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0" r:id="rId1"/>
    <p:sldMasterId id="2147483688" r:id="rId2"/>
    <p:sldMasterId id="2147483678" r:id="rId3"/>
  </p:sldMasterIdLst>
  <p:notesMasterIdLst>
    <p:notesMasterId r:id="rId13"/>
  </p:notesMasterIdLst>
  <p:sldIdLst>
    <p:sldId id="256" r:id="rId4"/>
    <p:sldId id="258" r:id="rId5"/>
    <p:sldId id="260" r:id="rId6"/>
    <p:sldId id="261" r:id="rId7"/>
    <p:sldId id="266" r:id="rId8"/>
    <p:sldId id="262" r:id="rId9"/>
    <p:sldId id="263"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02"/>
    <p:restoredTop sz="84465" autoAdjust="0"/>
  </p:normalViewPr>
  <p:slideViewPr>
    <p:cSldViewPr snapToGrid="0" snapToObjects="1">
      <p:cViewPr varScale="1">
        <p:scale>
          <a:sx n="98" d="100"/>
          <a:sy n="98" d="100"/>
        </p:scale>
        <p:origin x="115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69D358-8C4B-49A6-807B-CD0518F1A86C}" type="datetimeFigureOut">
              <a:rPr lang="en-US" smtClean="0"/>
              <a:t>11/10/2020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6A72D3-CB12-4464-B14B-7A36A8BA4E21}" type="slidenum">
              <a:rPr lang="en-US" smtClean="0"/>
              <a:t>‹#›</a:t>
            </a:fld>
            <a:endParaRPr lang="en-US"/>
          </a:p>
        </p:txBody>
      </p:sp>
    </p:spTree>
    <p:extLst>
      <p:ext uri="{BB962C8B-B14F-4D97-AF65-F5344CB8AC3E}">
        <p14:creationId xmlns:p14="http://schemas.microsoft.com/office/powerpoint/2010/main" val="2030429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Anticoagulation in children with mechanical prosthetic valves lacks evidence-based recommendations and children often receive adult-based oral vitamin K antagonists (VKA) regimens. However, this is particularly challenging in children. In adults, ow molecular weight heparin (LMWH) has been proposed as an alternative anticoagulation for patients with VKA failure or intolerance. </a:t>
            </a:r>
            <a:endParaRPr lang="en-US" dirty="0"/>
          </a:p>
        </p:txBody>
      </p:sp>
      <p:sp>
        <p:nvSpPr>
          <p:cNvPr id="4" name="Slide Number Placeholder 3"/>
          <p:cNvSpPr>
            <a:spLocks noGrp="1"/>
          </p:cNvSpPr>
          <p:nvPr>
            <p:ph type="sldNum" sz="quarter" idx="10"/>
          </p:nvPr>
        </p:nvSpPr>
        <p:spPr/>
        <p:txBody>
          <a:bodyPr/>
          <a:lstStyle/>
          <a:p>
            <a:fld id="{A86A72D3-CB12-4464-B14B-7A36A8BA4E21}" type="slidenum">
              <a:rPr lang="en-US" smtClean="0"/>
              <a:t>2</a:t>
            </a:fld>
            <a:endParaRPr lang="en-US"/>
          </a:p>
        </p:txBody>
      </p:sp>
    </p:spTree>
    <p:extLst>
      <p:ext uri="{BB962C8B-B14F-4D97-AF65-F5344CB8AC3E}">
        <p14:creationId xmlns:p14="http://schemas.microsoft.com/office/powerpoint/2010/main" val="3605920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Here, we report the successful use of LMWH in young children after mechanical valve replacement </a:t>
            </a:r>
            <a:r>
              <a:rPr lang="en-US" sz="1200" dirty="0" err="1" smtClean="0"/>
              <a:t>iwhen</a:t>
            </a:r>
            <a:r>
              <a:rPr lang="en-US" sz="1200" dirty="0" smtClean="0"/>
              <a:t> therapeutic anticoagulation could not be achieved with VKA.</a:t>
            </a:r>
          </a:p>
          <a:p>
            <a:r>
              <a:rPr lang="en-US" sz="1200" dirty="0" smtClean="0"/>
              <a:t>In accordance with national standards, satisfactory anticoagulation was defined as an INR of 2.5-3.5 for VKA therapy or LMWH level 0.5-1 IU/mL for LMWH therapy with a percent of time therapeutic greater than 65%. </a:t>
            </a:r>
            <a:endParaRPr lang="en-US" dirty="0"/>
          </a:p>
        </p:txBody>
      </p:sp>
      <p:sp>
        <p:nvSpPr>
          <p:cNvPr id="4" name="Slide Number Placeholder 3"/>
          <p:cNvSpPr>
            <a:spLocks noGrp="1"/>
          </p:cNvSpPr>
          <p:nvPr>
            <p:ph type="sldNum" sz="quarter" idx="10"/>
          </p:nvPr>
        </p:nvSpPr>
        <p:spPr/>
        <p:txBody>
          <a:bodyPr/>
          <a:lstStyle/>
          <a:p>
            <a:fld id="{A86A72D3-CB12-4464-B14B-7A36A8BA4E21}" type="slidenum">
              <a:rPr lang="en-US" smtClean="0"/>
              <a:t>3</a:t>
            </a:fld>
            <a:endParaRPr lang="en-US"/>
          </a:p>
        </p:txBody>
      </p:sp>
    </p:spTree>
    <p:extLst>
      <p:ext uri="{BB962C8B-B14F-4D97-AF65-F5344CB8AC3E}">
        <p14:creationId xmlns:p14="http://schemas.microsoft.com/office/powerpoint/2010/main" val="227827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From 2016-2019, four pediatric patients underwent surgical replacement of systemic atrioventricular valves with mechanical prostheses The average age at valve replacement was 6.7 months. All patients were initially trialed on VKA therapy. In these patients, initial VKA therapy lasted an average 63 days with an average of 22% of time in therapeutic rang with 0.91 INRs per anticoagulation day, with the range seen in the following results slides. Due to unsatisfactory anticoagulation, all patients were transitioned to twice-daily LMWH therapy and subsequently achieved therapeutic levels an average 96% of days (range 95-99%) with 0.11 LMWH levels per anticoagulation day (range 0.11-0.24). Subsequently, two LMWH patients have transitioned back to VKA therapy with an average 67% TTR and 0.16 INRs per anticoagulation days. One patient is in the process of transitioning to VKA therapy. Including the fourth patient currently remaining on LMWH, the average LMWH duration was 12 months.</a:t>
            </a:r>
          </a:p>
          <a:p>
            <a:endParaRPr lang="en-US" dirty="0"/>
          </a:p>
        </p:txBody>
      </p:sp>
      <p:sp>
        <p:nvSpPr>
          <p:cNvPr id="4" name="Slide Number Placeholder 3"/>
          <p:cNvSpPr>
            <a:spLocks noGrp="1"/>
          </p:cNvSpPr>
          <p:nvPr>
            <p:ph type="sldNum" sz="quarter" idx="10"/>
          </p:nvPr>
        </p:nvSpPr>
        <p:spPr/>
        <p:txBody>
          <a:bodyPr/>
          <a:lstStyle/>
          <a:p>
            <a:fld id="{A86A72D3-CB12-4464-B14B-7A36A8BA4E21}" type="slidenum">
              <a:rPr lang="en-US" smtClean="0"/>
              <a:t>4</a:t>
            </a:fld>
            <a:endParaRPr lang="en-US"/>
          </a:p>
        </p:txBody>
      </p:sp>
    </p:spTree>
    <p:extLst>
      <p:ext uri="{BB962C8B-B14F-4D97-AF65-F5344CB8AC3E}">
        <p14:creationId xmlns:p14="http://schemas.microsoft.com/office/powerpoint/2010/main" val="33265500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All patients additionally received low-dose aspirin. Two patients have successfully transitioned</a:t>
            </a:r>
            <a:r>
              <a:rPr lang="en-US" sz="1200" baseline="0" dirty="0" smtClean="0"/>
              <a:t> back to VKA therapy. </a:t>
            </a:r>
            <a:r>
              <a:rPr lang="en-US" sz="1200" dirty="0" smtClean="0"/>
              <a:t>There were no major bleeding or thromboembolic events. Of note, during this time period, one additional infant underwent mechanical valve replacement at 6 months of age and was adequately anticoagulated with VKA only.</a:t>
            </a:r>
          </a:p>
          <a:p>
            <a:endParaRPr lang="en-US" dirty="0"/>
          </a:p>
        </p:txBody>
      </p:sp>
      <p:sp>
        <p:nvSpPr>
          <p:cNvPr id="4" name="Slide Number Placeholder 3"/>
          <p:cNvSpPr>
            <a:spLocks noGrp="1"/>
          </p:cNvSpPr>
          <p:nvPr>
            <p:ph type="sldNum" sz="quarter" idx="10"/>
          </p:nvPr>
        </p:nvSpPr>
        <p:spPr/>
        <p:txBody>
          <a:bodyPr/>
          <a:lstStyle/>
          <a:p>
            <a:fld id="{A86A72D3-CB12-4464-B14B-7A36A8BA4E21}" type="slidenum">
              <a:rPr lang="en-US" smtClean="0"/>
              <a:t>5</a:t>
            </a:fld>
            <a:endParaRPr lang="en-US"/>
          </a:p>
        </p:txBody>
      </p:sp>
    </p:spTree>
    <p:extLst>
      <p:ext uri="{BB962C8B-B14F-4D97-AF65-F5344CB8AC3E}">
        <p14:creationId xmlns:p14="http://schemas.microsoft.com/office/powerpoint/2010/main" val="203155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Initial VKA therapy achieved an average of 22% of time in therapeutic range.</a:t>
            </a:r>
            <a:r>
              <a:rPr lang="en-US" sz="1200" baseline="0" dirty="0" smtClean="0"/>
              <a:t> </a:t>
            </a:r>
            <a:r>
              <a:rPr lang="en-US" sz="1200" dirty="0" smtClean="0"/>
              <a:t>Due to unsatisfactory anticoagulation, all patients were transitioned to twice-daily LMWH therapy and subsequently achieved therapeutic levels an average 96% of days (range 95-99%). Subsequently, two LMWH patients have transitioned back to VKA therapy with an average 67% TTR. One patient is in the process of transitioning to VKA therapy.</a:t>
            </a:r>
          </a:p>
          <a:p>
            <a:endParaRPr lang="en-US" dirty="0"/>
          </a:p>
        </p:txBody>
      </p:sp>
      <p:sp>
        <p:nvSpPr>
          <p:cNvPr id="4" name="Slide Number Placeholder 3"/>
          <p:cNvSpPr>
            <a:spLocks noGrp="1"/>
          </p:cNvSpPr>
          <p:nvPr>
            <p:ph type="sldNum" sz="quarter" idx="10"/>
          </p:nvPr>
        </p:nvSpPr>
        <p:spPr/>
        <p:txBody>
          <a:bodyPr/>
          <a:lstStyle/>
          <a:p>
            <a:fld id="{A86A72D3-CB12-4464-B14B-7A36A8BA4E21}" type="slidenum">
              <a:rPr lang="en-US" smtClean="0"/>
              <a:t>6</a:t>
            </a:fld>
            <a:endParaRPr lang="en-US"/>
          </a:p>
        </p:txBody>
      </p:sp>
    </p:spTree>
    <p:extLst>
      <p:ext uri="{BB962C8B-B14F-4D97-AF65-F5344CB8AC3E}">
        <p14:creationId xmlns:p14="http://schemas.microsoft.com/office/powerpoint/2010/main" val="639323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Initial VKA therapy required an average of 0.91 INRs per anticoagulation day.</a:t>
            </a:r>
            <a:r>
              <a:rPr lang="en-US" sz="1200" baseline="0" dirty="0" smtClean="0"/>
              <a:t> Following transition to LMWH therapy, patients achieved t</a:t>
            </a:r>
            <a:r>
              <a:rPr lang="en-US" sz="1200" dirty="0" smtClean="0"/>
              <a:t>herapeutic levels with 0.11 LMWH levels per anticoagulation day (range 0.11-0.24). The two patients</a:t>
            </a:r>
            <a:r>
              <a:rPr lang="en-US" sz="1200" baseline="0" dirty="0" smtClean="0"/>
              <a:t> that </a:t>
            </a:r>
            <a:r>
              <a:rPr lang="en-US" sz="1200" dirty="0" smtClean="0"/>
              <a:t>have transitioned back to VKA therapy have an average 0.16 INRs per anticoagulation days.</a:t>
            </a:r>
          </a:p>
          <a:p>
            <a:endParaRPr lang="en-US" dirty="0"/>
          </a:p>
        </p:txBody>
      </p:sp>
      <p:sp>
        <p:nvSpPr>
          <p:cNvPr id="4" name="Slide Number Placeholder 3"/>
          <p:cNvSpPr>
            <a:spLocks noGrp="1"/>
          </p:cNvSpPr>
          <p:nvPr>
            <p:ph type="sldNum" sz="quarter" idx="10"/>
          </p:nvPr>
        </p:nvSpPr>
        <p:spPr/>
        <p:txBody>
          <a:bodyPr/>
          <a:lstStyle/>
          <a:p>
            <a:fld id="{A86A72D3-CB12-4464-B14B-7A36A8BA4E21}" type="slidenum">
              <a:rPr lang="en-US" smtClean="0"/>
              <a:t>7</a:t>
            </a:fld>
            <a:endParaRPr lang="en-US"/>
          </a:p>
        </p:txBody>
      </p:sp>
    </p:spTree>
    <p:extLst>
      <p:ext uri="{BB962C8B-B14F-4D97-AF65-F5344CB8AC3E}">
        <p14:creationId xmlns:p14="http://schemas.microsoft.com/office/powerpoint/2010/main" val="2910727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AE15565-90B7-4B48-82A9-E3239121F5E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11" name="Title 1"/>
          <p:cNvSpPr>
            <a:spLocks noGrp="1"/>
          </p:cNvSpPr>
          <p:nvPr>
            <p:ph type="ctrTitle"/>
          </p:nvPr>
        </p:nvSpPr>
        <p:spPr>
          <a:xfrm>
            <a:off x="457200" y="1317343"/>
            <a:ext cx="7772400" cy="2192620"/>
          </a:xfrm>
        </p:spPr>
        <p:txBody>
          <a:bodyPr anchor="b"/>
          <a:lstStyle>
            <a:lvl1pPr algn="l">
              <a:defRPr sz="6000"/>
            </a:lvl1pPr>
          </a:lstStyle>
          <a:p>
            <a:r>
              <a:rPr lang="en-US" dirty="0" smtClean="0"/>
              <a:t>Click to edit Master title style</a:t>
            </a:r>
            <a:endParaRPr lang="en-US" dirty="0"/>
          </a:p>
        </p:txBody>
      </p:sp>
      <p:sp>
        <p:nvSpPr>
          <p:cNvPr id="12" name="Subtitle 2"/>
          <p:cNvSpPr>
            <a:spLocks noGrp="1"/>
          </p:cNvSpPr>
          <p:nvPr>
            <p:ph type="subTitle" idx="1"/>
          </p:nvPr>
        </p:nvSpPr>
        <p:spPr>
          <a:xfrm>
            <a:off x="457200" y="3602038"/>
            <a:ext cx="6858000" cy="1655762"/>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3483251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1590E34-D6B9-C048-9708-6D40DDC11ECC}"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726388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590E34-D6B9-C048-9708-6D40DDC11ECC}"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7" name="Title 1"/>
          <p:cNvSpPr>
            <a:spLocks noGrp="1"/>
          </p:cNvSpPr>
          <p:nvPr>
            <p:ph type="title"/>
          </p:nvPr>
        </p:nvSpPr>
        <p:spPr>
          <a:xfrm>
            <a:off x="457200" y="4046767"/>
            <a:ext cx="7772400" cy="1362075"/>
          </a:xfrm>
        </p:spPr>
        <p:txBody>
          <a:bodyPr anchor="t"/>
          <a:lstStyle>
            <a:lvl1pPr algn="l">
              <a:defRPr sz="4000" b="1" cap="all"/>
            </a:lvl1pPr>
          </a:lstStyle>
          <a:p>
            <a:r>
              <a:rPr lang="en-US" dirty="0" smtClean="0"/>
              <a:t>Click to edit Master title style</a:t>
            </a:r>
            <a:endParaRPr lang="en-US" dirty="0"/>
          </a:p>
        </p:txBody>
      </p:sp>
      <p:sp>
        <p:nvSpPr>
          <p:cNvPr id="8" name="Text Placeholder 2"/>
          <p:cNvSpPr>
            <a:spLocks noGrp="1"/>
          </p:cNvSpPr>
          <p:nvPr>
            <p:ph type="body" idx="1"/>
          </p:nvPr>
        </p:nvSpPr>
        <p:spPr>
          <a:xfrm>
            <a:off x="457200" y="2546580"/>
            <a:ext cx="7772400" cy="1500187"/>
          </a:xfrm>
        </p:spPr>
        <p:txBody>
          <a:bodyPr anchor="b"/>
          <a:lstStyle>
            <a:lvl1pPr marL="0" indent="0">
              <a:buNone/>
              <a:defRPr sz="2000">
                <a:solidFill>
                  <a:srgbClr val="565A5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178729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3934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3934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590E34-D6B9-C048-9708-6D40DDC11ECC}"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53761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E15565-90B7-4B48-82A9-E3239121F5E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46484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E15565-90B7-4B48-82A9-E3239121F5E1}"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717572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240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2408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E15565-90B7-4B48-82A9-E3239121F5E1}"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816585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4C84F7-E081-0248-9B57-2BC714B4510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9" name="Title 1"/>
          <p:cNvSpPr>
            <a:spLocks noGrp="1"/>
          </p:cNvSpPr>
          <p:nvPr>
            <p:ph type="ctrTitle"/>
          </p:nvPr>
        </p:nvSpPr>
        <p:spPr>
          <a:xfrm>
            <a:off x="457200" y="1317343"/>
            <a:ext cx="7772400" cy="2192620"/>
          </a:xfrm>
        </p:spPr>
        <p:txBody>
          <a:bodyPr anchor="b"/>
          <a:lstStyle>
            <a:lvl1pPr algn="l">
              <a:defRPr sz="6000"/>
            </a:lvl1pPr>
          </a:lstStyle>
          <a:p>
            <a:r>
              <a:rPr lang="en-US" dirty="0" smtClean="0"/>
              <a:t>Click to edit Master title style</a:t>
            </a:r>
            <a:endParaRPr lang="en-US" dirty="0"/>
          </a:p>
        </p:txBody>
      </p:sp>
      <p:sp>
        <p:nvSpPr>
          <p:cNvPr id="10" name="Subtitle 2"/>
          <p:cNvSpPr>
            <a:spLocks noGrp="1"/>
          </p:cNvSpPr>
          <p:nvPr>
            <p:ph type="subTitle" idx="1"/>
          </p:nvPr>
        </p:nvSpPr>
        <p:spPr>
          <a:xfrm>
            <a:off x="457200" y="3602038"/>
            <a:ext cx="6858000" cy="1655762"/>
          </a:xfrm>
        </p:spPr>
        <p:txBody>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208392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4C84F7-E081-0248-9B57-2BC714B4510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032742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E4C84F7-E081-0248-9B57-2BC714B4510F}"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7" name="Title 1"/>
          <p:cNvSpPr>
            <a:spLocks noGrp="1"/>
          </p:cNvSpPr>
          <p:nvPr>
            <p:ph type="title"/>
          </p:nvPr>
        </p:nvSpPr>
        <p:spPr>
          <a:xfrm>
            <a:off x="457200" y="4046767"/>
            <a:ext cx="7772400" cy="1362075"/>
          </a:xfrm>
        </p:spPr>
        <p:txBody>
          <a:bodyPr anchor="t"/>
          <a:lstStyle>
            <a:lvl1pPr algn="l">
              <a:defRPr sz="4000" b="1" cap="all"/>
            </a:lvl1pPr>
          </a:lstStyle>
          <a:p>
            <a:r>
              <a:rPr lang="en-US" dirty="0" smtClean="0"/>
              <a:t>Click to edit Master title style</a:t>
            </a:r>
            <a:endParaRPr lang="en-US" dirty="0"/>
          </a:p>
        </p:txBody>
      </p:sp>
      <p:sp>
        <p:nvSpPr>
          <p:cNvPr id="8" name="Text Placeholder 2"/>
          <p:cNvSpPr>
            <a:spLocks noGrp="1"/>
          </p:cNvSpPr>
          <p:nvPr>
            <p:ph type="body" idx="1"/>
          </p:nvPr>
        </p:nvSpPr>
        <p:spPr>
          <a:xfrm>
            <a:off x="457200" y="2546580"/>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3374830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3934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393453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4C84F7-E081-0248-9B57-2BC714B4510F}" type="datetimeFigureOut">
              <a:rPr lang="en-US" smtClean="0"/>
              <a:t>11/10/2020</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624670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1590E34-D6B9-C048-9708-6D40DDC11ECC}" type="datetimeFigureOut">
              <a:rPr lang="en-US" smtClean="0"/>
              <a:t>11/10/2020</a:t>
            </a:fld>
            <a:endParaRPr lang="en-US"/>
          </a:p>
        </p:txBody>
      </p:sp>
      <p:sp>
        <p:nvSpPr>
          <p:cNvPr id="5" name="Footer Placeholder 4"/>
          <p:cNvSpPr>
            <a:spLocks noGrp="1"/>
          </p:cNvSpPr>
          <p:nvPr>
            <p:ph type="ftr" sz="quarter" idx="11"/>
          </p:nvPr>
        </p:nvSpPr>
        <p:spPr/>
        <p:txBody>
          <a:bodyPr/>
          <a:lstStyle/>
          <a:p>
            <a:endParaRPr lang="en-US"/>
          </a:p>
        </p:txBody>
      </p:sp>
      <p:sp>
        <p:nvSpPr>
          <p:cNvPr id="7" name="Title 1"/>
          <p:cNvSpPr>
            <a:spLocks noGrp="1"/>
          </p:cNvSpPr>
          <p:nvPr>
            <p:ph type="ctrTitle"/>
          </p:nvPr>
        </p:nvSpPr>
        <p:spPr>
          <a:xfrm>
            <a:off x="457200" y="1317343"/>
            <a:ext cx="7772400" cy="2192620"/>
          </a:xfrm>
        </p:spPr>
        <p:txBody>
          <a:bodyPr anchor="b"/>
          <a:lstStyle>
            <a:lvl1pPr algn="l">
              <a:defRPr sz="6000"/>
            </a:lvl1pPr>
          </a:lstStyle>
          <a:p>
            <a:r>
              <a:rPr lang="en-US" dirty="0" smtClean="0"/>
              <a:t>Click to edit Master title style</a:t>
            </a:r>
            <a:endParaRPr lang="en-US" dirty="0"/>
          </a:p>
        </p:txBody>
      </p:sp>
      <p:sp>
        <p:nvSpPr>
          <p:cNvPr id="8" name="Subtitle 2"/>
          <p:cNvSpPr>
            <a:spLocks noGrp="1"/>
          </p:cNvSpPr>
          <p:nvPr>
            <p:ph type="subTitle" idx="1"/>
          </p:nvPr>
        </p:nvSpPr>
        <p:spPr>
          <a:xfrm>
            <a:off x="457200" y="3602038"/>
            <a:ext cx="6858000" cy="1655762"/>
          </a:xfrm>
        </p:spPr>
        <p:txBody>
          <a:bodyPr/>
          <a:lstStyle>
            <a:lvl1pPr marL="0" indent="0" algn="l">
              <a:buNone/>
              <a:defRPr sz="2400">
                <a:solidFill>
                  <a:srgbClr val="565A5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Tree>
    <p:extLst>
      <p:ext uri="{BB962C8B-B14F-4D97-AF65-F5344CB8AC3E}">
        <p14:creationId xmlns:p14="http://schemas.microsoft.com/office/powerpoint/2010/main" val="40048875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3.png"/><Relationship Id="rId5" Type="http://schemas.openxmlformats.org/officeDocument/2006/relationships/theme" Target="../theme/theme3.xml"/><Relationship Id="rId4"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15251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15565-90B7-4B48-82A9-E3239121F5E1}" type="datetimeFigureOut">
              <a:rPr lang="en-US" smtClean="0"/>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1236748792"/>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38587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4C84F7-E081-0248-9B57-2BC714B4510F}" type="datetimeFigureOut">
              <a:rPr lang="en-US" smtClean="0"/>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214777211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t">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392505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590E34-D6B9-C048-9708-6D40DDC11ECC}" type="datetimeFigureOut">
              <a:rPr lang="en-US" smtClean="0"/>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65322759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Lst>
  <p:txStyles>
    <p:titleStyle>
      <a:lvl1pPr algn="l"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482806"/>
            <a:ext cx="7772400" cy="2192620"/>
          </a:xfrm>
        </p:spPr>
        <p:txBody>
          <a:bodyPr>
            <a:noAutofit/>
          </a:bodyPr>
          <a:lstStyle/>
          <a:p>
            <a:r>
              <a:rPr lang="en-US" sz="3400" dirty="0"/>
              <a:t>Although Easier, Is it Safe?  Low Molecular Weight Heparin Anticoagulation in Young Children with Mechanical Prosthetic </a:t>
            </a:r>
            <a:r>
              <a:rPr lang="en-US" sz="3400" dirty="0" smtClean="0"/>
              <a:t>Valves</a:t>
            </a:r>
            <a:endParaRPr lang="en-US" sz="3400" dirty="0"/>
          </a:p>
        </p:txBody>
      </p:sp>
      <p:sp>
        <p:nvSpPr>
          <p:cNvPr id="5" name="Subtitle 4"/>
          <p:cNvSpPr>
            <a:spLocks noGrp="1"/>
          </p:cNvSpPr>
          <p:nvPr>
            <p:ph type="subTitle" idx="1"/>
          </p:nvPr>
        </p:nvSpPr>
        <p:spPr>
          <a:xfrm>
            <a:off x="457200" y="3802335"/>
            <a:ext cx="6858000" cy="1655762"/>
          </a:xfrm>
        </p:spPr>
        <p:txBody>
          <a:bodyPr anchor="ctr">
            <a:normAutofit/>
          </a:bodyPr>
          <a:lstStyle/>
          <a:p>
            <a:r>
              <a:rPr lang="en-US" sz="1300" dirty="0"/>
              <a:t>Colleen M Pater, MD, MS,</a:t>
            </a:r>
            <a:r>
              <a:rPr lang="en-US" sz="1300" baseline="30000" dirty="0"/>
              <a:t>1,2</a:t>
            </a:r>
            <a:r>
              <a:rPr lang="en-US" sz="1300" dirty="0"/>
              <a:t> Meredith Jenkins, </a:t>
            </a:r>
            <a:r>
              <a:rPr lang="en-US" sz="1300" dirty="0" err="1"/>
              <a:t>PharmD</a:t>
            </a:r>
            <a:r>
              <a:rPr lang="en-US" sz="1300" dirty="0"/>
              <a:t>, BCPPS,</a:t>
            </a:r>
            <a:r>
              <a:rPr lang="en-US" sz="1300" baseline="30000" dirty="0"/>
              <a:t>3</a:t>
            </a:r>
            <a:r>
              <a:rPr lang="en-US" sz="1300" dirty="0"/>
              <a:t> BreAnn Garr, </a:t>
            </a:r>
            <a:r>
              <a:rPr lang="en-US" sz="1300" dirty="0" err="1"/>
              <a:t>PharmD</a:t>
            </a:r>
            <a:r>
              <a:rPr lang="en-US" sz="1300" dirty="0"/>
              <a:t>, BCPS,</a:t>
            </a:r>
            <a:r>
              <a:rPr lang="en-US" sz="1300" baseline="30000" dirty="0"/>
              <a:t>3</a:t>
            </a:r>
            <a:r>
              <a:rPr lang="en-US" sz="1300" dirty="0"/>
              <a:t> Tanya Perry, DO,</a:t>
            </a:r>
            <a:r>
              <a:rPr lang="en-US" sz="1300" baseline="30000" dirty="0"/>
              <a:t>1</a:t>
            </a:r>
            <a:r>
              <a:rPr lang="en-US" sz="1300" dirty="0"/>
              <a:t> Nicolas L Madsen, MD, MPH,</a:t>
            </a:r>
            <a:r>
              <a:rPr lang="en-US" sz="1300" baseline="30000" dirty="0"/>
              <a:t>1,2</a:t>
            </a:r>
            <a:r>
              <a:rPr lang="en-US" sz="1300" dirty="0"/>
              <a:t> David LS Morales, MD,</a:t>
            </a:r>
            <a:r>
              <a:rPr lang="en-US" sz="1300" baseline="30000" dirty="0"/>
              <a:t>1,2,4</a:t>
            </a:r>
            <a:r>
              <a:rPr lang="en-US" sz="1100" dirty="0"/>
              <a:t/>
            </a:r>
            <a:br>
              <a:rPr lang="en-US" sz="1100" dirty="0"/>
            </a:br>
            <a:r>
              <a:rPr lang="en-US" sz="1100" dirty="0"/>
              <a:t/>
            </a:r>
            <a:br>
              <a:rPr lang="en-US" sz="1100" dirty="0"/>
            </a:br>
            <a:r>
              <a:rPr lang="en-US" sz="1100" baseline="30000" dirty="0"/>
              <a:t>1</a:t>
            </a:r>
            <a:r>
              <a:rPr lang="en-US" sz="1100" dirty="0"/>
              <a:t> – The Heart Institute, Cincinnati Children’s Hospital Medical Center, Cincinnati, </a:t>
            </a:r>
            <a:r>
              <a:rPr lang="en-US" sz="1100" dirty="0" smtClean="0"/>
              <a:t>OH</a:t>
            </a:r>
            <a:br>
              <a:rPr lang="en-US" sz="1100" dirty="0" smtClean="0"/>
            </a:br>
            <a:r>
              <a:rPr lang="en-US" sz="1100" baseline="30000" dirty="0" smtClean="0"/>
              <a:t>2</a:t>
            </a:r>
            <a:r>
              <a:rPr lang="en-US" sz="1100" dirty="0" smtClean="0"/>
              <a:t> </a:t>
            </a:r>
            <a:r>
              <a:rPr lang="en-US" sz="1100" dirty="0"/>
              <a:t>– Department of Pediatrics, University of Cincinnati College of Medicine, Cincinnati, </a:t>
            </a:r>
            <a:r>
              <a:rPr lang="en-US" sz="1100" dirty="0" smtClean="0"/>
              <a:t>OH</a:t>
            </a:r>
            <a:br>
              <a:rPr lang="en-US" sz="1100" dirty="0" smtClean="0"/>
            </a:br>
            <a:r>
              <a:rPr lang="en-US" sz="1100" baseline="30000" dirty="0" smtClean="0"/>
              <a:t>3</a:t>
            </a:r>
            <a:r>
              <a:rPr lang="en-US" sz="1100" dirty="0" smtClean="0"/>
              <a:t> </a:t>
            </a:r>
            <a:r>
              <a:rPr lang="en-US" sz="1100" dirty="0"/>
              <a:t>– Division of Pharmacy, Cincinnati Children’s Hospital Medical Center, Cincinnati, </a:t>
            </a:r>
            <a:r>
              <a:rPr lang="en-US" sz="1100" dirty="0" smtClean="0"/>
              <a:t>OH</a:t>
            </a:r>
            <a:br>
              <a:rPr lang="en-US" sz="1100" dirty="0" smtClean="0"/>
            </a:br>
            <a:r>
              <a:rPr lang="en-US" sz="1100" baseline="30000" dirty="0" smtClean="0"/>
              <a:t>4</a:t>
            </a:r>
            <a:r>
              <a:rPr lang="en-US" sz="1100" dirty="0" smtClean="0"/>
              <a:t> – </a:t>
            </a:r>
            <a:r>
              <a:rPr lang="en-US" sz="1100" dirty="0"/>
              <a:t>Department of Surgery, University of Cincinnati College of Medicine, Cincinnati, </a:t>
            </a:r>
            <a:r>
              <a:rPr lang="en-US" sz="1100" dirty="0" smtClean="0"/>
              <a:t>OH</a:t>
            </a:r>
            <a:endParaRPr lang="en-US" sz="1100" dirty="0"/>
          </a:p>
        </p:txBody>
      </p:sp>
    </p:spTree>
    <p:extLst>
      <p:ext uri="{BB962C8B-B14F-4D97-AF65-F5344CB8AC3E}">
        <p14:creationId xmlns:p14="http://schemas.microsoft.com/office/powerpoint/2010/main" val="12305104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Background</a:t>
            </a:r>
            <a:endParaRPr lang="en-US" dirty="0"/>
          </a:p>
        </p:txBody>
      </p:sp>
      <p:sp>
        <p:nvSpPr>
          <p:cNvPr id="3" name="Content Placeholder 2"/>
          <p:cNvSpPr>
            <a:spLocks noGrp="1"/>
          </p:cNvSpPr>
          <p:nvPr>
            <p:ph idx="1"/>
          </p:nvPr>
        </p:nvSpPr>
        <p:spPr/>
        <p:txBody>
          <a:bodyPr>
            <a:normAutofit fontScale="62500" lnSpcReduction="20000"/>
          </a:bodyPr>
          <a:lstStyle/>
          <a:p>
            <a:pPr defTabSz="914400">
              <a:spcBef>
                <a:spcPts val="0"/>
              </a:spcBef>
              <a:buFont typeface="Arial" panose="020B0604020202020204" pitchFamily="34" charset="0"/>
              <a:buChar char="•"/>
              <a:defRPr/>
            </a:pPr>
            <a:r>
              <a:rPr lang="en-US" dirty="0">
                <a:solidFill>
                  <a:srgbClr val="333333"/>
                </a:solidFill>
              </a:rPr>
              <a:t>Anticoagulation in children with mechanical prosthetic valves lacks evidence-based recommendations</a:t>
            </a:r>
            <a:br>
              <a:rPr lang="en-US" dirty="0">
                <a:solidFill>
                  <a:srgbClr val="333333"/>
                </a:solidFill>
              </a:rPr>
            </a:br>
            <a:endParaRPr lang="en-US" sz="2400" dirty="0">
              <a:solidFill>
                <a:srgbClr val="333333"/>
              </a:solidFill>
            </a:endParaRPr>
          </a:p>
          <a:p>
            <a:pPr defTabSz="914400">
              <a:spcBef>
                <a:spcPts val="0"/>
              </a:spcBef>
              <a:buFont typeface="Arial" panose="020B0604020202020204" pitchFamily="34" charset="0"/>
              <a:buChar char="•"/>
              <a:defRPr/>
            </a:pPr>
            <a:r>
              <a:rPr lang="en-US" dirty="0">
                <a:solidFill>
                  <a:srgbClr val="333333"/>
                </a:solidFill>
              </a:rPr>
              <a:t>C</a:t>
            </a:r>
            <a:r>
              <a:rPr lang="en-US" dirty="0" smtClean="0">
                <a:solidFill>
                  <a:srgbClr val="333333"/>
                </a:solidFill>
              </a:rPr>
              <a:t>hildren </a:t>
            </a:r>
            <a:r>
              <a:rPr lang="en-US" dirty="0">
                <a:solidFill>
                  <a:srgbClr val="333333"/>
                </a:solidFill>
              </a:rPr>
              <a:t>typically receive adult-based oral vitamin K antagonist (VKA) </a:t>
            </a:r>
            <a:r>
              <a:rPr lang="en-US" dirty="0" smtClean="0">
                <a:solidFill>
                  <a:srgbClr val="333333"/>
                </a:solidFill>
              </a:rPr>
              <a:t>regimens extrapolated from adult guidelines</a:t>
            </a:r>
            <a:endParaRPr lang="en-US" dirty="0">
              <a:solidFill>
                <a:srgbClr val="333333"/>
              </a:solidFill>
            </a:endParaRPr>
          </a:p>
          <a:p>
            <a:pPr defTabSz="914400">
              <a:spcBef>
                <a:spcPts val="0"/>
              </a:spcBef>
              <a:buFont typeface="Arial" panose="020B0604020202020204" pitchFamily="34" charset="0"/>
              <a:buChar char="•"/>
              <a:defRPr/>
            </a:pPr>
            <a:endParaRPr lang="en-US" sz="2400" dirty="0">
              <a:solidFill>
                <a:srgbClr val="333333"/>
              </a:solidFill>
            </a:endParaRPr>
          </a:p>
          <a:p>
            <a:pPr defTabSz="914400">
              <a:spcBef>
                <a:spcPts val="0"/>
              </a:spcBef>
              <a:buFont typeface="Arial" panose="020B0604020202020204" pitchFamily="34" charset="0"/>
              <a:buChar char="•"/>
              <a:defRPr/>
            </a:pPr>
            <a:r>
              <a:rPr lang="en-US" dirty="0">
                <a:solidFill>
                  <a:srgbClr val="333333"/>
                </a:solidFill>
              </a:rPr>
              <a:t>VKA anticoagulation in infants is challenging due to variable dose response rates, inconsistent dietary vitamin K, frequent </a:t>
            </a:r>
            <a:r>
              <a:rPr lang="en-US" dirty="0" err="1">
                <a:solidFill>
                  <a:srgbClr val="333333"/>
                </a:solidFill>
              </a:rPr>
              <a:t>intercurrent</a:t>
            </a:r>
            <a:r>
              <a:rPr lang="en-US" dirty="0">
                <a:solidFill>
                  <a:srgbClr val="333333"/>
                </a:solidFill>
              </a:rPr>
              <a:t> illnesses, and difficulty with lab monitoring</a:t>
            </a:r>
            <a:br>
              <a:rPr lang="en-US" dirty="0">
                <a:solidFill>
                  <a:srgbClr val="333333"/>
                </a:solidFill>
              </a:rPr>
            </a:br>
            <a:endParaRPr lang="en-US" sz="2400" dirty="0">
              <a:solidFill>
                <a:srgbClr val="333333"/>
              </a:solidFill>
            </a:endParaRPr>
          </a:p>
          <a:p>
            <a:pPr defTabSz="914400">
              <a:spcBef>
                <a:spcPts val="0"/>
              </a:spcBef>
              <a:buFont typeface="Arial" panose="020B0604020202020204" pitchFamily="34" charset="0"/>
              <a:buChar char="•"/>
              <a:defRPr/>
            </a:pPr>
            <a:r>
              <a:rPr lang="en-US" dirty="0">
                <a:solidFill>
                  <a:srgbClr val="333333"/>
                </a:solidFill>
              </a:rPr>
              <a:t>Low molecular weight heparin (LMWH) is often used as bridging therapy during initiation or temporary interruption of VKA treatment in both children and adults</a:t>
            </a:r>
          </a:p>
          <a:p>
            <a:pPr marL="0" indent="0" defTabSz="914400">
              <a:spcBef>
                <a:spcPts val="0"/>
              </a:spcBef>
              <a:buNone/>
              <a:defRPr/>
            </a:pPr>
            <a:endParaRPr lang="en-US" sz="2400" dirty="0">
              <a:solidFill>
                <a:srgbClr val="333333"/>
              </a:solidFill>
            </a:endParaRPr>
          </a:p>
          <a:p>
            <a:pPr defTabSz="914400">
              <a:spcBef>
                <a:spcPts val="0"/>
              </a:spcBef>
              <a:buFont typeface="Arial" panose="020B0604020202020204" pitchFamily="34" charset="0"/>
              <a:buChar char="•"/>
              <a:defRPr/>
            </a:pPr>
            <a:r>
              <a:rPr lang="en-US" dirty="0">
                <a:solidFill>
                  <a:srgbClr val="333333"/>
                </a:solidFill>
              </a:rPr>
              <a:t>LMWH has been proposed as an alternative treatment in adults with mechanical prosthetic valves and VKA failure or </a:t>
            </a:r>
            <a:r>
              <a:rPr lang="en-US" dirty="0" smtClean="0">
                <a:solidFill>
                  <a:srgbClr val="333333"/>
                </a:solidFill>
              </a:rPr>
              <a:t>intolerance</a:t>
            </a:r>
            <a:endParaRPr lang="en-US" dirty="0">
              <a:solidFill>
                <a:srgbClr val="333333"/>
              </a:solidFill>
            </a:endParaRPr>
          </a:p>
        </p:txBody>
      </p:sp>
    </p:spTree>
    <p:extLst>
      <p:ext uri="{BB962C8B-B14F-4D97-AF65-F5344CB8AC3E}">
        <p14:creationId xmlns:p14="http://schemas.microsoft.com/office/powerpoint/2010/main" val="42029603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Case Summary</a:t>
            </a:r>
            <a:endParaRPr lang="en-US" dirty="0"/>
          </a:p>
        </p:txBody>
      </p:sp>
      <p:sp>
        <p:nvSpPr>
          <p:cNvPr id="3" name="Content Placeholder 2"/>
          <p:cNvSpPr>
            <a:spLocks noGrp="1"/>
          </p:cNvSpPr>
          <p:nvPr>
            <p:ph idx="1"/>
          </p:nvPr>
        </p:nvSpPr>
        <p:spPr/>
        <p:txBody>
          <a:bodyPr>
            <a:normAutofit/>
          </a:bodyPr>
          <a:lstStyle/>
          <a:p>
            <a:pPr defTabSz="914400">
              <a:lnSpc>
                <a:spcPct val="80000"/>
              </a:lnSpc>
              <a:spcBef>
                <a:spcPts val="0"/>
              </a:spcBef>
              <a:buFont typeface="Arial" panose="020B0604020202020204" pitchFamily="34" charset="0"/>
              <a:buChar char="•"/>
              <a:defRPr/>
            </a:pPr>
            <a:r>
              <a:rPr lang="en-US" sz="2000" dirty="0" smtClean="0">
                <a:solidFill>
                  <a:srgbClr val="333333"/>
                </a:solidFill>
              </a:rPr>
              <a:t>Successful use of </a:t>
            </a:r>
            <a:r>
              <a:rPr lang="en-US" sz="2000" dirty="0">
                <a:solidFill>
                  <a:srgbClr val="333333"/>
                </a:solidFill>
              </a:rPr>
              <a:t>LMWH as a primary anticoagulation strategy in four young children following mechanical valve replacement in whom satisfactory therapeutic anticoagulation could not be achieved with </a:t>
            </a:r>
            <a:r>
              <a:rPr lang="en-US" sz="2000" dirty="0" smtClean="0">
                <a:solidFill>
                  <a:srgbClr val="333333"/>
                </a:solidFill>
              </a:rPr>
              <a:t>VKA</a:t>
            </a:r>
          </a:p>
          <a:p>
            <a:pPr marL="0" indent="0" defTabSz="914400">
              <a:lnSpc>
                <a:spcPct val="80000"/>
              </a:lnSpc>
              <a:spcBef>
                <a:spcPts val="0"/>
              </a:spcBef>
              <a:buNone/>
              <a:defRPr/>
            </a:pPr>
            <a:endParaRPr lang="en-US" sz="2000" dirty="0" smtClean="0">
              <a:solidFill>
                <a:srgbClr val="333333"/>
              </a:solidFill>
            </a:endParaRPr>
          </a:p>
          <a:p>
            <a:pPr defTabSz="914400">
              <a:lnSpc>
                <a:spcPct val="80000"/>
              </a:lnSpc>
              <a:spcBef>
                <a:spcPts val="0"/>
              </a:spcBef>
              <a:buFont typeface="Arial" panose="020B0604020202020204" pitchFamily="34" charset="0"/>
              <a:buChar char="•"/>
              <a:defRPr/>
            </a:pPr>
            <a:r>
              <a:rPr lang="en-US" sz="2000" dirty="0" smtClean="0">
                <a:solidFill>
                  <a:srgbClr val="333333"/>
                </a:solidFill>
              </a:rPr>
              <a:t>Definition of therapeutic anticoagulation:</a:t>
            </a:r>
            <a:br>
              <a:rPr lang="en-US" sz="2000" dirty="0" smtClean="0">
                <a:solidFill>
                  <a:srgbClr val="333333"/>
                </a:solidFill>
              </a:rPr>
            </a:br>
            <a:endParaRPr lang="en-US" sz="2000" dirty="0" smtClean="0">
              <a:solidFill>
                <a:srgbClr val="333333"/>
              </a:solidFill>
            </a:endParaRPr>
          </a:p>
          <a:p>
            <a:pPr marL="0" indent="0" algn="ctr" defTabSz="914400">
              <a:lnSpc>
                <a:spcPct val="80000"/>
              </a:lnSpc>
              <a:spcBef>
                <a:spcPts val="0"/>
              </a:spcBef>
              <a:buNone/>
              <a:defRPr/>
            </a:pPr>
            <a:r>
              <a:rPr lang="en-US" sz="2000" dirty="0" smtClean="0">
                <a:solidFill>
                  <a:srgbClr val="333333"/>
                </a:solidFill>
              </a:rPr>
              <a:t>INR </a:t>
            </a:r>
            <a:r>
              <a:rPr lang="en-US" sz="2000" dirty="0">
                <a:solidFill>
                  <a:srgbClr val="333333"/>
                </a:solidFill>
              </a:rPr>
              <a:t>2.5 – </a:t>
            </a:r>
            <a:r>
              <a:rPr lang="en-US" sz="2000" dirty="0" smtClean="0">
                <a:solidFill>
                  <a:srgbClr val="333333"/>
                </a:solidFill>
              </a:rPr>
              <a:t>3.5   or   LMWH level 0.5 </a:t>
            </a:r>
            <a:r>
              <a:rPr lang="en-US" sz="2000" dirty="0">
                <a:solidFill>
                  <a:srgbClr val="333333"/>
                </a:solidFill>
              </a:rPr>
              <a:t>– 1 </a:t>
            </a:r>
            <a:r>
              <a:rPr lang="en-US" sz="2000" dirty="0" smtClean="0">
                <a:solidFill>
                  <a:srgbClr val="333333"/>
                </a:solidFill>
              </a:rPr>
              <a:t>IU/mL</a:t>
            </a:r>
            <a:br>
              <a:rPr lang="en-US" sz="2000" dirty="0" smtClean="0">
                <a:solidFill>
                  <a:srgbClr val="333333"/>
                </a:solidFill>
              </a:rPr>
            </a:br>
            <a:r>
              <a:rPr lang="en-US" sz="2000" dirty="0" smtClean="0">
                <a:solidFill>
                  <a:srgbClr val="333333"/>
                </a:solidFill>
              </a:rPr>
              <a:t/>
            </a:r>
            <a:br>
              <a:rPr lang="en-US" sz="2000" dirty="0" smtClean="0">
                <a:solidFill>
                  <a:srgbClr val="333333"/>
                </a:solidFill>
              </a:rPr>
            </a:br>
            <a:r>
              <a:rPr lang="en-US" sz="2000" dirty="0" smtClean="0">
                <a:solidFill>
                  <a:srgbClr val="333333"/>
                </a:solidFill>
              </a:rPr>
              <a:t>AND</a:t>
            </a:r>
            <a:br>
              <a:rPr lang="en-US" sz="2000" dirty="0" smtClean="0">
                <a:solidFill>
                  <a:srgbClr val="333333"/>
                </a:solidFill>
              </a:rPr>
            </a:br>
            <a:r>
              <a:rPr lang="en-US" sz="2000" dirty="0" smtClean="0">
                <a:solidFill>
                  <a:srgbClr val="333333"/>
                </a:solidFill>
              </a:rPr>
              <a:t/>
            </a:r>
            <a:br>
              <a:rPr lang="en-US" sz="2000" dirty="0" smtClean="0">
                <a:solidFill>
                  <a:srgbClr val="333333"/>
                </a:solidFill>
              </a:rPr>
            </a:br>
            <a:r>
              <a:rPr lang="en-US" sz="2000" dirty="0" smtClean="0">
                <a:solidFill>
                  <a:srgbClr val="333333"/>
                </a:solidFill>
              </a:rPr>
              <a:t>Percent </a:t>
            </a:r>
            <a:r>
              <a:rPr lang="en-US" sz="2000" dirty="0">
                <a:solidFill>
                  <a:srgbClr val="333333"/>
                </a:solidFill>
              </a:rPr>
              <a:t>of time therapeutic &gt; 65%</a:t>
            </a:r>
          </a:p>
          <a:p>
            <a:pPr defTabSz="914400">
              <a:lnSpc>
                <a:spcPct val="80000"/>
              </a:lnSpc>
              <a:spcBef>
                <a:spcPts val="0"/>
              </a:spcBef>
              <a:buFont typeface="Arial" panose="020B0604020202020204" pitchFamily="34" charset="0"/>
              <a:buChar char="•"/>
              <a:defRPr/>
            </a:pPr>
            <a:endParaRPr lang="en-US" sz="2000" dirty="0">
              <a:solidFill>
                <a:srgbClr val="333333"/>
              </a:solidFill>
            </a:endParaRPr>
          </a:p>
        </p:txBody>
      </p:sp>
    </p:spTree>
    <p:extLst>
      <p:ext uri="{BB962C8B-B14F-4D97-AF65-F5344CB8AC3E}">
        <p14:creationId xmlns:p14="http://schemas.microsoft.com/office/powerpoint/2010/main" val="1319186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Cases</a:t>
            </a:r>
            <a:endParaRPr lang="en-US" dirty="0"/>
          </a:p>
        </p:txBody>
      </p:sp>
      <p:pic>
        <p:nvPicPr>
          <p:cNvPr id="5" name="Content Placeholder 4"/>
          <p:cNvPicPr>
            <a:picLocks noGrp="1" noChangeAspect="1"/>
          </p:cNvPicPr>
          <p:nvPr>
            <p:ph idx="1"/>
          </p:nvPr>
        </p:nvPicPr>
        <p:blipFill>
          <a:blip r:embed="rId3"/>
          <a:stretch>
            <a:fillRect/>
          </a:stretch>
        </p:blipFill>
        <p:spPr>
          <a:xfrm>
            <a:off x="106736" y="2148314"/>
            <a:ext cx="8930528" cy="1875046"/>
          </a:xfrm>
          <a:prstGeom prst="rect">
            <a:avLst/>
          </a:prstGeom>
        </p:spPr>
      </p:pic>
    </p:spTree>
    <p:extLst>
      <p:ext uri="{BB962C8B-B14F-4D97-AF65-F5344CB8AC3E}">
        <p14:creationId xmlns:p14="http://schemas.microsoft.com/office/powerpoint/2010/main" val="25914674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Cases</a:t>
            </a:r>
            <a:endParaRPr lang="en-US" dirty="0"/>
          </a:p>
        </p:txBody>
      </p:sp>
      <p:sp>
        <p:nvSpPr>
          <p:cNvPr id="3" name="Content Placeholder 2"/>
          <p:cNvSpPr>
            <a:spLocks noGrp="1"/>
          </p:cNvSpPr>
          <p:nvPr>
            <p:ph idx="1"/>
          </p:nvPr>
        </p:nvSpPr>
        <p:spPr/>
        <p:txBody>
          <a:bodyPr>
            <a:normAutofit/>
          </a:bodyPr>
          <a:lstStyle/>
          <a:p>
            <a:pPr defTabSz="914400">
              <a:spcBef>
                <a:spcPts val="0"/>
              </a:spcBef>
              <a:buFont typeface="Arial" panose="020B0604020202020204" pitchFamily="34" charset="0"/>
              <a:buChar char="•"/>
              <a:defRPr/>
            </a:pPr>
            <a:r>
              <a:rPr lang="en-US" sz="2000" dirty="0" smtClean="0">
                <a:solidFill>
                  <a:srgbClr val="333333"/>
                </a:solidFill>
              </a:rPr>
              <a:t>All </a:t>
            </a:r>
            <a:r>
              <a:rPr lang="en-US" sz="2000" dirty="0">
                <a:solidFill>
                  <a:srgbClr val="333333"/>
                </a:solidFill>
              </a:rPr>
              <a:t>patients </a:t>
            </a:r>
            <a:r>
              <a:rPr lang="en-US" sz="2000" dirty="0" smtClean="0">
                <a:solidFill>
                  <a:srgbClr val="333333"/>
                </a:solidFill>
              </a:rPr>
              <a:t>also received </a:t>
            </a:r>
            <a:r>
              <a:rPr lang="en-US" sz="2000" dirty="0">
                <a:solidFill>
                  <a:srgbClr val="333333"/>
                </a:solidFill>
              </a:rPr>
              <a:t>low-dose aspirin</a:t>
            </a:r>
            <a:br>
              <a:rPr lang="en-US" sz="2000" dirty="0">
                <a:solidFill>
                  <a:srgbClr val="333333"/>
                </a:solidFill>
              </a:rPr>
            </a:br>
            <a:endParaRPr lang="en-US" sz="2000" dirty="0">
              <a:solidFill>
                <a:srgbClr val="333333"/>
              </a:solidFill>
            </a:endParaRPr>
          </a:p>
          <a:p>
            <a:pPr defTabSz="914400">
              <a:spcBef>
                <a:spcPts val="0"/>
              </a:spcBef>
              <a:buFont typeface="Arial" panose="020B0604020202020204" pitchFamily="34" charset="0"/>
              <a:buChar char="•"/>
              <a:defRPr/>
            </a:pPr>
            <a:r>
              <a:rPr lang="en-US" sz="2000" dirty="0" smtClean="0">
                <a:solidFill>
                  <a:srgbClr val="333333"/>
                </a:solidFill>
              </a:rPr>
              <a:t>Two </a:t>
            </a:r>
            <a:r>
              <a:rPr lang="en-US" sz="2000" dirty="0">
                <a:solidFill>
                  <a:srgbClr val="333333"/>
                </a:solidFill>
              </a:rPr>
              <a:t>patients have successfully transitioned back to VKA therapy, third patient in process of </a:t>
            </a:r>
            <a:r>
              <a:rPr lang="en-US" sz="2000" dirty="0" smtClean="0">
                <a:solidFill>
                  <a:srgbClr val="333333"/>
                </a:solidFill>
              </a:rPr>
              <a:t>transition</a:t>
            </a:r>
            <a:br>
              <a:rPr lang="en-US" sz="2000" dirty="0" smtClean="0">
                <a:solidFill>
                  <a:srgbClr val="333333"/>
                </a:solidFill>
              </a:rPr>
            </a:br>
            <a:endParaRPr lang="en-US" sz="2000" dirty="0" smtClean="0">
              <a:solidFill>
                <a:srgbClr val="333333"/>
              </a:solidFill>
            </a:endParaRPr>
          </a:p>
          <a:p>
            <a:pPr defTabSz="914400">
              <a:spcBef>
                <a:spcPts val="0"/>
              </a:spcBef>
              <a:buFont typeface="Arial" panose="020B0604020202020204" pitchFamily="34" charset="0"/>
              <a:buChar char="•"/>
              <a:defRPr/>
            </a:pPr>
            <a:r>
              <a:rPr lang="en-US" sz="2000" dirty="0" smtClean="0">
                <a:solidFill>
                  <a:srgbClr val="333333"/>
                </a:solidFill>
              </a:rPr>
              <a:t>No </a:t>
            </a:r>
            <a:r>
              <a:rPr lang="en-US" sz="2000" dirty="0">
                <a:solidFill>
                  <a:srgbClr val="333333"/>
                </a:solidFill>
              </a:rPr>
              <a:t>major bleeding or thromboembolic events were associated with either anticoagulation strategy</a:t>
            </a:r>
            <a:br>
              <a:rPr lang="en-US" sz="2000" dirty="0">
                <a:solidFill>
                  <a:srgbClr val="333333"/>
                </a:solidFill>
              </a:rPr>
            </a:br>
            <a:endParaRPr lang="en-US" sz="2000" dirty="0">
              <a:solidFill>
                <a:srgbClr val="333333"/>
              </a:solidFill>
            </a:endParaRPr>
          </a:p>
          <a:p>
            <a:pPr defTabSz="914400">
              <a:spcBef>
                <a:spcPts val="0"/>
              </a:spcBef>
              <a:buFont typeface="Arial" panose="020B0604020202020204" pitchFamily="34" charset="0"/>
              <a:buChar char="•"/>
              <a:defRPr/>
            </a:pPr>
            <a:r>
              <a:rPr lang="en-US" sz="2000" dirty="0">
                <a:solidFill>
                  <a:srgbClr val="333333"/>
                </a:solidFill>
              </a:rPr>
              <a:t>One additional infant underwent mechanical valve replacement at 6 months of age during this </a:t>
            </a:r>
            <a:r>
              <a:rPr lang="en-US" sz="2000" dirty="0" smtClean="0">
                <a:solidFill>
                  <a:srgbClr val="333333"/>
                </a:solidFill>
              </a:rPr>
              <a:t>time period, </a:t>
            </a:r>
            <a:r>
              <a:rPr lang="en-US" sz="2000" dirty="0">
                <a:solidFill>
                  <a:srgbClr val="333333"/>
                </a:solidFill>
              </a:rPr>
              <a:t>and was adequately anticoagulated with VKA only</a:t>
            </a:r>
          </a:p>
          <a:p>
            <a:pPr defTabSz="914400">
              <a:lnSpc>
                <a:spcPct val="80000"/>
              </a:lnSpc>
              <a:spcBef>
                <a:spcPts val="0"/>
              </a:spcBef>
              <a:buFont typeface="Arial" panose="020B0604020202020204" pitchFamily="34" charset="0"/>
              <a:buChar char="•"/>
              <a:defRPr/>
            </a:pPr>
            <a:endParaRPr lang="en-US" sz="2000" dirty="0">
              <a:solidFill>
                <a:srgbClr val="333333"/>
              </a:solidFill>
            </a:endParaRPr>
          </a:p>
        </p:txBody>
      </p:sp>
    </p:spTree>
    <p:extLst>
      <p:ext uri="{BB962C8B-B14F-4D97-AF65-F5344CB8AC3E}">
        <p14:creationId xmlns:p14="http://schemas.microsoft.com/office/powerpoint/2010/main" val="1536689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Results</a:t>
            </a:r>
            <a:endParaRPr lang="en-US" dirty="0"/>
          </a:p>
        </p:txBody>
      </p:sp>
      <p:pic>
        <p:nvPicPr>
          <p:cNvPr id="6" name="Content Placeholder 5"/>
          <p:cNvPicPr>
            <a:picLocks noGrp="1" noChangeAspect="1"/>
          </p:cNvPicPr>
          <p:nvPr>
            <p:ph idx="1"/>
          </p:nvPr>
        </p:nvPicPr>
        <p:blipFill>
          <a:blip r:embed="rId3"/>
          <a:stretch>
            <a:fillRect/>
          </a:stretch>
        </p:blipFill>
        <p:spPr>
          <a:xfrm>
            <a:off x="1887320" y="1926861"/>
            <a:ext cx="5508698" cy="3498580"/>
          </a:xfrm>
          <a:prstGeom prst="rect">
            <a:avLst/>
          </a:prstGeom>
        </p:spPr>
      </p:pic>
      <p:sp>
        <p:nvSpPr>
          <p:cNvPr id="4" name="TextBox 3"/>
          <p:cNvSpPr txBox="1"/>
          <p:nvPr/>
        </p:nvSpPr>
        <p:spPr>
          <a:xfrm>
            <a:off x="1987994" y="1417638"/>
            <a:ext cx="5666839" cy="369332"/>
          </a:xfrm>
          <a:prstGeom prst="rect">
            <a:avLst/>
          </a:prstGeom>
          <a:noFill/>
        </p:spPr>
        <p:txBody>
          <a:bodyPr wrap="square" rtlCol="0">
            <a:spAutoFit/>
          </a:bodyPr>
          <a:lstStyle/>
          <a:p>
            <a:r>
              <a:rPr lang="en-US" b="1" dirty="0" smtClean="0"/>
              <a:t>Percent of Time Therapeutic on Anticoagulation</a:t>
            </a:r>
            <a:endParaRPr lang="en-US" b="1" dirty="0"/>
          </a:p>
        </p:txBody>
      </p:sp>
    </p:spTree>
    <p:extLst>
      <p:ext uri="{BB962C8B-B14F-4D97-AF65-F5344CB8AC3E}">
        <p14:creationId xmlns:p14="http://schemas.microsoft.com/office/powerpoint/2010/main" val="7485602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Results</a:t>
            </a:r>
            <a:endParaRPr lang="en-US" dirty="0"/>
          </a:p>
        </p:txBody>
      </p:sp>
      <p:sp>
        <p:nvSpPr>
          <p:cNvPr id="4" name="TextBox 3"/>
          <p:cNvSpPr txBox="1"/>
          <p:nvPr/>
        </p:nvSpPr>
        <p:spPr>
          <a:xfrm>
            <a:off x="1753426" y="1434993"/>
            <a:ext cx="6128395" cy="369332"/>
          </a:xfrm>
          <a:prstGeom prst="rect">
            <a:avLst/>
          </a:prstGeom>
          <a:noFill/>
        </p:spPr>
        <p:txBody>
          <a:bodyPr wrap="square" rtlCol="0">
            <a:spAutoFit/>
          </a:bodyPr>
          <a:lstStyle/>
          <a:p>
            <a:r>
              <a:rPr lang="en-US" b="1" dirty="0" smtClean="0"/>
              <a:t>Number of Monitoring Labs per Anticoagulation Day</a:t>
            </a:r>
            <a:endParaRPr lang="en-US" b="1" dirty="0"/>
          </a:p>
        </p:txBody>
      </p:sp>
      <p:pic>
        <p:nvPicPr>
          <p:cNvPr id="7" name="Content Placeholder 6"/>
          <p:cNvPicPr>
            <a:picLocks noGrp="1" noChangeAspect="1"/>
          </p:cNvPicPr>
          <p:nvPr>
            <p:ph idx="1"/>
          </p:nvPr>
        </p:nvPicPr>
        <p:blipFill>
          <a:blip r:embed="rId3"/>
          <a:stretch>
            <a:fillRect/>
          </a:stretch>
        </p:blipFill>
        <p:spPr>
          <a:xfrm>
            <a:off x="1921179" y="1877650"/>
            <a:ext cx="5549047" cy="3519917"/>
          </a:xfrm>
          <a:prstGeom prst="rect">
            <a:avLst/>
          </a:prstGeom>
        </p:spPr>
      </p:pic>
    </p:spTree>
    <p:extLst>
      <p:ext uri="{BB962C8B-B14F-4D97-AF65-F5344CB8AC3E}">
        <p14:creationId xmlns:p14="http://schemas.microsoft.com/office/powerpoint/2010/main" val="1237099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Conclusions</a:t>
            </a:r>
            <a:endParaRPr lang="en-US" dirty="0"/>
          </a:p>
        </p:txBody>
      </p:sp>
      <p:sp>
        <p:nvSpPr>
          <p:cNvPr id="3" name="Content Placeholder 2"/>
          <p:cNvSpPr>
            <a:spLocks noGrp="1"/>
          </p:cNvSpPr>
          <p:nvPr>
            <p:ph idx="1"/>
          </p:nvPr>
        </p:nvSpPr>
        <p:spPr/>
        <p:txBody>
          <a:bodyPr>
            <a:normAutofit fontScale="70000" lnSpcReduction="20000"/>
          </a:bodyPr>
          <a:lstStyle/>
          <a:p>
            <a:pPr defTabSz="914400">
              <a:spcBef>
                <a:spcPts val="0"/>
              </a:spcBef>
              <a:buFont typeface="Arial" panose="020B0604020202020204" pitchFamily="34" charset="0"/>
              <a:buChar char="•"/>
              <a:defRPr/>
            </a:pPr>
            <a:r>
              <a:rPr lang="en-US" dirty="0">
                <a:solidFill>
                  <a:srgbClr val="333333"/>
                </a:solidFill>
              </a:rPr>
              <a:t>On LMWH, these four patients reliably achieved therapeutic anticoagulation goals with less frequent monitoring labs than VKA therapy and without evidence of adverse event</a:t>
            </a:r>
          </a:p>
          <a:p>
            <a:pPr defTabSz="914400">
              <a:spcBef>
                <a:spcPts val="0"/>
              </a:spcBef>
              <a:buFont typeface="Arial" panose="020B0604020202020204" pitchFamily="34" charset="0"/>
              <a:buChar char="•"/>
              <a:defRPr/>
            </a:pPr>
            <a:endParaRPr lang="en-US" dirty="0">
              <a:solidFill>
                <a:srgbClr val="333333"/>
              </a:solidFill>
            </a:endParaRPr>
          </a:p>
          <a:p>
            <a:pPr defTabSz="914400">
              <a:spcBef>
                <a:spcPts val="0"/>
              </a:spcBef>
              <a:buFont typeface="Arial" panose="020B0604020202020204" pitchFamily="34" charset="0"/>
              <a:buChar char="•"/>
              <a:defRPr/>
            </a:pPr>
            <a:r>
              <a:rPr lang="en-US" dirty="0">
                <a:solidFill>
                  <a:srgbClr val="333333"/>
                </a:solidFill>
              </a:rPr>
              <a:t>Further collaborative investigation is needed to establish the efficacy and safety of a LMWH anticoagulation strategy in young children with mechanical valve prostheses</a:t>
            </a:r>
          </a:p>
          <a:p>
            <a:pPr defTabSz="914400">
              <a:spcBef>
                <a:spcPts val="0"/>
              </a:spcBef>
              <a:buFont typeface="Arial" panose="020B0604020202020204" pitchFamily="34" charset="0"/>
              <a:buChar char="•"/>
              <a:defRPr/>
            </a:pPr>
            <a:endParaRPr lang="en-US" dirty="0">
              <a:solidFill>
                <a:srgbClr val="333333"/>
              </a:solidFill>
            </a:endParaRPr>
          </a:p>
          <a:p>
            <a:pPr defTabSz="914400">
              <a:spcBef>
                <a:spcPts val="0"/>
              </a:spcBef>
              <a:buFont typeface="Arial" panose="020B0604020202020204" pitchFamily="34" charset="0"/>
              <a:buChar char="•"/>
              <a:defRPr/>
            </a:pPr>
            <a:r>
              <a:rPr lang="en-US" dirty="0">
                <a:solidFill>
                  <a:srgbClr val="333333"/>
                </a:solidFill>
              </a:rPr>
              <a:t>LMWH may be a safe alternative therapy to achieve satisfactory anticoagulation chronically or until VKA treatment is more likely to be successful </a:t>
            </a:r>
          </a:p>
        </p:txBody>
      </p:sp>
    </p:spTree>
    <p:extLst>
      <p:ext uri="{BB962C8B-B14F-4D97-AF65-F5344CB8AC3E}">
        <p14:creationId xmlns:p14="http://schemas.microsoft.com/office/powerpoint/2010/main" val="4082107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Acknowledgements</a:t>
            </a:r>
            <a:endParaRPr lang="en-US" dirty="0"/>
          </a:p>
        </p:txBody>
      </p:sp>
      <p:sp>
        <p:nvSpPr>
          <p:cNvPr id="3" name="Content Placeholder 2"/>
          <p:cNvSpPr>
            <a:spLocks noGrp="1"/>
          </p:cNvSpPr>
          <p:nvPr>
            <p:ph idx="1"/>
          </p:nvPr>
        </p:nvSpPr>
        <p:spPr/>
        <p:txBody>
          <a:bodyPr>
            <a:normAutofit lnSpcReduction="10000"/>
          </a:bodyPr>
          <a:lstStyle/>
          <a:p>
            <a:pPr defTabSz="914400">
              <a:spcBef>
                <a:spcPts val="0"/>
              </a:spcBef>
              <a:buFont typeface="Arial" panose="020B0604020202020204" pitchFamily="34" charset="0"/>
              <a:buChar char="•"/>
              <a:defRPr/>
            </a:pPr>
            <a:r>
              <a:rPr lang="en-US" dirty="0" smtClean="0">
                <a:solidFill>
                  <a:srgbClr val="333333"/>
                </a:solidFill>
              </a:rPr>
              <a:t>Anticoagulation outpatient team</a:t>
            </a:r>
            <a:br>
              <a:rPr lang="en-US" dirty="0" smtClean="0">
                <a:solidFill>
                  <a:srgbClr val="333333"/>
                </a:solidFill>
              </a:rPr>
            </a:br>
            <a:r>
              <a:rPr lang="en-US" dirty="0" smtClean="0">
                <a:solidFill>
                  <a:srgbClr val="333333"/>
                </a:solidFill>
              </a:rPr>
              <a:t>(N. Nelson, J. Ciambarella)</a:t>
            </a:r>
            <a:br>
              <a:rPr lang="en-US" dirty="0" smtClean="0">
                <a:solidFill>
                  <a:srgbClr val="333333"/>
                </a:solidFill>
              </a:rPr>
            </a:br>
            <a:endParaRPr lang="en-US" dirty="0" smtClean="0">
              <a:solidFill>
                <a:srgbClr val="333333"/>
              </a:solidFill>
            </a:endParaRPr>
          </a:p>
          <a:p>
            <a:pPr defTabSz="914400">
              <a:spcBef>
                <a:spcPts val="0"/>
              </a:spcBef>
              <a:buFont typeface="Arial" panose="020B0604020202020204" pitchFamily="34" charset="0"/>
              <a:buChar char="•"/>
              <a:defRPr/>
            </a:pPr>
            <a:r>
              <a:rPr lang="en-US" dirty="0" smtClean="0">
                <a:solidFill>
                  <a:srgbClr val="333333"/>
                </a:solidFill>
              </a:rPr>
              <a:t>Patients and families of the Acute Care Cardiology Unit</a:t>
            </a:r>
          </a:p>
          <a:p>
            <a:pPr defTabSz="914400">
              <a:spcBef>
                <a:spcPts val="0"/>
              </a:spcBef>
              <a:buFont typeface="Arial" panose="020B0604020202020204" pitchFamily="34" charset="0"/>
              <a:buChar char="•"/>
              <a:defRPr/>
            </a:pPr>
            <a:endParaRPr lang="en-US" dirty="0">
              <a:solidFill>
                <a:srgbClr val="333333"/>
              </a:solidFill>
            </a:endParaRPr>
          </a:p>
          <a:p>
            <a:pPr marL="0" indent="0" defTabSz="914400">
              <a:spcBef>
                <a:spcPts val="0"/>
              </a:spcBef>
              <a:buNone/>
              <a:defRPr/>
            </a:pPr>
            <a:endParaRPr lang="en-US" dirty="0" smtClean="0">
              <a:solidFill>
                <a:srgbClr val="333333"/>
              </a:solidFill>
            </a:endParaRPr>
          </a:p>
          <a:p>
            <a:pPr marL="0" indent="0" algn="ctr" defTabSz="914400">
              <a:spcBef>
                <a:spcPts val="0"/>
              </a:spcBef>
              <a:buNone/>
              <a:defRPr/>
            </a:pPr>
            <a:r>
              <a:rPr lang="en-US" sz="2400" dirty="0" smtClean="0">
                <a:solidFill>
                  <a:srgbClr val="333333"/>
                </a:solidFill>
              </a:rPr>
              <a:t>The authors have no relevant disclosures.</a:t>
            </a:r>
            <a:endParaRPr lang="en-US" sz="2400" dirty="0">
              <a:solidFill>
                <a:srgbClr val="333333"/>
              </a:solidFill>
            </a:endParaRPr>
          </a:p>
        </p:txBody>
      </p:sp>
    </p:spTree>
    <p:extLst>
      <p:ext uri="{BB962C8B-B14F-4D97-AF65-F5344CB8AC3E}">
        <p14:creationId xmlns:p14="http://schemas.microsoft.com/office/powerpoint/2010/main" val="2275699306"/>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Custom 2">
      <a:dk1>
        <a:srgbClr val="565A5C"/>
      </a:dk1>
      <a:lt1>
        <a:sysClr val="window" lastClr="FFFFFF"/>
      </a:lt1>
      <a:dk2>
        <a:srgbClr val="808080"/>
      </a:dk2>
      <a:lt2>
        <a:srgbClr val="B3B3B3"/>
      </a:lt2>
      <a:accent1>
        <a:srgbClr val="009CB1"/>
      </a:accent1>
      <a:accent2>
        <a:srgbClr val="77BC1F"/>
      </a:accent2>
      <a:accent3>
        <a:srgbClr val="A1CD3A"/>
      </a:accent3>
      <a:accent4>
        <a:srgbClr val="9AD1DC"/>
      </a:accent4>
      <a:accent5>
        <a:srgbClr val="6EC4E9"/>
      </a:accent5>
      <a:accent6>
        <a:srgbClr val="E7417A"/>
      </a:accent6>
      <a:hlink>
        <a:srgbClr val="0563C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Rule_4_3_Teal.potx</Template>
  <TotalTime>561</TotalTime>
  <Words>671</Words>
  <Application>Microsoft Office PowerPoint</Application>
  <PresentationFormat>On-screen Show (4:3)</PresentationFormat>
  <Paragraphs>50</Paragraphs>
  <Slides>9</Slides>
  <Notes>6</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9</vt:i4>
      </vt:variant>
    </vt:vector>
  </HeadingPairs>
  <TitlesOfParts>
    <vt:vector size="14" baseType="lpstr">
      <vt:lpstr>Arial</vt:lpstr>
      <vt:lpstr>Calibri</vt:lpstr>
      <vt:lpstr>Custom Design</vt:lpstr>
      <vt:lpstr>2_Custom Design</vt:lpstr>
      <vt:lpstr>1_Custom Design</vt:lpstr>
      <vt:lpstr>Although Easier, Is it Safe?  Low Molecular Weight Heparin Anticoagulation in Young Children with Mechanical Prosthetic Valves</vt:lpstr>
      <vt:lpstr>Background</vt:lpstr>
      <vt:lpstr>Case Summary</vt:lpstr>
      <vt:lpstr>Cases</vt:lpstr>
      <vt:lpstr>Cases</vt:lpstr>
      <vt:lpstr>Results</vt:lpstr>
      <vt:lpstr>Results</vt:lpstr>
      <vt:lpstr>Conclusions</vt:lpstr>
      <vt:lpstr>Acknowledgements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Diederichs, Anna</dc:creator>
  <cp:lastModifiedBy>Pater, Colleen</cp:lastModifiedBy>
  <cp:revision>22</cp:revision>
  <dcterms:created xsi:type="dcterms:W3CDTF">2016-06-28T16:48:42Z</dcterms:created>
  <dcterms:modified xsi:type="dcterms:W3CDTF">2020-11-11T00:22:48Z</dcterms:modified>
</cp:coreProperties>
</file>