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3" r:id="rId6"/>
    <p:sldId id="261" r:id="rId7"/>
    <p:sldId id="262"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B3BBAC-562C-43CB-BBB0-C0E011626B88}"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C3793-3677-42E6-BCFB-DF1AEA42C51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34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3BBAC-562C-43CB-BBB0-C0E011626B88}"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C3793-3677-42E6-BCFB-DF1AEA42C514}" type="slidenum">
              <a:rPr lang="en-US" smtClean="0"/>
              <a:t>‹#›</a:t>
            </a:fld>
            <a:endParaRPr lang="en-US"/>
          </a:p>
        </p:txBody>
      </p:sp>
    </p:spTree>
    <p:extLst>
      <p:ext uri="{BB962C8B-B14F-4D97-AF65-F5344CB8AC3E}">
        <p14:creationId xmlns:p14="http://schemas.microsoft.com/office/powerpoint/2010/main" val="46712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3BBAC-562C-43CB-BBB0-C0E011626B88}"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C3793-3677-42E6-BCFB-DF1AEA42C514}" type="slidenum">
              <a:rPr lang="en-US" smtClean="0"/>
              <a:t>‹#›</a:t>
            </a:fld>
            <a:endParaRPr lang="en-US"/>
          </a:p>
        </p:txBody>
      </p:sp>
    </p:spTree>
    <p:extLst>
      <p:ext uri="{BB962C8B-B14F-4D97-AF65-F5344CB8AC3E}">
        <p14:creationId xmlns:p14="http://schemas.microsoft.com/office/powerpoint/2010/main" val="133773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3BBAC-562C-43CB-BBB0-C0E011626B88}"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C3793-3677-42E6-BCFB-DF1AEA42C514}" type="slidenum">
              <a:rPr lang="en-US" smtClean="0"/>
              <a:t>‹#›</a:t>
            </a:fld>
            <a:endParaRPr lang="en-US"/>
          </a:p>
        </p:txBody>
      </p:sp>
    </p:spTree>
    <p:extLst>
      <p:ext uri="{BB962C8B-B14F-4D97-AF65-F5344CB8AC3E}">
        <p14:creationId xmlns:p14="http://schemas.microsoft.com/office/powerpoint/2010/main" val="198182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3BBAC-562C-43CB-BBB0-C0E011626B88}"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C3793-3677-42E6-BCFB-DF1AEA42C51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828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B3BBAC-562C-43CB-BBB0-C0E011626B88}"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C3793-3677-42E6-BCFB-DF1AEA42C514}" type="slidenum">
              <a:rPr lang="en-US" smtClean="0"/>
              <a:t>‹#›</a:t>
            </a:fld>
            <a:endParaRPr lang="en-US"/>
          </a:p>
        </p:txBody>
      </p:sp>
    </p:spTree>
    <p:extLst>
      <p:ext uri="{BB962C8B-B14F-4D97-AF65-F5344CB8AC3E}">
        <p14:creationId xmlns:p14="http://schemas.microsoft.com/office/powerpoint/2010/main" val="279844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B3BBAC-562C-43CB-BBB0-C0E011626B88}"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C3793-3677-42E6-BCFB-DF1AEA42C514}" type="slidenum">
              <a:rPr lang="en-US" smtClean="0"/>
              <a:t>‹#›</a:t>
            </a:fld>
            <a:endParaRPr lang="en-US"/>
          </a:p>
        </p:txBody>
      </p:sp>
    </p:spTree>
    <p:extLst>
      <p:ext uri="{BB962C8B-B14F-4D97-AF65-F5344CB8AC3E}">
        <p14:creationId xmlns:p14="http://schemas.microsoft.com/office/powerpoint/2010/main" val="231935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B3BBAC-562C-43CB-BBB0-C0E011626B88}"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C3793-3677-42E6-BCFB-DF1AEA42C514}" type="slidenum">
              <a:rPr lang="en-US" smtClean="0"/>
              <a:t>‹#›</a:t>
            </a:fld>
            <a:endParaRPr lang="en-US"/>
          </a:p>
        </p:txBody>
      </p:sp>
    </p:spTree>
    <p:extLst>
      <p:ext uri="{BB962C8B-B14F-4D97-AF65-F5344CB8AC3E}">
        <p14:creationId xmlns:p14="http://schemas.microsoft.com/office/powerpoint/2010/main" val="374095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6B3BBAC-562C-43CB-BBB0-C0E011626B88}" type="datetimeFigureOut">
              <a:rPr lang="en-US" smtClean="0"/>
              <a:t>11/10/2020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ADC3793-3677-42E6-BCFB-DF1AEA42C514}" type="slidenum">
              <a:rPr lang="en-US" smtClean="0"/>
              <a:t>‹#›</a:t>
            </a:fld>
            <a:endParaRPr lang="en-US"/>
          </a:p>
        </p:txBody>
      </p:sp>
    </p:spTree>
    <p:extLst>
      <p:ext uri="{BB962C8B-B14F-4D97-AF65-F5344CB8AC3E}">
        <p14:creationId xmlns:p14="http://schemas.microsoft.com/office/powerpoint/2010/main" val="38723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6B3BBAC-562C-43CB-BBB0-C0E011626B88}" type="datetimeFigureOut">
              <a:rPr lang="en-US" smtClean="0"/>
              <a:t>11/10/2020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ADC3793-3677-42E6-BCFB-DF1AEA42C514}" type="slidenum">
              <a:rPr lang="en-US" smtClean="0"/>
              <a:t>‹#›</a:t>
            </a:fld>
            <a:endParaRPr lang="en-US"/>
          </a:p>
        </p:txBody>
      </p:sp>
    </p:spTree>
    <p:extLst>
      <p:ext uri="{BB962C8B-B14F-4D97-AF65-F5344CB8AC3E}">
        <p14:creationId xmlns:p14="http://schemas.microsoft.com/office/powerpoint/2010/main" val="1890362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3BBAC-562C-43CB-BBB0-C0E011626B88}"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C3793-3677-42E6-BCFB-DF1AEA42C514}" type="slidenum">
              <a:rPr lang="en-US" smtClean="0"/>
              <a:t>‹#›</a:t>
            </a:fld>
            <a:endParaRPr lang="en-US"/>
          </a:p>
        </p:txBody>
      </p:sp>
    </p:spTree>
    <p:extLst>
      <p:ext uri="{BB962C8B-B14F-4D97-AF65-F5344CB8AC3E}">
        <p14:creationId xmlns:p14="http://schemas.microsoft.com/office/powerpoint/2010/main" val="251602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6B3BBAC-562C-43CB-BBB0-C0E011626B88}" type="datetimeFigureOut">
              <a:rPr lang="en-US" smtClean="0"/>
              <a:t>11/10/2020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ADC3793-3677-42E6-BCFB-DF1AEA42C51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3230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altLang="en-US" sz="4000" b="1" dirty="0">
                <a:latin typeface="Times New Roman" panose="02020603050405020304" pitchFamily="18" charset="0"/>
                <a:cs typeface="Arial" panose="020B0604020202020204" pitchFamily="34" charset="0"/>
              </a:rPr>
              <a:t>Building a Culture of Mental Well-Being </a:t>
            </a:r>
            <a:br>
              <a:rPr lang="en-US" altLang="en-US" sz="4000" b="1" dirty="0">
                <a:latin typeface="Times New Roman" panose="02020603050405020304" pitchFamily="18" charset="0"/>
                <a:cs typeface="Arial" panose="020B0604020202020204" pitchFamily="34" charset="0"/>
              </a:rPr>
            </a:br>
            <a:r>
              <a:rPr lang="en-US" altLang="en-US" sz="4000" b="1" dirty="0">
                <a:latin typeface="Times New Roman" panose="02020603050405020304" pitchFamily="18" charset="0"/>
                <a:cs typeface="Arial" panose="020B0604020202020204" pitchFamily="34" charset="0"/>
              </a:rPr>
              <a:t>Do Virtual Wellness Sessions Improve Overall Readiness for Transition to Home for Our Families in the Heart Center at SLCH</a:t>
            </a:r>
            <a:r>
              <a:rPr lang="en-US" altLang="en-US" sz="4000" b="1" dirty="0" smtClean="0">
                <a:latin typeface="Times New Roman" panose="02020603050405020304" pitchFamily="18" charset="0"/>
                <a:cs typeface="Arial" panose="020B0604020202020204" pitchFamily="34" charset="0"/>
              </a:rPr>
              <a:t>?</a:t>
            </a:r>
            <a:r>
              <a:rPr lang="en-US" altLang="en-US" sz="3600" b="1" dirty="0" smtClean="0">
                <a:latin typeface="Times New Roman" panose="02020603050405020304" pitchFamily="18" charset="0"/>
                <a:cs typeface="Arial" panose="020B0604020202020204" pitchFamily="34" charset="0"/>
              </a:rPr>
              <a:t/>
            </a:r>
            <a:br>
              <a:rPr lang="en-US" altLang="en-US" sz="3600" b="1" dirty="0" smtClean="0">
                <a:latin typeface="Times New Roman" panose="02020603050405020304" pitchFamily="18" charset="0"/>
                <a:cs typeface="Arial" panose="020B0604020202020204" pitchFamily="34" charset="0"/>
              </a:rPr>
            </a:br>
            <a:r>
              <a:rPr lang="en-US" altLang="en-US" sz="3600" b="1" dirty="0">
                <a:latin typeface="Times New Roman" panose="02020603050405020304" pitchFamily="18" charset="0"/>
                <a:cs typeface="Arial" panose="020B0604020202020204" pitchFamily="34" charset="0"/>
              </a:rPr>
              <a:t/>
            </a:r>
            <a:br>
              <a:rPr lang="en-US" altLang="en-US" sz="3600" b="1" dirty="0">
                <a:latin typeface="Times New Roman" panose="02020603050405020304" pitchFamily="18" charset="0"/>
                <a:cs typeface="Arial" panose="020B0604020202020204" pitchFamily="34" charset="0"/>
              </a:rPr>
            </a:br>
            <a:r>
              <a:rPr lang="en-US" altLang="en-US" sz="3600" b="1" dirty="0">
                <a:latin typeface="Arial Narrow" panose="020B0606020202030204" pitchFamily="34" charset="0"/>
                <a:cs typeface="Arial" panose="020B0604020202020204" pitchFamily="34" charset="0"/>
              </a:rPr>
              <a:t>Jessica L. Mann, DNP, </a:t>
            </a:r>
            <a:r>
              <a:rPr lang="en-US" altLang="en-US" sz="3600" b="1" dirty="0" smtClean="0">
                <a:latin typeface="Arial Narrow" panose="020B0606020202030204" pitchFamily="34" charset="0"/>
                <a:cs typeface="Arial" panose="020B0604020202020204" pitchFamily="34" charset="0"/>
              </a:rPr>
              <a:t>CPNP-AC, Kate Stacy, Jennifer Hinkle, Mayte I. Figueroa, MD, FACC</a:t>
            </a:r>
            <a:r>
              <a:rPr lang="en-US" altLang="en-US" sz="3600" b="1" dirty="0">
                <a:latin typeface="Arial Narrow" panose="020B0606020202030204" pitchFamily="34" charset="0"/>
                <a:cs typeface="Arial" panose="020B0604020202020204" pitchFamily="34" charset="0"/>
              </a:rPr>
              <a:t/>
            </a:r>
            <a:br>
              <a:rPr lang="en-US" altLang="en-US" sz="3600" b="1" dirty="0">
                <a:latin typeface="Arial Narrow" panose="020B0606020202030204" pitchFamily="34" charset="0"/>
                <a:cs typeface="Arial" panose="020B0604020202020204" pitchFamily="34" charset="0"/>
              </a:rPr>
            </a:br>
            <a:endParaRPr lang="en-US" sz="3600" b="1" dirty="0"/>
          </a:p>
        </p:txBody>
      </p:sp>
      <p:sp>
        <p:nvSpPr>
          <p:cNvPr id="3" name="Subtitle 2"/>
          <p:cNvSpPr>
            <a:spLocks noGrp="1"/>
          </p:cNvSpPr>
          <p:nvPr>
            <p:ph type="subTitle" idx="1"/>
          </p:nvPr>
        </p:nvSpPr>
        <p:spPr/>
        <p:txBody>
          <a:bodyPr/>
          <a:lstStyle/>
          <a:p>
            <a:r>
              <a:rPr lang="en-US" dirty="0" smtClean="0"/>
              <a:t>                                                                                        </a:t>
            </a:r>
          </a:p>
          <a:p>
            <a:r>
              <a:rPr lang="en-US" dirty="0" smtClean="0"/>
              <a:t>                                                                 ,                         </a:t>
            </a:r>
            <a:endParaRPr lang="en-US" dirty="0"/>
          </a:p>
        </p:txBody>
      </p:sp>
      <p:pic>
        <p:nvPicPr>
          <p:cNvPr id="4" name="Content Placeholder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8679618" y="4625305"/>
            <a:ext cx="3130720" cy="15296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246152" y="4704350"/>
            <a:ext cx="4924425" cy="1371600"/>
          </a:xfrm>
          <a:prstGeom prst="rect">
            <a:avLst/>
          </a:prstGeom>
        </p:spPr>
      </p:pic>
    </p:spTree>
    <p:extLst>
      <p:ext uri="{BB962C8B-B14F-4D97-AF65-F5344CB8AC3E}">
        <p14:creationId xmlns:p14="http://schemas.microsoft.com/office/powerpoint/2010/main" val="14526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a:t>
            </a:r>
            <a:endParaRPr lang="en-US" dirty="0"/>
          </a:p>
        </p:txBody>
      </p:sp>
      <p:sp>
        <p:nvSpPr>
          <p:cNvPr id="3" name="Content Placeholder 2"/>
          <p:cNvSpPr>
            <a:spLocks noGrp="1"/>
          </p:cNvSpPr>
          <p:nvPr>
            <p:ph idx="1"/>
          </p:nvPr>
        </p:nvSpPr>
        <p:spPr>
          <a:xfrm>
            <a:off x="592428" y="1845734"/>
            <a:ext cx="10563252" cy="4902796"/>
          </a:xfrm>
        </p:spPr>
        <p:txBody>
          <a:bodyPr>
            <a:normAutofit fontScale="77500" lnSpcReduction="20000"/>
          </a:bodyPr>
          <a:lstStyle/>
          <a:p>
            <a:pPr defTabSz="550863"/>
            <a:r>
              <a:rPr lang="en-US" sz="1800" b="1" dirty="0"/>
              <a:t>T</a:t>
            </a:r>
            <a:r>
              <a:rPr lang="en-US" b="1" dirty="0"/>
              <a:t>HIS PROJECT IS IMPORTANT BECAUSE</a:t>
            </a:r>
            <a:r>
              <a:rPr lang="en-US" b="1" dirty="0" smtClean="0"/>
              <a:t>:</a:t>
            </a:r>
            <a:endParaRPr lang="en-US" dirty="0"/>
          </a:p>
          <a:p>
            <a:pPr marL="342900" indent="-342900">
              <a:buFont typeface="Arial" panose="020B0604020202020204" pitchFamily="34" charset="0"/>
              <a:buChar char="•"/>
            </a:pPr>
            <a:r>
              <a:rPr lang="en-US" sz="2600" dirty="0"/>
              <a:t>Parents of children with congenital heart disease (CHD) have stress. </a:t>
            </a:r>
          </a:p>
          <a:p>
            <a:pPr marL="342900" indent="-342900">
              <a:buFont typeface="Arial" panose="020B0604020202020204" pitchFamily="34" charset="0"/>
              <a:buChar char="•"/>
            </a:pPr>
            <a:r>
              <a:rPr lang="en-US" sz="2600" dirty="0"/>
              <a:t>Parents of children with CHD report greater stress, anxiety, and depression as compared to the general population (Wei H., 2015). </a:t>
            </a:r>
          </a:p>
          <a:p>
            <a:pPr marL="342900" indent="-342900">
              <a:buFont typeface="Arial" panose="020B0604020202020204" pitchFamily="34" charset="0"/>
              <a:buChar char="•"/>
            </a:pPr>
            <a:r>
              <a:rPr lang="en-US" sz="2600" dirty="0"/>
              <a:t>This stress can be compounded by any other health or socioeconomic disparities that might exist. </a:t>
            </a:r>
          </a:p>
          <a:p>
            <a:pPr marL="342900" indent="-342900">
              <a:buFont typeface="Arial" panose="020B0604020202020204" pitchFamily="34" charset="0"/>
              <a:buChar char="•"/>
            </a:pPr>
            <a:r>
              <a:rPr lang="en-US" sz="2600" dirty="0"/>
              <a:t>Discharging a medically complex child with heart disease can be extremely stressful to families. </a:t>
            </a:r>
          </a:p>
          <a:p>
            <a:pPr marL="342900" indent="-342900">
              <a:buFont typeface="Arial" panose="020B0604020202020204" pitchFamily="34" charset="0"/>
              <a:buChar char="•"/>
            </a:pPr>
            <a:r>
              <a:rPr lang="en-US" sz="2600" dirty="0"/>
              <a:t>During the pandemic, a program was created in the Heart Center at St. Louis Children’s to address parental mental health. </a:t>
            </a:r>
          </a:p>
          <a:p>
            <a:pPr marL="342900" indent="-342900">
              <a:buFont typeface="Arial" panose="020B0604020202020204" pitchFamily="34" charset="0"/>
              <a:buChar char="•"/>
            </a:pPr>
            <a:r>
              <a:rPr lang="en-US" sz="2600" dirty="0"/>
              <a:t>Virtual therapy sessions are offered to parents of children with heart disease. </a:t>
            </a:r>
          </a:p>
          <a:p>
            <a:pPr marL="342900" indent="-342900">
              <a:buFont typeface="Arial" panose="020B0604020202020204" pitchFamily="34" charset="0"/>
              <a:buChar char="•"/>
            </a:pPr>
            <a:r>
              <a:rPr lang="en-US" sz="2600" dirty="0"/>
              <a:t>The goal with the virtual wellness sessions is to reduce parental stress and improve parental coping.</a:t>
            </a:r>
          </a:p>
          <a:p>
            <a:pPr marL="342900" indent="-342900">
              <a:buFont typeface="Arial" panose="020B0604020202020204" pitchFamily="34" charset="0"/>
              <a:buChar char="•"/>
            </a:pPr>
            <a:r>
              <a:rPr lang="en-US" sz="2600" dirty="0"/>
              <a:t>Will decreasing parental stress improve the overall readiness for transition to home for the families in the Heart Center at SLCH? </a:t>
            </a:r>
          </a:p>
          <a:p>
            <a:endParaRPr lang="en-US" dirty="0"/>
          </a:p>
        </p:txBody>
      </p:sp>
      <p:pic>
        <p:nvPicPr>
          <p:cNvPr id="6" name="Picture 5"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4258" y="286603"/>
            <a:ext cx="3648581" cy="1961322"/>
          </a:xfrm>
          <a:prstGeom prst="rect">
            <a:avLst/>
          </a:prstGeom>
          <a:ln>
            <a:solidFill>
              <a:schemeClr val="tx1"/>
            </a:solidFill>
          </a:ln>
        </p:spPr>
      </p:pic>
    </p:spTree>
    <p:extLst>
      <p:ext uri="{BB962C8B-B14F-4D97-AF65-F5344CB8AC3E}">
        <p14:creationId xmlns:p14="http://schemas.microsoft.com/office/powerpoint/2010/main" val="1797849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Aims</a:t>
            </a:r>
            <a:endParaRPr lang="en-US" dirty="0"/>
          </a:p>
        </p:txBody>
      </p:sp>
      <p:sp>
        <p:nvSpPr>
          <p:cNvPr id="3" name="Content Placeholder 2"/>
          <p:cNvSpPr>
            <a:spLocks noGrp="1"/>
          </p:cNvSpPr>
          <p:nvPr>
            <p:ph idx="1"/>
          </p:nvPr>
        </p:nvSpPr>
        <p:spPr>
          <a:xfrm>
            <a:off x="1097280" y="1845734"/>
            <a:ext cx="10058400" cy="4580824"/>
          </a:xfrm>
        </p:spPr>
        <p:txBody>
          <a:bodyPr>
            <a:normAutofit fontScale="92500" lnSpcReduction="10000"/>
          </a:bodyPr>
          <a:lstStyle/>
          <a:p>
            <a:pPr marL="457200" indent="-457200">
              <a:buFont typeface="Arial" panose="020B0604020202020204" pitchFamily="34" charset="0"/>
              <a:buChar char="•"/>
            </a:pPr>
            <a:r>
              <a:rPr lang="en-US" sz="2700" b="1" dirty="0"/>
              <a:t>Global Aim: </a:t>
            </a:r>
            <a:r>
              <a:rPr lang="en-US" altLang="en-US" sz="2700" dirty="0"/>
              <a:t>Our global aim is to increase parent’s overall wellness by implementing a virtual wellness program to improve mental health of family members in the Heart Center at SLCH.</a:t>
            </a:r>
          </a:p>
          <a:p>
            <a:endParaRPr lang="en-US" altLang="en-US" sz="2700" u="sng" dirty="0"/>
          </a:p>
          <a:p>
            <a:pPr marL="457200" indent="-457200">
              <a:buFont typeface="Arial" panose="020B0604020202020204" pitchFamily="34" charset="0"/>
              <a:buChar char="•"/>
            </a:pPr>
            <a:r>
              <a:rPr lang="en-US" sz="2700" b="1" dirty="0"/>
              <a:t>Specific aim: </a:t>
            </a:r>
            <a:r>
              <a:rPr lang="en-US" altLang="en-US" sz="2700" dirty="0"/>
              <a:t>To increase the number of virtual wellness sessions offered to parents prior to discharge of their child in the Heart Center from 0% to 75% at St. Louis Children’s Hospital by December of 2020.</a:t>
            </a:r>
          </a:p>
          <a:p>
            <a:pPr marL="457200" indent="-457200">
              <a:buFont typeface="Arial" panose="020B0604020202020204" pitchFamily="34" charset="0"/>
              <a:buChar char="•"/>
            </a:pPr>
            <a:endParaRPr lang="en-US" altLang="en-US" sz="2700" dirty="0"/>
          </a:p>
          <a:p>
            <a:pPr marL="457200" indent="-457200">
              <a:buFont typeface="Arial" panose="020B0604020202020204" pitchFamily="34" charset="0"/>
              <a:buChar char="•"/>
            </a:pPr>
            <a:r>
              <a:rPr lang="en-US" sz="2700" dirty="0"/>
              <a:t>Successful discharge readiness defined as parental emotional comfort with infant care, in addition to attainment of skills and knowledge, with parent mental well-being critical to parenting readiness.</a:t>
            </a:r>
          </a:p>
          <a:p>
            <a:endParaRPr lang="en-US" dirty="0"/>
          </a:p>
        </p:txBody>
      </p:sp>
    </p:spTree>
    <p:extLst>
      <p:ext uri="{BB962C8B-B14F-4D97-AF65-F5344CB8AC3E}">
        <p14:creationId xmlns:p14="http://schemas.microsoft.com/office/powerpoint/2010/main" val="3413756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Methods</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en-US" sz="2900" dirty="0"/>
              <a:t>Pre and post discharge survey for families that take part in wellness program. </a:t>
            </a:r>
          </a:p>
          <a:p>
            <a:pPr marL="457200" indent="-457200">
              <a:buFont typeface="Arial" panose="020B0604020202020204" pitchFamily="34" charset="0"/>
              <a:buChar char="•"/>
            </a:pPr>
            <a:r>
              <a:rPr lang="en-US" sz="2900" dirty="0"/>
              <a:t>Control group includes: families that did not partake in the virtual wellness program in 2020 and families that were discharged one to three years prior to the initiation of the virtual wellness sessions will be surveyed.</a:t>
            </a:r>
          </a:p>
          <a:p>
            <a:pPr marL="457200" indent="-457200">
              <a:buFont typeface="Arial" panose="020B0604020202020204" pitchFamily="34" charset="0"/>
              <a:buChar char="•"/>
            </a:pPr>
            <a:r>
              <a:rPr lang="en-US" sz="2900" dirty="0"/>
              <a:t>Each survey is around twenty questions </a:t>
            </a:r>
          </a:p>
          <a:p>
            <a:pPr marL="1897063" lvl="1" indent="-457200">
              <a:buFont typeface="Arial" panose="020B0604020202020204" pitchFamily="34" charset="0"/>
              <a:buChar char="•"/>
            </a:pPr>
            <a:r>
              <a:rPr lang="en-US" sz="2900" dirty="0"/>
              <a:t>Seven questions assess parent and child demographics</a:t>
            </a:r>
          </a:p>
          <a:p>
            <a:pPr marL="1897063" lvl="1" indent="-457200">
              <a:buFont typeface="Arial" panose="020B0604020202020204" pitchFamily="34" charset="0"/>
              <a:buChar char="•"/>
            </a:pPr>
            <a:r>
              <a:rPr lang="en-US" sz="2900" dirty="0"/>
              <a:t>Remainder of the questions address mental well-being, stress and coping strategies</a:t>
            </a:r>
          </a:p>
          <a:p>
            <a:endParaRPr lang="en-US" dirty="0"/>
          </a:p>
        </p:txBody>
      </p:sp>
    </p:spTree>
    <p:extLst>
      <p:ext uri="{BB962C8B-B14F-4D97-AF65-F5344CB8AC3E}">
        <p14:creationId xmlns:p14="http://schemas.microsoft.com/office/powerpoint/2010/main" val="300428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9476" y="489398"/>
            <a:ext cx="9954007" cy="5601096"/>
          </a:xfrm>
          <a:prstGeom prst="rect">
            <a:avLst/>
          </a:prstGeom>
          <a:ln>
            <a:solidFill>
              <a:schemeClr val="tx1"/>
            </a:solidFill>
          </a:ln>
        </p:spPr>
      </p:pic>
    </p:spTree>
    <p:extLst>
      <p:ext uri="{BB962C8B-B14F-4D97-AF65-F5344CB8AC3E}">
        <p14:creationId xmlns:p14="http://schemas.microsoft.com/office/powerpoint/2010/main" val="370156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7" name="Content Placeholder 6"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8418" y="157535"/>
            <a:ext cx="9556124" cy="6084942"/>
          </a:xfrm>
          <a:prstGeom prst="rect">
            <a:avLst/>
          </a:prstGeom>
        </p:spPr>
      </p:pic>
    </p:spTree>
    <p:extLst>
      <p:ext uri="{BB962C8B-B14F-4D97-AF65-F5344CB8AC3E}">
        <p14:creationId xmlns:p14="http://schemas.microsoft.com/office/powerpoint/2010/main" val="3156600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a:t>
            </a:r>
            <a:endParaRPr lang="en-US" dirty="0"/>
          </a:p>
        </p:txBody>
      </p:sp>
      <p:sp>
        <p:nvSpPr>
          <p:cNvPr id="3" name="Content Placeholder 2"/>
          <p:cNvSpPr>
            <a:spLocks noGrp="1"/>
          </p:cNvSpPr>
          <p:nvPr>
            <p:ph idx="1"/>
          </p:nvPr>
        </p:nvSpPr>
        <p:spPr/>
        <p:txBody>
          <a:bodyPr/>
          <a:lstStyle/>
          <a:p>
            <a:r>
              <a:rPr lang="en-US" dirty="0" smtClean="0"/>
              <a:t>Data </a:t>
            </a:r>
            <a:r>
              <a:rPr lang="en-US" dirty="0"/>
              <a:t>currently being </a:t>
            </a:r>
            <a:r>
              <a:rPr lang="en-US" dirty="0" smtClean="0"/>
              <a:t>collected </a:t>
            </a:r>
            <a:r>
              <a:rPr lang="en-US" smtClean="0"/>
              <a:t>and analyzed</a:t>
            </a:r>
            <a:r>
              <a:rPr lang="en-US" sz="1800" smtClean="0"/>
              <a:t>.</a:t>
            </a:r>
            <a:endParaRPr lang="en-US" sz="1800" dirty="0"/>
          </a:p>
          <a:p>
            <a:endParaRPr lang="en-US" dirty="0"/>
          </a:p>
        </p:txBody>
      </p:sp>
    </p:spTree>
    <p:extLst>
      <p:ext uri="{BB962C8B-B14F-4D97-AF65-F5344CB8AC3E}">
        <p14:creationId xmlns:p14="http://schemas.microsoft.com/office/powerpoint/2010/main" val="1128937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Acknowledgments</a:t>
            </a:r>
            <a:endParaRPr lang="en-US" dirty="0"/>
          </a:p>
        </p:txBody>
      </p:sp>
      <p:sp>
        <p:nvSpPr>
          <p:cNvPr id="3" name="Content Placeholder 2"/>
          <p:cNvSpPr>
            <a:spLocks noGrp="1"/>
          </p:cNvSpPr>
          <p:nvPr>
            <p:ph idx="1"/>
          </p:nvPr>
        </p:nvSpPr>
        <p:spPr/>
        <p:txBody>
          <a:bodyPr/>
          <a:lstStyle/>
          <a:p>
            <a:pPr algn="ctr" fontAlgn="base"/>
            <a:endParaRPr lang="en-US" sz="2600" dirty="0" smtClean="0"/>
          </a:p>
          <a:p>
            <a:pPr algn="ctr" fontAlgn="base"/>
            <a:r>
              <a:rPr lang="en-US" sz="2800" dirty="0" smtClean="0"/>
              <a:t>Ollie </a:t>
            </a:r>
            <a:r>
              <a:rPr lang="en-US" sz="2800"/>
              <a:t>Hinkle </a:t>
            </a:r>
            <a:r>
              <a:rPr lang="en-US" sz="2800" smtClean="0"/>
              <a:t>Heart Foundation</a:t>
            </a:r>
            <a:endParaRPr lang="en-US" sz="2600" dirty="0"/>
          </a:p>
          <a:p>
            <a:pPr marL="0" indent="0" algn="ctr" fontAlgn="base">
              <a:buNone/>
            </a:pPr>
            <a:r>
              <a:rPr lang="en-US" sz="2600" dirty="0" smtClean="0"/>
              <a:t> Thank you for your time.  </a:t>
            </a:r>
            <a:endParaRPr lang="en-US" sz="2600" dirty="0"/>
          </a:p>
          <a:p>
            <a:pPr algn="ctr" fontAlgn="base"/>
            <a:r>
              <a:rPr lang="en-US" sz="2600" dirty="0" smtClean="0"/>
              <a:t>Please feel free to reach out with any further questions @</a:t>
            </a:r>
          </a:p>
          <a:p>
            <a:pPr algn="ctr" fontAlgn="base"/>
            <a:r>
              <a:rPr lang="en-US" sz="2600" dirty="0" smtClean="0"/>
              <a:t>jlm9559@bjc.org</a:t>
            </a:r>
            <a:endParaRPr lang="en-US" sz="2600" dirty="0"/>
          </a:p>
          <a:p>
            <a:endParaRPr lang="en-US" dirty="0"/>
          </a:p>
        </p:txBody>
      </p:sp>
    </p:spTree>
    <p:extLst>
      <p:ext uri="{BB962C8B-B14F-4D97-AF65-F5344CB8AC3E}">
        <p14:creationId xmlns:p14="http://schemas.microsoft.com/office/powerpoint/2010/main" val="3476767744"/>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27</TotalTime>
  <Words>374</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Narrow</vt:lpstr>
      <vt:lpstr>Calibri</vt:lpstr>
      <vt:lpstr>Calibri Light</vt:lpstr>
      <vt:lpstr>Times New Roman</vt:lpstr>
      <vt:lpstr>Retrospect</vt:lpstr>
      <vt:lpstr>Building a Culture of Mental Well-Being  Do Virtual Wellness Sessions Improve Overall Readiness for Transition to Home for Our Families in the Heart Center at SLCH?  Jessica L. Mann, DNP, CPNP-AC, Kate Stacy, Jennifer Hinkle, Mayte I. Figueroa, MD, FACC </vt:lpstr>
      <vt:lpstr>Background</vt:lpstr>
      <vt:lpstr>Aims</vt:lpstr>
      <vt:lpstr>Methods</vt:lpstr>
      <vt:lpstr>PowerPoint Presentation</vt:lpstr>
      <vt:lpstr>PowerPoint Presentation</vt:lpstr>
      <vt:lpstr>Results</vt:lpstr>
      <vt:lpstr>Acknowledgments</vt:lpstr>
    </vt:vector>
  </TitlesOfParts>
  <Company>BJC HealthCare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Culture of Mental Well-Being  Do Virtual Wellness Sessions Improve Overall Readiness for Transition to Home for Our Families in the Heart Center at SLCH?  Jessica L. Mann, DNP, CPNP-AC, Dr. Mayte Figueroa, Kate Stacy, and Jennifer Hinkle</dc:title>
  <dc:creator>Jessica Mann</dc:creator>
  <cp:lastModifiedBy>Jessica Mann</cp:lastModifiedBy>
  <cp:revision>12</cp:revision>
  <dcterms:created xsi:type="dcterms:W3CDTF">2020-11-09T21:59:57Z</dcterms:created>
  <dcterms:modified xsi:type="dcterms:W3CDTF">2020-11-10T14:49:49Z</dcterms:modified>
</cp:coreProperties>
</file>