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drawings/drawing3.xml" ContentType="application/vnd.openxmlformats-officedocument.drawingml.chartshapes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66" r:id="rId2"/>
    <p:sldId id="267" r:id="rId3"/>
    <p:sldId id="268" r:id="rId4"/>
    <p:sldId id="269" r:id="rId5"/>
    <p:sldId id="271" r:id="rId6"/>
    <p:sldId id="276" r:id="rId7"/>
    <p:sldId id="273" r:id="rId8"/>
    <p:sldId id="27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/>
    <p:restoredTop sz="92671" autoAdjust="0"/>
  </p:normalViewPr>
  <p:slideViewPr>
    <p:cSldViewPr snapToGrid="0" snapToObjects="1">
      <p:cViewPr>
        <p:scale>
          <a:sx n="100" d="100"/>
          <a:sy n="100" d="100"/>
        </p:scale>
        <p:origin x="-2664" y="-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/>
            </a:pPr>
            <a:r>
              <a:rPr lang="en-US" sz="1000"/>
              <a:t>Children's Hospital &amp; Medical Center</a:t>
            </a:r>
          </a:p>
          <a:p>
            <a:pPr>
              <a:defRPr sz="1000"/>
            </a:pPr>
            <a:r>
              <a:rPr lang="en-US" sz="1000"/>
              <a:t>LCOS patients vs admisions and encounters</a:t>
            </a:r>
          </a:p>
          <a:p>
            <a:pPr>
              <a:defRPr sz="1000"/>
            </a:pPr>
            <a:r>
              <a:rPr lang="en-US" sz="1000"/>
              <a:t>Baseline</a:t>
            </a:r>
            <a:r>
              <a:rPr lang="en-US" sz="1000" baseline="0"/>
              <a:t> Data</a:t>
            </a:r>
            <a:endParaRPr lang="en-US" sz="1000"/>
          </a:p>
        </c:rich>
      </c:tx>
      <c:layout>
        <c:manualLayout>
          <c:xMode val="edge"/>
          <c:yMode val="edge"/>
          <c:x val="0.26606536221472488"/>
          <c:y val="4.1127159718532119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Sheet1!$B$17</c:f>
              <c:strCache>
                <c:ptCount val="1"/>
                <c:pt idx="0">
                  <c:v>LCOS patients</c:v>
                </c:pt>
              </c:strCache>
            </c:strRef>
          </c:tx>
          <c:invertIfNegative val="0"/>
          <c:cat>
            <c:numRef>
              <c:f>Sheet1!$A$18:$A$23</c:f>
              <c:numCache>
                <c:formatCode>mmm\-yy</c:formatCode>
                <c:ptCount val="6"/>
                <c:pt idx="0">
                  <c:v>43647</c:v>
                </c:pt>
                <c:pt idx="1">
                  <c:v>43678</c:v>
                </c:pt>
                <c:pt idx="2">
                  <c:v>43709</c:v>
                </c:pt>
                <c:pt idx="3">
                  <c:v>43739</c:v>
                </c:pt>
                <c:pt idx="4">
                  <c:v>43770</c:v>
                </c:pt>
                <c:pt idx="5">
                  <c:v>43800</c:v>
                </c:pt>
              </c:numCache>
            </c:numRef>
          </c:cat>
          <c:val>
            <c:numRef>
              <c:f>Sheet1!$B$18:$B$23</c:f>
              <c:numCache>
                <c:formatCode>General</c:formatCode>
                <c:ptCount val="6"/>
                <c:pt idx="0">
                  <c:v>9</c:v>
                </c:pt>
                <c:pt idx="1">
                  <c:v>8</c:v>
                </c:pt>
                <c:pt idx="2">
                  <c:v>5</c:v>
                </c:pt>
                <c:pt idx="3">
                  <c:v>6</c:v>
                </c:pt>
                <c:pt idx="4">
                  <c:v>5</c:v>
                </c:pt>
                <c:pt idx="5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7630336"/>
        <c:axId val="37631872"/>
      </c:barChart>
      <c:lineChart>
        <c:grouping val="standard"/>
        <c:varyColors val="0"/>
        <c:ser>
          <c:idx val="1"/>
          <c:order val="1"/>
          <c:tx>
            <c:strRef>
              <c:f>Sheet1!$C$17</c:f>
              <c:strCache>
                <c:ptCount val="1"/>
                <c:pt idx="0">
                  <c:v>LCOS Admissions</c:v>
                </c:pt>
              </c:strCache>
            </c:strRef>
          </c:tx>
          <c:cat>
            <c:numRef>
              <c:f>Sheet1!$A$18:$A$23</c:f>
              <c:numCache>
                <c:formatCode>mmm\-yy</c:formatCode>
                <c:ptCount val="6"/>
                <c:pt idx="0">
                  <c:v>43647</c:v>
                </c:pt>
                <c:pt idx="1">
                  <c:v>43678</c:v>
                </c:pt>
                <c:pt idx="2">
                  <c:v>43709</c:v>
                </c:pt>
                <c:pt idx="3">
                  <c:v>43739</c:v>
                </c:pt>
                <c:pt idx="4">
                  <c:v>43770</c:v>
                </c:pt>
                <c:pt idx="5">
                  <c:v>43800</c:v>
                </c:pt>
              </c:numCache>
            </c:numRef>
          </c:cat>
          <c:val>
            <c:numRef>
              <c:f>Sheet1!$C$18:$C$23</c:f>
              <c:numCache>
                <c:formatCode>General</c:formatCode>
                <c:ptCount val="6"/>
                <c:pt idx="0">
                  <c:v>31</c:v>
                </c:pt>
                <c:pt idx="1">
                  <c:v>21</c:v>
                </c:pt>
                <c:pt idx="2">
                  <c:v>22</c:v>
                </c:pt>
                <c:pt idx="3">
                  <c:v>24</c:v>
                </c:pt>
                <c:pt idx="4">
                  <c:v>27</c:v>
                </c:pt>
                <c:pt idx="5">
                  <c:v>22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Sheet1!$D$17</c:f>
              <c:strCache>
                <c:ptCount val="1"/>
                <c:pt idx="0">
                  <c:v>LCOS Encoutners</c:v>
                </c:pt>
              </c:strCache>
            </c:strRef>
          </c:tx>
          <c:cat>
            <c:numRef>
              <c:f>Sheet1!$A$18:$A$23</c:f>
              <c:numCache>
                <c:formatCode>mmm\-yy</c:formatCode>
                <c:ptCount val="6"/>
                <c:pt idx="0">
                  <c:v>43647</c:v>
                </c:pt>
                <c:pt idx="1">
                  <c:v>43678</c:v>
                </c:pt>
                <c:pt idx="2">
                  <c:v>43709</c:v>
                </c:pt>
                <c:pt idx="3">
                  <c:v>43739</c:v>
                </c:pt>
                <c:pt idx="4">
                  <c:v>43770</c:v>
                </c:pt>
                <c:pt idx="5">
                  <c:v>43800</c:v>
                </c:pt>
              </c:numCache>
            </c:numRef>
          </c:cat>
          <c:val>
            <c:numRef>
              <c:f>Sheet1!$D$18:$D$23</c:f>
              <c:numCache>
                <c:formatCode>General</c:formatCode>
                <c:ptCount val="6"/>
                <c:pt idx="0">
                  <c:v>32</c:v>
                </c:pt>
                <c:pt idx="1">
                  <c:v>26</c:v>
                </c:pt>
                <c:pt idx="2">
                  <c:v>27</c:v>
                </c:pt>
                <c:pt idx="3">
                  <c:v>27</c:v>
                </c:pt>
                <c:pt idx="4">
                  <c:v>28</c:v>
                </c:pt>
                <c:pt idx="5">
                  <c:v>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639296"/>
        <c:axId val="37633408"/>
      </c:lineChart>
      <c:dateAx>
        <c:axId val="37630336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crossAx val="37631872"/>
        <c:crosses val="autoZero"/>
        <c:auto val="1"/>
        <c:lblOffset val="100"/>
        <c:baseTimeUnit val="months"/>
      </c:dateAx>
      <c:valAx>
        <c:axId val="3763187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37630336"/>
        <c:crosses val="autoZero"/>
        <c:crossBetween val="between"/>
      </c:valAx>
      <c:valAx>
        <c:axId val="3763340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37639296"/>
        <c:crosses val="max"/>
        <c:crossBetween val="between"/>
      </c:valAx>
      <c:dateAx>
        <c:axId val="37639296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37633408"/>
        <c:crosses val="autoZero"/>
        <c:auto val="1"/>
        <c:lblOffset val="100"/>
        <c:baseTimeUnit val="months"/>
      </c:dateAx>
    </c:plotArea>
    <c:legend>
      <c:legendPos val="b"/>
      <c:layout/>
      <c:overlay val="0"/>
    </c:legend>
    <c:plotVisOnly val="1"/>
    <c:dispBlanksAs val="gap"/>
    <c:showDLblsOverMax val="0"/>
  </c:chart>
  <c:spPr>
    <a:solidFill>
      <a:srgbClr val="FFFFFF"/>
    </a:solidFill>
    <a:ln>
      <a:solidFill>
        <a:srgbClr val="000000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/>
            </a:pPr>
            <a:r>
              <a:rPr lang="en-US" sz="1000"/>
              <a:t>Children's Hospital</a:t>
            </a:r>
            <a:r>
              <a:rPr lang="en-US" sz="1000" baseline="0"/>
              <a:t> &amp; Medical Center</a:t>
            </a:r>
          </a:p>
          <a:p>
            <a:pPr>
              <a:defRPr sz="1000"/>
            </a:pPr>
            <a:r>
              <a:rPr lang="en-US" sz="1000" baseline="0"/>
              <a:t>LCOS patients vs encounters</a:t>
            </a:r>
          </a:p>
          <a:p>
            <a:pPr>
              <a:defRPr sz="1000"/>
            </a:pPr>
            <a:r>
              <a:rPr lang="en-US" sz="1000" baseline="0"/>
              <a:t>Post Data</a:t>
            </a:r>
            <a:endParaRPr lang="en-US" sz="100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Sheet2!$B$17</c:f>
              <c:strCache>
                <c:ptCount val="1"/>
                <c:pt idx="0">
                  <c:v>LCOS patients</c:v>
                </c:pt>
              </c:strCache>
            </c:strRef>
          </c:tx>
          <c:invertIfNegative val="0"/>
          <c:cat>
            <c:numRef>
              <c:f>Sheet2!$A$18:$A$23</c:f>
              <c:numCache>
                <c:formatCode>mmm\-yy</c:formatCode>
                <c:ptCount val="6"/>
                <c:pt idx="0">
                  <c:v>43850</c:v>
                </c:pt>
                <c:pt idx="1">
                  <c:v>43881</c:v>
                </c:pt>
                <c:pt idx="2">
                  <c:v>43910</c:v>
                </c:pt>
                <c:pt idx="3">
                  <c:v>43941</c:v>
                </c:pt>
                <c:pt idx="4">
                  <c:v>43971</c:v>
                </c:pt>
                <c:pt idx="5">
                  <c:v>44002</c:v>
                </c:pt>
              </c:numCache>
            </c:numRef>
          </c:cat>
          <c:val>
            <c:numRef>
              <c:f>Sheet2!$B$18:$B$23</c:f>
              <c:numCache>
                <c:formatCode>General</c:formatCode>
                <c:ptCount val="6"/>
                <c:pt idx="0">
                  <c:v>6</c:v>
                </c:pt>
                <c:pt idx="1">
                  <c:v>9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40087936"/>
        <c:axId val="40089472"/>
      </c:barChart>
      <c:lineChart>
        <c:grouping val="standard"/>
        <c:varyColors val="0"/>
        <c:ser>
          <c:idx val="1"/>
          <c:order val="1"/>
          <c:tx>
            <c:strRef>
              <c:f>Sheet2!$C$17</c:f>
              <c:strCache>
                <c:ptCount val="1"/>
                <c:pt idx="0">
                  <c:v>LCOS Admissions</c:v>
                </c:pt>
              </c:strCache>
            </c:strRef>
          </c:tx>
          <c:cat>
            <c:numRef>
              <c:f>Sheet2!$A$18:$A$23</c:f>
              <c:numCache>
                <c:formatCode>mmm\-yy</c:formatCode>
                <c:ptCount val="6"/>
                <c:pt idx="0">
                  <c:v>43850</c:v>
                </c:pt>
                <c:pt idx="1">
                  <c:v>43881</c:v>
                </c:pt>
                <c:pt idx="2">
                  <c:v>43910</c:v>
                </c:pt>
                <c:pt idx="3">
                  <c:v>43941</c:v>
                </c:pt>
                <c:pt idx="4">
                  <c:v>43971</c:v>
                </c:pt>
                <c:pt idx="5">
                  <c:v>44002</c:v>
                </c:pt>
              </c:numCache>
            </c:numRef>
          </c:cat>
          <c:val>
            <c:numRef>
              <c:f>Sheet2!$C$18:$C$23</c:f>
              <c:numCache>
                <c:formatCode>General</c:formatCode>
                <c:ptCount val="6"/>
                <c:pt idx="0">
                  <c:v>29</c:v>
                </c:pt>
                <c:pt idx="1">
                  <c:v>23</c:v>
                </c:pt>
                <c:pt idx="2">
                  <c:v>19</c:v>
                </c:pt>
                <c:pt idx="3">
                  <c:v>14</c:v>
                </c:pt>
                <c:pt idx="4">
                  <c:v>24</c:v>
                </c:pt>
                <c:pt idx="5">
                  <c:v>26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Sheet2!$D$17</c:f>
              <c:strCache>
                <c:ptCount val="1"/>
                <c:pt idx="0">
                  <c:v>LCOS Encoutners</c:v>
                </c:pt>
              </c:strCache>
            </c:strRef>
          </c:tx>
          <c:cat>
            <c:numRef>
              <c:f>Sheet2!$A$18:$A$23</c:f>
              <c:numCache>
                <c:formatCode>mmm\-yy</c:formatCode>
                <c:ptCount val="6"/>
                <c:pt idx="0">
                  <c:v>43850</c:v>
                </c:pt>
                <c:pt idx="1">
                  <c:v>43881</c:v>
                </c:pt>
                <c:pt idx="2">
                  <c:v>43910</c:v>
                </c:pt>
                <c:pt idx="3">
                  <c:v>43941</c:v>
                </c:pt>
                <c:pt idx="4">
                  <c:v>43971</c:v>
                </c:pt>
                <c:pt idx="5">
                  <c:v>44002</c:v>
                </c:pt>
              </c:numCache>
            </c:numRef>
          </c:cat>
          <c:val>
            <c:numRef>
              <c:f>Sheet2!$D$18:$D$23</c:f>
              <c:numCache>
                <c:formatCode>General</c:formatCode>
                <c:ptCount val="6"/>
                <c:pt idx="0">
                  <c:v>34</c:v>
                </c:pt>
                <c:pt idx="1">
                  <c:v>26</c:v>
                </c:pt>
                <c:pt idx="2">
                  <c:v>20</c:v>
                </c:pt>
                <c:pt idx="3">
                  <c:v>16</c:v>
                </c:pt>
                <c:pt idx="4">
                  <c:v>26</c:v>
                </c:pt>
                <c:pt idx="5">
                  <c:v>28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105088"/>
        <c:axId val="40091008"/>
      </c:lineChart>
      <c:dateAx>
        <c:axId val="40087936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crossAx val="40089472"/>
        <c:crosses val="autoZero"/>
        <c:auto val="1"/>
        <c:lblOffset val="100"/>
        <c:baseTimeUnit val="months"/>
      </c:dateAx>
      <c:valAx>
        <c:axId val="4008947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40087936"/>
        <c:crosses val="autoZero"/>
        <c:crossBetween val="between"/>
      </c:valAx>
      <c:valAx>
        <c:axId val="4009100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40105088"/>
        <c:crosses val="max"/>
        <c:crossBetween val="between"/>
      </c:valAx>
      <c:dateAx>
        <c:axId val="40105088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40091008"/>
        <c:crosses val="autoZero"/>
        <c:auto val="1"/>
        <c:lblOffset val="100"/>
        <c:baseTimeUnit val="months"/>
      </c:dateAx>
    </c:plotArea>
    <c:legend>
      <c:legendPos val="b"/>
      <c:layout/>
      <c:overlay val="0"/>
    </c:legend>
    <c:plotVisOnly val="1"/>
    <c:dispBlanksAs val="gap"/>
    <c:showDLblsOverMax val="0"/>
  </c:chart>
  <c:spPr>
    <a:solidFill>
      <a:srgbClr val="FFFFFF"/>
    </a:solidFill>
    <a:ln>
      <a:solidFill>
        <a:srgbClr val="000000"/>
      </a:solidFill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900"/>
              <a:t>Children's Hospital an</a:t>
            </a:r>
            <a:r>
              <a:rPr lang="en-US" sz="900" baseline="0"/>
              <a:t>d Medical Center</a:t>
            </a:r>
          </a:p>
          <a:p>
            <a:pPr>
              <a:defRPr/>
            </a:pPr>
            <a:r>
              <a:rPr lang="en-US" sz="900"/>
              <a:t>ECMO</a:t>
            </a:r>
            <a:r>
              <a:rPr lang="en-US" sz="900" baseline="0"/>
              <a:t> Pts. &amp; Runs Data</a:t>
            </a:r>
            <a:endParaRPr lang="en-US" sz="900"/>
          </a:p>
        </c:rich>
      </c:tx>
      <c:layout>
        <c:manualLayout>
          <c:xMode val="edge"/>
          <c:yMode val="edge"/>
          <c:x val="0.38754797374511091"/>
          <c:y val="1.1903512060992376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7124303784463878E-2"/>
          <c:y val="0.20745156855393077"/>
          <c:w val="0.8444875973734437"/>
          <c:h val="0.543997846345565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ECMO!$I$20</c:f>
              <c:strCache>
                <c:ptCount val="1"/>
                <c:pt idx="0">
                  <c:v># ECMO Pts.</c:v>
                </c:pt>
              </c:strCache>
            </c:strRef>
          </c:tx>
          <c:invertIfNegative val="0"/>
          <c:cat>
            <c:strRef>
              <c:f>ECMO!$H$21:$H$32</c:f>
              <c:strCache>
                <c:ptCount val="12"/>
                <c:pt idx="0">
                  <c:v>Pre   7/1/2019</c:v>
                </c:pt>
                <c:pt idx="1">
                  <c:v>Aug-19</c:v>
                </c:pt>
                <c:pt idx="2">
                  <c:v>Sep-19</c:v>
                </c:pt>
                <c:pt idx="3">
                  <c:v>Oct-19</c:v>
                </c:pt>
                <c:pt idx="4">
                  <c:v>Nov-19</c:v>
                </c:pt>
                <c:pt idx="5">
                  <c:v>Dec-19</c:v>
                </c:pt>
                <c:pt idx="6">
                  <c:v>Post   1/1/2020</c:v>
                </c:pt>
                <c:pt idx="7">
                  <c:v>Feb-20</c:v>
                </c:pt>
                <c:pt idx="8">
                  <c:v>Mar-20</c:v>
                </c:pt>
                <c:pt idx="9">
                  <c:v>Apr-20</c:v>
                </c:pt>
                <c:pt idx="10">
                  <c:v>May-20</c:v>
                </c:pt>
                <c:pt idx="11">
                  <c:v>Jun-20</c:v>
                </c:pt>
              </c:strCache>
            </c:strRef>
          </c:cat>
          <c:val>
            <c:numRef>
              <c:f>ECMO!$I$21:$I$32</c:f>
              <c:numCache>
                <c:formatCode>0;[Red]0</c:formatCode>
                <c:ptCount val="12"/>
                <c:pt idx="0">
                  <c:v>2</c:v>
                </c:pt>
                <c:pt idx="1">
                  <c:v>3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1</c:v>
                </c:pt>
                <c:pt idx="7">
                  <c:v>3</c:v>
                </c:pt>
                <c:pt idx="8">
                  <c:v>1</c:v>
                </c:pt>
                <c:pt idx="9">
                  <c:v>0</c:v>
                </c:pt>
                <c:pt idx="10">
                  <c:v>4</c:v>
                </c:pt>
                <c:pt idx="1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069760"/>
        <c:axId val="38071296"/>
      </c:barChart>
      <c:lineChart>
        <c:grouping val="standard"/>
        <c:varyColors val="0"/>
        <c:ser>
          <c:idx val="1"/>
          <c:order val="1"/>
          <c:tx>
            <c:strRef>
              <c:f>ECMO!$J$20</c:f>
              <c:strCache>
                <c:ptCount val="1"/>
                <c:pt idx="0">
                  <c:v># ECMO Runs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</c:spPr>
          </c:marker>
          <c:dPt>
            <c:idx val="6"/>
            <c:marker>
              <c:symbol val="square"/>
              <c:size val="8"/>
            </c:marker>
            <c:bubble3D val="0"/>
          </c:dPt>
          <c:dPt>
            <c:idx val="7"/>
            <c:marker>
              <c:spPr>
                <a:solidFill>
                  <a:srgbClr val="FF0000"/>
                </a:solidFill>
                <a:ln>
                  <a:solidFill>
                    <a:srgbClr val="D11DAA"/>
                  </a:solidFill>
                </a:ln>
              </c:spPr>
            </c:marker>
            <c:bubble3D val="0"/>
          </c:dPt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</c:dPt>
          <c:dPt>
            <c:idx val="11"/>
            <c:marker>
              <c:symbol val="square"/>
              <c:size val="7"/>
            </c:marker>
            <c:bubble3D val="0"/>
          </c:dPt>
          <c:trendline>
            <c:spPr>
              <a:ln w="22225">
                <a:solidFill>
                  <a:schemeClr val="tx1"/>
                </a:solidFill>
              </a:ln>
            </c:spPr>
            <c:trendlineType val="linear"/>
            <c:dispRSqr val="0"/>
            <c:dispEq val="0"/>
          </c:trendline>
          <c:cat>
            <c:strRef>
              <c:f>ECMO!$H$21:$H$32</c:f>
              <c:strCache>
                <c:ptCount val="12"/>
                <c:pt idx="0">
                  <c:v>Pre   7/1/2019</c:v>
                </c:pt>
                <c:pt idx="1">
                  <c:v>Aug-19</c:v>
                </c:pt>
                <c:pt idx="2">
                  <c:v>Sep-19</c:v>
                </c:pt>
                <c:pt idx="3">
                  <c:v>Oct-19</c:v>
                </c:pt>
                <c:pt idx="4">
                  <c:v>Nov-19</c:v>
                </c:pt>
                <c:pt idx="5">
                  <c:v>Dec-19</c:v>
                </c:pt>
                <c:pt idx="6">
                  <c:v>Post   1/1/2020</c:v>
                </c:pt>
                <c:pt idx="7">
                  <c:v>Feb-20</c:v>
                </c:pt>
                <c:pt idx="8">
                  <c:v>Mar-20</c:v>
                </c:pt>
                <c:pt idx="9">
                  <c:v>Apr-20</c:v>
                </c:pt>
                <c:pt idx="10">
                  <c:v>May-20</c:v>
                </c:pt>
                <c:pt idx="11">
                  <c:v>Jun-20</c:v>
                </c:pt>
              </c:strCache>
            </c:strRef>
          </c:cat>
          <c:val>
            <c:numRef>
              <c:f>ECMO!$J$21:$J$32</c:f>
              <c:numCache>
                <c:formatCode>General</c:formatCode>
                <c:ptCount val="12"/>
                <c:pt idx="0">
                  <c:v>3</c:v>
                </c:pt>
                <c:pt idx="1">
                  <c:v>5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1</c:v>
                </c:pt>
                <c:pt idx="7">
                  <c:v>6</c:v>
                </c:pt>
                <c:pt idx="8">
                  <c:v>1</c:v>
                </c:pt>
                <c:pt idx="9">
                  <c:v>0</c:v>
                </c:pt>
                <c:pt idx="10">
                  <c:v>4</c:v>
                </c:pt>
                <c:pt idx="11">
                  <c:v>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799040"/>
        <c:axId val="39797504"/>
      </c:lineChart>
      <c:catAx>
        <c:axId val="38069760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crossAx val="38071296"/>
        <c:crosses val="autoZero"/>
        <c:auto val="1"/>
        <c:lblAlgn val="ctr"/>
        <c:lblOffset val="100"/>
        <c:noMultiLvlLbl val="0"/>
      </c:catAx>
      <c:valAx>
        <c:axId val="38071296"/>
        <c:scaling>
          <c:orientation val="minMax"/>
          <c:max val="5"/>
          <c:min val="0"/>
        </c:scaling>
        <c:delete val="0"/>
        <c:axPos val="l"/>
        <c:majorGridlines/>
        <c:numFmt formatCode="0;[Red]0" sourceLinked="1"/>
        <c:majorTickMark val="out"/>
        <c:minorTickMark val="none"/>
        <c:tickLblPos val="nextTo"/>
        <c:crossAx val="38069760"/>
        <c:crosses val="autoZero"/>
        <c:crossBetween val="between"/>
      </c:valAx>
      <c:valAx>
        <c:axId val="39797504"/>
        <c:scaling>
          <c:orientation val="minMax"/>
          <c:max val="7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crossAx val="39799040"/>
        <c:crosses val="max"/>
        <c:crossBetween val="between"/>
      </c:valAx>
      <c:catAx>
        <c:axId val="39799040"/>
        <c:scaling>
          <c:orientation val="minMax"/>
        </c:scaling>
        <c:delete val="1"/>
        <c:axPos val="b"/>
        <c:numFmt formatCode="[$-409]mmm\-yy;@" sourceLinked="1"/>
        <c:majorTickMark val="out"/>
        <c:minorTickMark val="none"/>
        <c:tickLblPos val="nextTo"/>
        <c:crossAx val="39797504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8994543775880337"/>
          <c:y val="0.1453915135608049"/>
          <c:w val="9.1115682533316381E-2"/>
          <c:h val="0.57021216097987748"/>
        </c:manualLayout>
      </c:layout>
      <c:overlay val="0"/>
    </c:legend>
    <c:plotVisOnly val="1"/>
    <c:dispBlanksAs val="gap"/>
    <c:showDLblsOverMax val="0"/>
  </c:chart>
  <c:spPr>
    <a:solidFill>
      <a:srgbClr val="FFFFFF"/>
    </a:solidFill>
    <a:ln>
      <a:solidFill>
        <a:srgbClr val="000000"/>
      </a:solidFill>
    </a:ln>
  </c:sp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900"/>
              <a:t>Children's Hospital and Medical Center</a:t>
            </a:r>
          </a:p>
          <a:p>
            <a:pPr>
              <a:defRPr/>
            </a:pPr>
            <a:r>
              <a:rPr lang="en-US" sz="900"/>
              <a:t> Cardiac</a:t>
            </a:r>
            <a:r>
              <a:rPr lang="en-US" sz="900" baseline="0"/>
              <a:t> Arrest Pts &amp; Events Data</a:t>
            </a:r>
            <a:endParaRPr lang="en-US" sz="900"/>
          </a:p>
        </c:rich>
      </c:tx>
      <c:layout>
        <c:manualLayout>
          <c:xMode val="edge"/>
          <c:yMode val="edge"/>
          <c:x val="0.38653085344023658"/>
          <c:y val="3.827749273380666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8181129420678085E-2"/>
          <c:y val="0.21434440108676411"/>
          <c:w val="0.84524871246764255"/>
          <c:h val="0.526727937445936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'Cardiac arrest'!$C$1</c:f>
              <c:strCache>
                <c:ptCount val="1"/>
                <c:pt idx="0">
                  <c:v># CA Pts.</c:v>
                </c:pt>
              </c:strCache>
            </c:strRef>
          </c:tx>
          <c:invertIfNegative val="0"/>
          <c:cat>
            <c:numRef>
              <c:f>'Cardiac arrest'!$B$2:$B$13</c:f>
              <c:numCache>
                <c:formatCode>[$-409]mmm\-yy;@</c:formatCode>
                <c:ptCount val="12"/>
                <c:pt idx="0" formatCode="mmm\-yy">
                  <c:v>43647</c:v>
                </c:pt>
                <c:pt idx="1">
                  <c:v>43678</c:v>
                </c:pt>
                <c:pt idx="2">
                  <c:v>43709</c:v>
                </c:pt>
                <c:pt idx="3">
                  <c:v>43739</c:v>
                </c:pt>
                <c:pt idx="4">
                  <c:v>43770</c:v>
                </c:pt>
                <c:pt idx="5">
                  <c:v>43800</c:v>
                </c:pt>
                <c:pt idx="6">
                  <c:v>43831</c:v>
                </c:pt>
                <c:pt idx="7">
                  <c:v>43862</c:v>
                </c:pt>
                <c:pt idx="8">
                  <c:v>43891</c:v>
                </c:pt>
                <c:pt idx="9">
                  <c:v>43922</c:v>
                </c:pt>
                <c:pt idx="10">
                  <c:v>43952</c:v>
                </c:pt>
                <c:pt idx="11">
                  <c:v>43983</c:v>
                </c:pt>
              </c:numCache>
            </c:numRef>
          </c:cat>
          <c:val>
            <c:numRef>
              <c:f>'Cardiac arrest'!$C$2:$C$13</c:f>
              <c:numCache>
                <c:formatCode>General</c:formatCode>
                <c:ptCount val="12"/>
                <c:pt idx="0">
                  <c:v>1</c:v>
                </c:pt>
                <c:pt idx="1">
                  <c:v>5</c:v>
                </c:pt>
                <c:pt idx="2">
                  <c:v>4</c:v>
                </c:pt>
                <c:pt idx="3">
                  <c:v>1</c:v>
                </c:pt>
                <c:pt idx="4">
                  <c:v>3</c:v>
                </c:pt>
                <c:pt idx="5">
                  <c:v>2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470784"/>
        <c:axId val="40476672"/>
      </c:barChart>
      <c:lineChart>
        <c:grouping val="standard"/>
        <c:varyColors val="0"/>
        <c:ser>
          <c:idx val="1"/>
          <c:order val="1"/>
          <c:tx>
            <c:strRef>
              <c:f>'Cardiac arrest'!$D$1</c:f>
              <c:strCache>
                <c:ptCount val="1"/>
                <c:pt idx="0">
                  <c:v># CA events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marker>
              <c:symbol val="square"/>
              <c:size val="7"/>
            </c:marker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</c:dPt>
          <c:dPt>
            <c:idx val="11"/>
            <c:bubble3D val="0"/>
          </c:dPt>
          <c:trendline>
            <c:spPr>
              <a:ln w="19050">
                <a:solidFill>
                  <a:schemeClr val="tx1"/>
                </a:solidFill>
              </a:ln>
            </c:spPr>
            <c:trendlineType val="linear"/>
            <c:dispRSqr val="0"/>
            <c:dispEq val="0"/>
          </c:trendline>
          <c:cat>
            <c:numRef>
              <c:f>'Cardiac arrest'!$B$2:$B$13</c:f>
              <c:numCache>
                <c:formatCode>[$-409]mmm\-yy;@</c:formatCode>
                <c:ptCount val="12"/>
                <c:pt idx="0" formatCode="mmm\-yy">
                  <c:v>43647</c:v>
                </c:pt>
                <c:pt idx="1">
                  <c:v>43678</c:v>
                </c:pt>
                <c:pt idx="2">
                  <c:v>43709</c:v>
                </c:pt>
                <c:pt idx="3">
                  <c:v>43739</c:v>
                </c:pt>
                <c:pt idx="4">
                  <c:v>43770</c:v>
                </c:pt>
                <c:pt idx="5">
                  <c:v>43800</c:v>
                </c:pt>
                <c:pt idx="6">
                  <c:v>43831</c:v>
                </c:pt>
                <c:pt idx="7">
                  <c:v>43862</c:v>
                </c:pt>
                <c:pt idx="8">
                  <c:v>43891</c:v>
                </c:pt>
                <c:pt idx="9">
                  <c:v>43922</c:v>
                </c:pt>
                <c:pt idx="10">
                  <c:v>43952</c:v>
                </c:pt>
                <c:pt idx="11">
                  <c:v>43983</c:v>
                </c:pt>
              </c:numCache>
            </c:numRef>
          </c:cat>
          <c:val>
            <c:numRef>
              <c:f>'Cardiac arrest'!$D$2:$D$13</c:f>
              <c:numCache>
                <c:formatCode>General</c:formatCode>
                <c:ptCount val="12"/>
                <c:pt idx="0">
                  <c:v>1</c:v>
                </c:pt>
                <c:pt idx="1">
                  <c:v>6</c:v>
                </c:pt>
                <c:pt idx="2">
                  <c:v>5</c:v>
                </c:pt>
                <c:pt idx="3">
                  <c:v>2</c:v>
                </c:pt>
                <c:pt idx="4">
                  <c:v>3</c:v>
                </c:pt>
                <c:pt idx="5">
                  <c:v>3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479744"/>
        <c:axId val="40478208"/>
      </c:lineChart>
      <c:dateAx>
        <c:axId val="4047078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40476672"/>
        <c:crosses val="autoZero"/>
        <c:auto val="1"/>
        <c:lblOffset val="100"/>
        <c:baseTimeUnit val="months"/>
      </c:dateAx>
      <c:valAx>
        <c:axId val="40476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470784"/>
        <c:crosses val="autoZero"/>
        <c:crossBetween val="between"/>
      </c:valAx>
      <c:valAx>
        <c:axId val="4047820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40479744"/>
        <c:crosses val="max"/>
        <c:crossBetween val="between"/>
      </c:valAx>
      <c:dateAx>
        <c:axId val="40479744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40478208"/>
        <c:crosses val="autoZero"/>
        <c:auto val="1"/>
        <c:lblOffset val="100"/>
        <c:baseTimeUnit val="months"/>
      </c:dateAx>
    </c:plotArea>
    <c:legend>
      <c:legendPos val="r"/>
      <c:layout>
        <c:manualLayout>
          <c:xMode val="edge"/>
          <c:yMode val="edge"/>
          <c:x val="0.91601049164469583"/>
          <c:y val="0.20288929767331115"/>
          <c:w val="8.214348206474191E-2"/>
          <c:h val="0.52316541804346761"/>
        </c:manualLayout>
      </c:layout>
      <c:overlay val="0"/>
    </c:legend>
    <c:plotVisOnly val="1"/>
    <c:dispBlanksAs val="gap"/>
    <c:showDLblsOverMax val="0"/>
  </c:chart>
  <c:spPr>
    <a:solidFill>
      <a:srgbClr val="FFFFFF"/>
    </a:solidFill>
    <a:ln>
      <a:solidFill>
        <a:srgbClr val="000000"/>
      </a:solidFill>
    </a:ln>
  </c:sp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900"/>
              <a:t>Children's</a:t>
            </a:r>
            <a:r>
              <a:rPr lang="en-US" sz="900" baseline="0"/>
              <a:t> Hospital and Medical Center</a:t>
            </a:r>
          </a:p>
          <a:p>
            <a:pPr>
              <a:defRPr/>
            </a:pPr>
            <a:r>
              <a:rPr lang="en-US" sz="900" baseline="0"/>
              <a:t>Rescue Medication Doses</a:t>
            </a:r>
          </a:p>
          <a:p>
            <a:pPr>
              <a:defRPr/>
            </a:pPr>
            <a:r>
              <a:rPr lang="en-US" sz="900" baseline="0"/>
              <a:t>Pre &amp; Post Data</a:t>
            </a:r>
            <a:endParaRPr lang="en-US" sz="900"/>
          </a:p>
        </c:rich>
      </c:tx>
      <c:layout>
        <c:manualLayout>
          <c:xMode val="edge"/>
          <c:yMode val="edge"/>
          <c:x val="0.38801559991680418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4120638363225079E-2"/>
          <c:y val="0.22305511811023623"/>
          <c:w val="0.81938428152029019"/>
          <c:h val="0.52031447003703979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'REscue meds'!$D$2</c:f>
              <c:strCache>
                <c:ptCount val="1"/>
                <c:pt idx="0">
                  <c:v># ECMO  pts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numRef>
              <c:f>'REscue meds'!$B$3:$B$14</c:f>
              <c:numCache>
                <c:formatCode>mmm\-yy</c:formatCode>
                <c:ptCount val="12"/>
                <c:pt idx="0">
                  <c:v>43647</c:v>
                </c:pt>
                <c:pt idx="1">
                  <c:v>43678</c:v>
                </c:pt>
                <c:pt idx="2">
                  <c:v>43709</c:v>
                </c:pt>
                <c:pt idx="3">
                  <c:v>43739</c:v>
                </c:pt>
                <c:pt idx="4">
                  <c:v>43770</c:v>
                </c:pt>
                <c:pt idx="5">
                  <c:v>43800</c:v>
                </c:pt>
                <c:pt idx="6">
                  <c:v>43831</c:v>
                </c:pt>
                <c:pt idx="7" formatCode="[$-409]mmm\-yy;@">
                  <c:v>43862</c:v>
                </c:pt>
                <c:pt idx="8" formatCode="[$-409]mmm\-yy;@">
                  <c:v>43891</c:v>
                </c:pt>
                <c:pt idx="9" formatCode="[$-409]mmm\-yy;@">
                  <c:v>43922</c:v>
                </c:pt>
                <c:pt idx="10" formatCode="[$-409]mmm\-yy;@">
                  <c:v>43952</c:v>
                </c:pt>
                <c:pt idx="11" formatCode="[$-409]mmm\-yy;@">
                  <c:v>43983</c:v>
                </c:pt>
              </c:numCache>
            </c:numRef>
          </c:cat>
          <c:val>
            <c:numRef>
              <c:f>'REscue meds'!$D$3:$D$14</c:f>
              <c:numCache>
                <c:formatCode>General</c:formatCode>
                <c:ptCount val="12"/>
                <c:pt idx="0">
                  <c:v>2</c:v>
                </c:pt>
                <c:pt idx="1">
                  <c:v>3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2</c:v>
                </c:pt>
                <c:pt idx="6">
                  <c:v>1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2</c:v>
                </c:pt>
                <c:pt idx="1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7"/>
        <c:overlap val="-43"/>
        <c:axId val="38886400"/>
        <c:axId val="38904576"/>
      </c:barChart>
      <c:lineChart>
        <c:grouping val="standard"/>
        <c:varyColors val="0"/>
        <c:ser>
          <c:idx val="0"/>
          <c:order val="0"/>
          <c:tx>
            <c:strRef>
              <c:f>'REscue meds'!$C$2</c:f>
              <c:strCache>
                <c:ptCount val="1"/>
                <c:pt idx="0">
                  <c:v># Total rescue med. doses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trendline>
            <c:spPr>
              <a:ln w="22225">
                <a:solidFill>
                  <a:schemeClr val="tx1"/>
                </a:solidFill>
              </a:ln>
            </c:spPr>
            <c:trendlineType val="linear"/>
            <c:dispRSqr val="0"/>
            <c:dispEq val="0"/>
          </c:trendline>
          <c:cat>
            <c:numRef>
              <c:f>'REscue meds'!$B$3:$B$14</c:f>
              <c:numCache>
                <c:formatCode>mmm\-yy</c:formatCode>
                <c:ptCount val="12"/>
                <c:pt idx="0">
                  <c:v>43647</c:v>
                </c:pt>
                <c:pt idx="1">
                  <c:v>43678</c:v>
                </c:pt>
                <c:pt idx="2">
                  <c:v>43709</c:v>
                </c:pt>
                <c:pt idx="3">
                  <c:v>43739</c:v>
                </c:pt>
                <c:pt idx="4">
                  <c:v>43770</c:v>
                </c:pt>
                <c:pt idx="5">
                  <c:v>43800</c:v>
                </c:pt>
                <c:pt idx="6">
                  <c:v>43831</c:v>
                </c:pt>
                <c:pt idx="7" formatCode="[$-409]mmm\-yy;@">
                  <c:v>43862</c:v>
                </c:pt>
                <c:pt idx="8" formatCode="[$-409]mmm\-yy;@">
                  <c:v>43891</c:v>
                </c:pt>
                <c:pt idx="9" formatCode="[$-409]mmm\-yy;@">
                  <c:v>43922</c:v>
                </c:pt>
                <c:pt idx="10" formatCode="[$-409]mmm\-yy;@">
                  <c:v>43952</c:v>
                </c:pt>
                <c:pt idx="11" formatCode="[$-409]mmm\-yy;@">
                  <c:v>43983</c:v>
                </c:pt>
              </c:numCache>
            </c:numRef>
          </c:cat>
          <c:val>
            <c:numRef>
              <c:f>'REscue meds'!$C$3:$C$14</c:f>
              <c:numCache>
                <c:formatCode>General</c:formatCode>
                <c:ptCount val="12"/>
                <c:pt idx="0">
                  <c:v>15</c:v>
                </c:pt>
                <c:pt idx="1">
                  <c:v>55</c:v>
                </c:pt>
                <c:pt idx="2">
                  <c:v>22</c:v>
                </c:pt>
                <c:pt idx="3">
                  <c:v>32</c:v>
                </c:pt>
                <c:pt idx="4">
                  <c:v>99</c:v>
                </c:pt>
                <c:pt idx="5">
                  <c:v>34</c:v>
                </c:pt>
                <c:pt idx="6">
                  <c:v>23</c:v>
                </c:pt>
                <c:pt idx="7">
                  <c:v>34</c:v>
                </c:pt>
                <c:pt idx="8">
                  <c:v>0</c:v>
                </c:pt>
                <c:pt idx="9">
                  <c:v>0</c:v>
                </c:pt>
                <c:pt idx="10">
                  <c:v>49</c:v>
                </c:pt>
                <c:pt idx="11">
                  <c:v>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907904"/>
        <c:axId val="38906112"/>
      </c:lineChart>
      <c:dateAx>
        <c:axId val="3888640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38904576"/>
        <c:crosses val="autoZero"/>
        <c:auto val="1"/>
        <c:lblOffset val="100"/>
        <c:baseTimeUnit val="months"/>
      </c:dateAx>
      <c:valAx>
        <c:axId val="38904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886400"/>
        <c:crosses val="autoZero"/>
        <c:crossBetween val="between"/>
      </c:valAx>
      <c:valAx>
        <c:axId val="38906112"/>
        <c:scaling>
          <c:orientation val="minMax"/>
          <c:max val="105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crossAx val="38907904"/>
        <c:crosses val="max"/>
        <c:crossBetween val="between"/>
      </c:valAx>
      <c:dateAx>
        <c:axId val="38907904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38906112"/>
        <c:crosses val="autoZero"/>
        <c:auto val="1"/>
        <c:lblOffset val="100"/>
        <c:baseTimeUnit val="months"/>
      </c:dateAx>
    </c:plotArea>
    <c:legend>
      <c:legendPos val="r"/>
      <c:layout>
        <c:manualLayout>
          <c:xMode val="edge"/>
          <c:yMode val="edge"/>
          <c:x val="0.89854872934180807"/>
          <c:y val="0.18938651360168765"/>
          <c:w val="9.7350861501200717E-2"/>
          <c:h val="0.71847033139549143"/>
        </c:manualLayout>
      </c:layout>
      <c:overlay val="0"/>
    </c:legend>
    <c:plotVisOnly val="1"/>
    <c:dispBlanksAs val="gap"/>
    <c:showDLblsOverMax val="0"/>
  </c:chart>
  <c:spPr>
    <a:solidFill>
      <a:srgbClr val="FFFFFF"/>
    </a:solidFill>
    <a:ln>
      <a:solidFill>
        <a:srgbClr val="000000"/>
      </a:solidFill>
    </a:ln>
  </c:spPr>
  <c:externalData r:id="rId2">
    <c:autoUpdate val="0"/>
  </c:externalData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78E4C6-7B15-4CC2-BF39-01E3754FCE61}" type="doc">
      <dgm:prSet loTypeId="urn:microsoft.com/office/officeart/2005/8/layout/equation1" loCatId="process" qsTypeId="urn:microsoft.com/office/officeart/2005/8/quickstyle/simple1" qsCatId="simple" csTypeId="urn:microsoft.com/office/officeart/2005/8/colors/colorful1" csCatId="colorful" phldr="1"/>
      <dgm:spPr/>
    </dgm:pt>
    <dgm:pt modelId="{25E16392-1DFA-4C93-89AD-1E6685B1C51E}">
      <dgm:prSet phldrT="[Text]"/>
      <dgm:spPr/>
      <dgm:t>
        <a:bodyPr/>
        <a:lstStyle/>
        <a:p>
          <a:r>
            <a:rPr lang="en-US" dirty="0" smtClean="0"/>
            <a:t>Data Transparency</a:t>
          </a:r>
          <a:endParaRPr lang="en-US" dirty="0"/>
        </a:p>
      </dgm:t>
    </dgm:pt>
    <dgm:pt modelId="{F7313D7D-4283-4CF0-BA54-B2A8797177D9}" type="parTrans" cxnId="{79496913-E4E9-43D0-B277-4EEE33CF8053}">
      <dgm:prSet/>
      <dgm:spPr/>
      <dgm:t>
        <a:bodyPr/>
        <a:lstStyle/>
        <a:p>
          <a:endParaRPr lang="en-US"/>
        </a:p>
      </dgm:t>
    </dgm:pt>
    <dgm:pt modelId="{A9B6A82A-D821-4F51-BC52-0CE05BDC75C6}" type="sibTrans" cxnId="{79496913-E4E9-43D0-B277-4EEE33CF8053}">
      <dgm:prSet/>
      <dgm:spPr/>
      <dgm:t>
        <a:bodyPr/>
        <a:lstStyle/>
        <a:p>
          <a:endParaRPr lang="en-US"/>
        </a:p>
      </dgm:t>
    </dgm:pt>
    <dgm:pt modelId="{F90E1F7C-17BD-4AD1-8B09-6A0BDAE96ED8}">
      <dgm:prSet phldrT="[Text]"/>
      <dgm:spPr/>
      <dgm:t>
        <a:bodyPr/>
        <a:lstStyle/>
        <a:p>
          <a:r>
            <a:rPr lang="en-US" dirty="0" smtClean="0"/>
            <a:t>Targeted Education</a:t>
          </a:r>
          <a:endParaRPr lang="en-US" dirty="0"/>
        </a:p>
      </dgm:t>
    </dgm:pt>
    <dgm:pt modelId="{5BAF457D-9995-497F-9175-5AF913837927}" type="parTrans" cxnId="{351F752A-85C4-4FFF-9046-3157E7FE0E27}">
      <dgm:prSet/>
      <dgm:spPr/>
      <dgm:t>
        <a:bodyPr/>
        <a:lstStyle/>
        <a:p>
          <a:endParaRPr lang="en-US"/>
        </a:p>
      </dgm:t>
    </dgm:pt>
    <dgm:pt modelId="{78E36B17-3682-4608-8402-04D0813FC4AA}" type="sibTrans" cxnId="{351F752A-85C4-4FFF-9046-3157E7FE0E27}">
      <dgm:prSet/>
      <dgm:spPr/>
      <dgm:t>
        <a:bodyPr/>
        <a:lstStyle/>
        <a:p>
          <a:endParaRPr lang="en-US"/>
        </a:p>
      </dgm:t>
    </dgm:pt>
    <dgm:pt modelId="{ECF466DE-065E-4A86-9E87-F31CFFEF8A51}">
      <dgm:prSet phldrT="[Text]"/>
      <dgm:spPr/>
      <dgm:t>
        <a:bodyPr/>
        <a:lstStyle/>
        <a:p>
          <a:r>
            <a:rPr lang="en-US" dirty="0" smtClean="0"/>
            <a:t>Improved Outcomes</a:t>
          </a:r>
          <a:endParaRPr lang="en-US" dirty="0"/>
        </a:p>
      </dgm:t>
    </dgm:pt>
    <dgm:pt modelId="{106ADF06-81E9-4CC9-97B5-9FE08D9716E6}" type="parTrans" cxnId="{378AB0CB-6CAC-4861-8AE3-BAB1FC13D249}">
      <dgm:prSet/>
      <dgm:spPr/>
      <dgm:t>
        <a:bodyPr/>
        <a:lstStyle/>
        <a:p>
          <a:endParaRPr lang="en-US"/>
        </a:p>
      </dgm:t>
    </dgm:pt>
    <dgm:pt modelId="{464FD74E-5686-4AD6-9835-6162D0EDF90F}" type="sibTrans" cxnId="{378AB0CB-6CAC-4861-8AE3-BAB1FC13D249}">
      <dgm:prSet/>
      <dgm:spPr/>
      <dgm:t>
        <a:bodyPr/>
        <a:lstStyle/>
        <a:p>
          <a:endParaRPr lang="en-US"/>
        </a:p>
      </dgm:t>
    </dgm:pt>
    <dgm:pt modelId="{ED814BCE-9349-4B3B-A1C4-EC0CA6CD05EF}" type="pres">
      <dgm:prSet presAssocID="{1778E4C6-7B15-4CC2-BF39-01E3754FCE61}" presName="linearFlow" presStyleCnt="0">
        <dgm:presLayoutVars>
          <dgm:dir/>
          <dgm:resizeHandles val="exact"/>
        </dgm:presLayoutVars>
      </dgm:prSet>
      <dgm:spPr/>
    </dgm:pt>
    <dgm:pt modelId="{544B4BCC-676B-44DF-8D02-AE40FEAB8FC5}" type="pres">
      <dgm:prSet presAssocID="{25E16392-1DFA-4C93-89AD-1E6685B1C51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408C22-D07C-401E-9D1E-42F09FDF75DC}" type="pres">
      <dgm:prSet presAssocID="{A9B6A82A-D821-4F51-BC52-0CE05BDC75C6}" presName="spacerL" presStyleCnt="0"/>
      <dgm:spPr/>
    </dgm:pt>
    <dgm:pt modelId="{8AF75C0E-08AC-4E13-9AC2-D8D8414A08F6}" type="pres">
      <dgm:prSet presAssocID="{A9B6A82A-D821-4F51-BC52-0CE05BDC75C6}" presName="sibTrans" presStyleLbl="sibTrans2D1" presStyleIdx="0" presStyleCnt="2"/>
      <dgm:spPr/>
      <dgm:t>
        <a:bodyPr/>
        <a:lstStyle/>
        <a:p>
          <a:endParaRPr lang="en-US"/>
        </a:p>
      </dgm:t>
    </dgm:pt>
    <dgm:pt modelId="{1C2E887D-568D-42D3-A9C3-5B55AE3D4040}" type="pres">
      <dgm:prSet presAssocID="{A9B6A82A-D821-4F51-BC52-0CE05BDC75C6}" presName="spacerR" presStyleCnt="0"/>
      <dgm:spPr/>
    </dgm:pt>
    <dgm:pt modelId="{9F2B532B-1F31-4F11-8F42-010C7E06379D}" type="pres">
      <dgm:prSet presAssocID="{F90E1F7C-17BD-4AD1-8B09-6A0BDAE96ED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900954-2944-4417-A4A0-BC327C7C0030}" type="pres">
      <dgm:prSet presAssocID="{78E36B17-3682-4608-8402-04D0813FC4AA}" presName="spacerL" presStyleCnt="0"/>
      <dgm:spPr/>
    </dgm:pt>
    <dgm:pt modelId="{23AB9544-49A0-4EC6-8EA6-18541E364644}" type="pres">
      <dgm:prSet presAssocID="{78E36B17-3682-4608-8402-04D0813FC4AA}" presName="sibTrans" presStyleLbl="sibTrans2D1" presStyleIdx="1" presStyleCnt="2"/>
      <dgm:spPr/>
      <dgm:t>
        <a:bodyPr/>
        <a:lstStyle/>
        <a:p>
          <a:endParaRPr lang="en-US"/>
        </a:p>
      </dgm:t>
    </dgm:pt>
    <dgm:pt modelId="{14F4C92E-55DC-4DC1-80AC-89AEB36C3A9F}" type="pres">
      <dgm:prSet presAssocID="{78E36B17-3682-4608-8402-04D0813FC4AA}" presName="spacerR" presStyleCnt="0"/>
      <dgm:spPr/>
    </dgm:pt>
    <dgm:pt modelId="{7C272137-1618-4993-9039-36F45CD75FC5}" type="pres">
      <dgm:prSet presAssocID="{ECF466DE-065E-4A86-9E87-F31CFFEF8A5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8AB0CB-6CAC-4861-8AE3-BAB1FC13D249}" srcId="{1778E4C6-7B15-4CC2-BF39-01E3754FCE61}" destId="{ECF466DE-065E-4A86-9E87-F31CFFEF8A51}" srcOrd="2" destOrd="0" parTransId="{106ADF06-81E9-4CC9-97B5-9FE08D9716E6}" sibTransId="{464FD74E-5686-4AD6-9835-6162D0EDF90F}"/>
    <dgm:cxn modelId="{493D60F6-C41C-483F-9844-56459CE64EA3}" type="presOf" srcId="{F90E1F7C-17BD-4AD1-8B09-6A0BDAE96ED8}" destId="{9F2B532B-1F31-4F11-8F42-010C7E06379D}" srcOrd="0" destOrd="0" presId="urn:microsoft.com/office/officeart/2005/8/layout/equation1"/>
    <dgm:cxn modelId="{F4800052-4AAB-488E-BCBD-DDF578F2DED8}" type="presOf" srcId="{1778E4C6-7B15-4CC2-BF39-01E3754FCE61}" destId="{ED814BCE-9349-4B3B-A1C4-EC0CA6CD05EF}" srcOrd="0" destOrd="0" presId="urn:microsoft.com/office/officeart/2005/8/layout/equation1"/>
    <dgm:cxn modelId="{DD7F0D65-484E-4AB1-930B-BBF571E81F39}" type="presOf" srcId="{A9B6A82A-D821-4F51-BC52-0CE05BDC75C6}" destId="{8AF75C0E-08AC-4E13-9AC2-D8D8414A08F6}" srcOrd="0" destOrd="0" presId="urn:microsoft.com/office/officeart/2005/8/layout/equation1"/>
    <dgm:cxn modelId="{351F752A-85C4-4FFF-9046-3157E7FE0E27}" srcId="{1778E4C6-7B15-4CC2-BF39-01E3754FCE61}" destId="{F90E1F7C-17BD-4AD1-8B09-6A0BDAE96ED8}" srcOrd="1" destOrd="0" parTransId="{5BAF457D-9995-497F-9175-5AF913837927}" sibTransId="{78E36B17-3682-4608-8402-04D0813FC4AA}"/>
    <dgm:cxn modelId="{BCC50239-DF21-41B7-B528-EC6FA4D9C683}" type="presOf" srcId="{78E36B17-3682-4608-8402-04D0813FC4AA}" destId="{23AB9544-49A0-4EC6-8EA6-18541E364644}" srcOrd="0" destOrd="0" presId="urn:microsoft.com/office/officeart/2005/8/layout/equation1"/>
    <dgm:cxn modelId="{87EB1CE2-6402-4722-AF72-794B6091CB07}" type="presOf" srcId="{25E16392-1DFA-4C93-89AD-1E6685B1C51E}" destId="{544B4BCC-676B-44DF-8D02-AE40FEAB8FC5}" srcOrd="0" destOrd="0" presId="urn:microsoft.com/office/officeart/2005/8/layout/equation1"/>
    <dgm:cxn modelId="{79496913-E4E9-43D0-B277-4EEE33CF8053}" srcId="{1778E4C6-7B15-4CC2-BF39-01E3754FCE61}" destId="{25E16392-1DFA-4C93-89AD-1E6685B1C51E}" srcOrd="0" destOrd="0" parTransId="{F7313D7D-4283-4CF0-BA54-B2A8797177D9}" sibTransId="{A9B6A82A-D821-4F51-BC52-0CE05BDC75C6}"/>
    <dgm:cxn modelId="{E22F9440-F5E7-44ED-B779-D3D520FD1650}" type="presOf" srcId="{ECF466DE-065E-4A86-9E87-F31CFFEF8A51}" destId="{7C272137-1618-4993-9039-36F45CD75FC5}" srcOrd="0" destOrd="0" presId="urn:microsoft.com/office/officeart/2005/8/layout/equation1"/>
    <dgm:cxn modelId="{B5EEB8E3-0790-46D3-95EE-9E52F45BE71A}" type="presParOf" srcId="{ED814BCE-9349-4B3B-A1C4-EC0CA6CD05EF}" destId="{544B4BCC-676B-44DF-8D02-AE40FEAB8FC5}" srcOrd="0" destOrd="0" presId="urn:microsoft.com/office/officeart/2005/8/layout/equation1"/>
    <dgm:cxn modelId="{B33035CF-3327-49A9-9877-E7F67F2A46C6}" type="presParOf" srcId="{ED814BCE-9349-4B3B-A1C4-EC0CA6CD05EF}" destId="{D3408C22-D07C-401E-9D1E-42F09FDF75DC}" srcOrd="1" destOrd="0" presId="urn:microsoft.com/office/officeart/2005/8/layout/equation1"/>
    <dgm:cxn modelId="{3917FF4E-1DF2-46E7-BC16-49DCACB497E7}" type="presParOf" srcId="{ED814BCE-9349-4B3B-A1C4-EC0CA6CD05EF}" destId="{8AF75C0E-08AC-4E13-9AC2-D8D8414A08F6}" srcOrd="2" destOrd="0" presId="urn:microsoft.com/office/officeart/2005/8/layout/equation1"/>
    <dgm:cxn modelId="{39E220C9-0EF3-42C7-AD5F-6B5069E5C538}" type="presParOf" srcId="{ED814BCE-9349-4B3B-A1C4-EC0CA6CD05EF}" destId="{1C2E887D-568D-42D3-A9C3-5B55AE3D4040}" srcOrd="3" destOrd="0" presId="urn:microsoft.com/office/officeart/2005/8/layout/equation1"/>
    <dgm:cxn modelId="{D11B3E0D-F97F-4A20-903F-CBB8A922E478}" type="presParOf" srcId="{ED814BCE-9349-4B3B-A1C4-EC0CA6CD05EF}" destId="{9F2B532B-1F31-4F11-8F42-010C7E06379D}" srcOrd="4" destOrd="0" presId="urn:microsoft.com/office/officeart/2005/8/layout/equation1"/>
    <dgm:cxn modelId="{56AC261A-963E-4548-AB5E-52C328034088}" type="presParOf" srcId="{ED814BCE-9349-4B3B-A1C4-EC0CA6CD05EF}" destId="{19900954-2944-4417-A4A0-BC327C7C0030}" srcOrd="5" destOrd="0" presId="urn:microsoft.com/office/officeart/2005/8/layout/equation1"/>
    <dgm:cxn modelId="{9B1AB615-7B24-44D0-9FD5-6F98A2D2E2CE}" type="presParOf" srcId="{ED814BCE-9349-4B3B-A1C4-EC0CA6CD05EF}" destId="{23AB9544-49A0-4EC6-8EA6-18541E364644}" srcOrd="6" destOrd="0" presId="urn:microsoft.com/office/officeart/2005/8/layout/equation1"/>
    <dgm:cxn modelId="{0E293E08-0AC3-45AD-8A7E-46E31C3E2C81}" type="presParOf" srcId="{ED814BCE-9349-4B3B-A1C4-EC0CA6CD05EF}" destId="{14F4C92E-55DC-4DC1-80AC-89AEB36C3A9F}" srcOrd="7" destOrd="0" presId="urn:microsoft.com/office/officeart/2005/8/layout/equation1"/>
    <dgm:cxn modelId="{9514D0C0-1319-4C44-B2AE-4E8FE06698A0}" type="presParOf" srcId="{ED814BCE-9349-4B3B-A1C4-EC0CA6CD05EF}" destId="{7C272137-1618-4993-9039-36F45CD75FC5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4B4BCC-676B-44DF-8D02-AE40FEAB8FC5}">
      <dsp:nvSpPr>
        <dsp:cNvPr id="0" name=""/>
        <dsp:cNvSpPr/>
      </dsp:nvSpPr>
      <dsp:spPr>
        <a:xfrm>
          <a:off x="1465" y="193190"/>
          <a:ext cx="1941952" cy="194195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Data Transparency</a:t>
          </a:r>
          <a:endParaRPr lang="en-US" sz="1900" kern="1200" dirty="0"/>
        </a:p>
      </dsp:txBody>
      <dsp:txXfrm>
        <a:off x="285857" y="477582"/>
        <a:ext cx="1373168" cy="1373168"/>
      </dsp:txXfrm>
    </dsp:sp>
    <dsp:sp modelId="{8AF75C0E-08AC-4E13-9AC2-D8D8414A08F6}">
      <dsp:nvSpPr>
        <dsp:cNvPr id="0" name=""/>
        <dsp:cNvSpPr/>
      </dsp:nvSpPr>
      <dsp:spPr>
        <a:xfrm>
          <a:off x="2101104" y="601000"/>
          <a:ext cx="1126332" cy="1126332"/>
        </a:xfrm>
        <a:prstGeom prst="mathPl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2250399" y="1031709"/>
        <a:ext cx="827742" cy="264914"/>
      </dsp:txXfrm>
    </dsp:sp>
    <dsp:sp modelId="{9F2B532B-1F31-4F11-8F42-010C7E06379D}">
      <dsp:nvSpPr>
        <dsp:cNvPr id="0" name=""/>
        <dsp:cNvSpPr/>
      </dsp:nvSpPr>
      <dsp:spPr>
        <a:xfrm>
          <a:off x="3385123" y="193190"/>
          <a:ext cx="1941952" cy="194195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Targeted Education</a:t>
          </a:r>
          <a:endParaRPr lang="en-US" sz="1900" kern="1200" dirty="0"/>
        </a:p>
      </dsp:txBody>
      <dsp:txXfrm>
        <a:off x="3669515" y="477582"/>
        <a:ext cx="1373168" cy="1373168"/>
      </dsp:txXfrm>
    </dsp:sp>
    <dsp:sp modelId="{23AB9544-49A0-4EC6-8EA6-18541E364644}">
      <dsp:nvSpPr>
        <dsp:cNvPr id="0" name=""/>
        <dsp:cNvSpPr/>
      </dsp:nvSpPr>
      <dsp:spPr>
        <a:xfrm>
          <a:off x="5484762" y="601000"/>
          <a:ext cx="1126332" cy="1126332"/>
        </a:xfrm>
        <a:prstGeom prst="mathEqual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5634057" y="833024"/>
        <a:ext cx="827742" cy="662284"/>
      </dsp:txXfrm>
    </dsp:sp>
    <dsp:sp modelId="{7C272137-1618-4993-9039-36F45CD75FC5}">
      <dsp:nvSpPr>
        <dsp:cNvPr id="0" name=""/>
        <dsp:cNvSpPr/>
      </dsp:nvSpPr>
      <dsp:spPr>
        <a:xfrm>
          <a:off x="6768782" y="193190"/>
          <a:ext cx="1941952" cy="194195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Improved Outcomes</a:t>
          </a:r>
          <a:endParaRPr lang="en-US" sz="1900" kern="1200" dirty="0"/>
        </a:p>
      </dsp:txBody>
      <dsp:txXfrm>
        <a:off x="7053174" y="477582"/>
        <a:ext cx="1373168" cy="13731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0.33957</cdr:x>
      <cdr:y>0.84476</cdr:y>
    </cdr:from>
    <cdr:to>
      <cdr:x>0.33957</cdr:x>
      <cdr:y>0.96282</cdr:y>
    </cdr:to>
    <cdr:cxnSp macro="">
      <cdr:nvCxnSpPr>
        <cdr:cNvPr id="3" name="Straight Arrow Connector 2"/>
        <cdr:cNvCxnSpPr/>
      </cdr:nvCxnSpPr>
      <cdr:spPr>
        <a:xfrm xmlns:a="http://schemas.openxmlformats.org/drawingml/2006/main" flipV="1">
          <a:off x="4280736" y="2224824"/>
          <a:ext cx="0" cy="31091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0.369</cdr:x>
      <cdr:y>0.8708</cdr:y>
    </cdr:from>
    <cdr:to>
      <cdr:x>0.4861</cdr:x>
      <cdr:y>1</cdr:y>
    </cdr:to>
    <cdr:sp macro="" textlink="">
      <cdr:nvSpPr>
        <cdr:cNvPr id="7" name="Flowchart: Process 6"/>
        <cdr:cNvSpPr/>
      </cdr:nvSpPr>
      <cdr:spPr>
        <a:xfrm xmlns:a="http://schemas.openxmlformats.org/drawingml/2006/main">
          <a:off x="4425072" y="1741818"/>
          <a:ext cx="1404230" cy="258432"/>
        </a:xfrm>
        <a:prstGeom xmlns:a="http://schemas.openxmlformats.org/drawingml/2006/main" prst="flowChartProcess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dirty="0"/>
            <a:t>Data Transparency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0.37511</cdr:x>
      <cdr:y>0.85646</cdr:y>
    </cdr:from>
    <cdr:to>
      <cdr:x>0.49055</cdr:x>
      <cdr:y>0.9745</cdr:y>
    </cdr:to>
    <cdr:sp macro="" textlink="">
      <cdr:nvSpPr>
        <cdr:cNvPr id="3" name="Flowchart: Process 2"/>
        <cdr:cNvSpPr/>
      </cdr:nvSpPr>
      <cdr:spPr>
        <a:xfrm xmlns:a="http://schemas.openxmlformats.org/drawingml/2006/main">
          <a:off x="4473299" y="1704975"/>
          <a:ext cx="1376656" cy="234987"/>
        </a:xfrm>
        <a:prstGeom xmlns:a="http://schemas.openxmlformats.org/drawingml/2006/main" prst="flowChartProcess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dirty="0"/>
            <a:t>Data</a:t>
          </a:r>
          <a:r>
            <a:rPr lang="en-US" baseline="0" dirty="0"/>
            <a:t> Transparency</a:t>
          </a:r>
          <a:endParaRPr lang="en-US" dirty="0"/>
        </a:p>
      </cdr:txBody>
    </cdr:sp>
  </cdr:relSizeAnchor>
  <cdr:relSizeAnchor xmlns:cdr="http://schemas.openxmlformats.org/drawingml/2006/chartDrawing">
    <cdr:from>
      <cdr:x>0.34021</cdr:x>
      <cdr:y>0.86157</cdr:y>
    </cdr:from>
    <cdr:to>
      <cdr:x>0.34107</cdr:x>
      <cdr:y>0.98179</cdr:y>
    </cdr:to>
    <cdr:cxnSp macro="">
      <cdr:nvCxnSpPr>
        <cdr:cNvPr id="5" name="Straight Arrow Connector 4"/>
        <cdr:cNvCxnSpPr/>
      </cdr:nvCxnSpPr>
      <cdr:spPr>
        <a:xfrm xmlns:a="http://schemas.openxmlformats.org/drawingml/2006/main" flipH="1" flipV="1">
          <a:off x="3771900" y="2252664"/>
          <a:ext cx="9525" cy="31432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0.37764</cdr:x>
      <cdr:y>0.87578</cdr:y>
    </cdr:from>
    <cdr:to>
      <cdr:x>0.48947</cdr:x>
      <cdr:y>1</cdr:y>
    </cdr:to>
    <cdr:sp macro="" textlink="">
      <cdr:nvSpPr>
        <cdr:cNvPr id="2" name="Flowchart: Process 1"/>
        <cdr:cNvSpPr/>
      </cdr:nvSpPr>
      <cdr:spPr>
        <a:xfrm xmlns:a="http://schemas.openxmlformats.org/drawingml/2006/main">
          <a:off x="4528705" y="1785138"/>
          <a:ext cx="1340957" cy="253212"/>
        </a:xfrm>
        <a:prstGeom xmlns:a="http://schemas.openxmlformats.org/drawingml/2006/main" prst="flowChartProcess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dirty="0" smtClean="0"/>
            <a:t>Data Transparency</a:t>
          </a:r>
          <a:endParaRPr lang="en-US" dirty="0"/>
        </a:p>
      </cdr:txBody>
    </cdr:sp>
  </cdr:relSizeAnchor>
  <cdr:relSizeAnchor xmlns:cdr="http://schemas.openxmlformats.org/drawingml/2006/chartDrawing">
    <cdr:from>
      <cdr:x>0.34718</cdr:x>
      <cdr:y>0.85144</cdr:y>
    </cdr:from>
    <cdr:to>
      <cdr:x>0.3479</cdr:x>
      <cdr:y>1</cdr:y>
    </cdr:to>
    <cdr:cxnSp macro="">
      <cdr:nvCxnSpPr>
        <cdr:cNvPr id="3" name="Straight Arrow Connector 2"/>
        <cdr:cNvCxnSpPr/>
      </cdr:nvCxnSpPr>
      <cdr:spPr>
        <a:xfrm xmlns:a="http://schemas.openxmlformats.org/drawingml/2006/main" flipH="1" flipV="1">
          <a:off x="4163419" y="1735525"/>
          <a:ext cx="8532" cy="30282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C48F1-DB27-42CE-B0C0-03FEA2CED464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FBB20-0997-4197-A2BE-A6D72D050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46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During the pre-intervention time period July1 2019- December 31, 2019 </a:t>
            </a:r>
            <a:r>
              <a:rPr lang="en-US" dirty="0" smtClean="0"/>
              <a:t>  Post</a:t>
            </a:r>
            <a:r>
              <a:rPr lang="en-US" baseline="0" dirty="0" smtClean="0"/>
              <a:t> Intervention time period January 1, 2020 to June 30, 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FBB20-0997-4197-A2BE-A6D72D050F4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793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FBB20-0997-4197-A2BE-A6D72D050F4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07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FBB20-0997-4197-A2BE-A6D72D050F4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729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FBB20-0997-4197-A2BE-A6D72D050F4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891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US" baseline="0" dirty="0" smtClean="0"/>
          </a:p>
          <a:p>
            <a:pPr marL="0" indent="0">
              <a:buFont typeface="Arial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FBB20-0997-4197-A2BE-A6D72D050F4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79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401247-3C5A-3B4F-BF98-3531B7DF7E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88019"/>
            <a:ext cx="9144000" cy="1121943"/>
          </a:xfrm>
        </p:spPr>
        <p:txBody>
          <a:bodyPr anchor="b">
            <a:no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6CC82F2-C29A-BD40-915C-C9DA0A987A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8880F55-8B95-2040-94B4-6224D03B6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8D2C541-E6B5-0E4D-ABE0-15857CAEC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B7E0-EB56-B740-A1E9-CB8091DB1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466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F6D1C8D-9639-E04A-87C1-BA96515CD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786838" cy="1325563"/>
          </a:xfr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D6DB20E-1805-D049-81A0-70E948AD2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E37879C-9500-3A42-B801-AAA86B6C2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4390755-730D-9543-A0E0-46849BCB1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B7E0-EB56-B740-A1E9-CB8091DB1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12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B66D20E-2F64-824A-A030-26760E942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977468"/>
            <a:ext cx="10269419" cy="158500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08460ED-E278-9C4A-B409-22F83A7DE2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31257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BF8D7AE-28CE-7144-9031-156DC5096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DEDFC9C-4A77-8B46-BCAF-30643D375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B7E0-EB56-B740-A1E9-CB8091DB1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54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A67C27E-92D3-8B46-AF7F-FA7F4857E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809509" cy="1325563"/>
          </a:xfr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65FA545-8741-B442-8583-CD3BB05A57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542402" cy="4091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FF0BD41-2952-1F41-9AB8-BCB1E2EAB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2656" y="1825625"/>
            <a:ext cx="4322617" cy="4091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7D96A49-2CB6-C048-898B-6A0C65003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FF4BBF1-0B4D-724B-AE52-9699AFCEC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B7E0-EB56-B740-A1E9-CB8091DB1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97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5F8F3D-7060-3941-923B-07337403E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703711" cy="1325563"/>
          </a:xfr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A7E46E4-5BAD-4049-8903-332B67148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17F50A4-F2BA-DD4A-9C13-156E52ED7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B7E0-EB56-B740-A1E9-CB8091DB1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29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3783E68D-EFE1-674B-8B00-DEBF69444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4D7437A-4155-3741-B6B1-5282D0574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B7E0-EB56-B740-A1E9-CB8091DB1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756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B092430-7A19-9245-847E-E1601F297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906162" cy="82749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822FD0AA-84B7-A546-BED2-62AF3ECB73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38199" y="1957269"/>
            <a:ext cx="8880135" cy="39296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8568134-16FE-DB4F-A1D6-E8FBB79E5D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1284693"/>
            <a:ext cx="4261204" cy="38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4590551-AB21-DD41-A56A-396921B9E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DEDF68C-FD98-F34A-AC5C-5C94A7179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B7E0-EB56-B740-A1E9-CB8091DB1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82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521DACC9-343F-1D4B-9691-0EBF10C56F26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8073519C-1851-7840-926A-7DF959426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1571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7F18C7F-516A-7E41-9C22-5FE6E8D786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8985932" cy="4076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116EA33-A052-2A42-99CC-273442AA21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814DCBC-2E7C-9C4E-8F52-A032D95295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5B7E0-EB56-B740-A1E9-CB8091DB1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883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66700" y="1371602"/>
            <a:ext cx="10439400" cy="3071812"/>
          </a:xfrm>
        </p:spPr>
        <p:txBody>
          <a:bodyPr/>
          <a:lstStyle/>
          <a:p>
            <a:r>
              <a:rPr lang="en-US" sz="3200" dirty="0" smtClean="0"/>
              <a:t>The Role of Data </a:t>
            </a:r>
            <a:r>
              <a:rPr lang="en-US" sz="3200" dirty="0"/>
              <a:t>T</a:t>
            </a:r>
            <a:r>
              <a:rPr lang="en-US" sz="3200" dirty="0" smtClean="0"/>
              <a:t>ransparency and Recognition of LCOS in the Reduction of Cardiac </a:t>
            </a:r>
            <a:r>
              <a:rPr lang="en-US" sz="3200" dirty="0"/>
              <a:t>A</a:t>
            </a:r>
            <a:r>
              <a:rPr lang="en-US" sz="3200" dirty="0" smtClean="0"/>
              <a:t>rrests, ECMO Runs, and Inotrope </a:t>
            </a:r>
            <a:r>
              <a:rPr lang="en-US" sz="3200" dirty="0"/>
              <a:t>U</a:t>
            </a:r>
            <a:r>
              <a:rPr lang="en-US" sz="3200" dirty="0" smtClean="0"/>
              <a:t>sage:</a:t>
            </a:r>
            <a:br>
              <a:rPr lang="en-US" sz="3200" dirty="0" smtClean="0"/>
            </a:br>
            <a:r>
              <a:rPr lang="en-US" sz="3200" dirty="0" smtClean="0"/>
              <a:t>One Cardiac </a:t>
            </a:r>
            <a:r>
              <a:rPr lang="en-US" sz="3200" dirty="0"/>
              <a:t>I</a:t>
            </a:r>
            <a:r>
              <a:rPr lang="en-US" sz="3200" dirty="0" smtClean="0"/>
              <a:t>ntensive </a:t>
            </a:r>
            <a:r>
              <a:rPr lang="en-US" sz="3200" dirty="0"/>
              <a:t>C</a:t>
            </a:r>
            <a:r>
              <a:rPr lang="en-US" sz="3200" dirty="0" smtClean="0"/>
              <a:t>are </a:t>
            </a:r>
            <a:r>
              <a:rPr lang="en-US" sz="3200" dirty="0"/>
              <a:t>U</a:t>
            </a:r>
            <a:r>
              <a:rPr lang="en-US" sz="3200" dirty="0" smtClean="0"/>
              <a:t>nit’s </a:t>
            </a:r>
            <a:r>
              <a:rPr lang="en-US" sz="3200" dirty="0"/>
              <a:t>J</a:t>
            </a:r>
            <a:r>
              <a:rPr lang="en-US" sz="3200" dirty="0" smtClean="0"/>
              <a:t>ourney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09624" y="4295775"/>
            <a:ext cx="10810875" cy="164782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Teresa Tobin, </a:t>
            </a:r>
            <a:r>
              <a:rPr lang="en-US" dirty="0" smtClean="0"/>
              <a:t>MSOD, </a:t>
            </a:r>
            <a:r>
              <a:rPr lang="en-US" dirty="0"/>
              <a:t>RRT-NPS, Jennifer Moore, BSN, RN, CCRN, Laura Ortmann, MD, &amp; Alicia Bremer, MSN</a:t>
            </a:r>
            <a:r>
              <a:rPr lang="en-US" dirty="0" smtClean="0"/>
              <a:t>, APRN-PCNS-BC</a:t>
            </a:r>
            <a:r>
              <a:rPr lang="en-US" dirty="0"/>
              <a:t>, RN-BC, CPN </a:t>
            </a:r>
            <a:endParaRPr lang="en-US" dirty="0" smtClean="0"/>
          </a:p>
          <a:p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PC4/PAC3 Virtual Fall Conference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74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199" y="1801813"/>
            <a:ext cx="10229851" cy="4527550"/>
          </a:xfrm>
        </p:spPr>
        <p:txBody>
          <a:bodyPr>
            <a:normAutofit/>
          </a:bodyPr>
          <a:lstStyle/>
          <a:p>
            <a:pPr lvl="0"/>
            <a:r>
              <a:rPr lang="en-US" sz="2000" dirty="0">
                <a:solidFill>
                  <a:srgbClr val="000000"/>
                </a:solidFill>
              </a:rPr>
              <a:t>Low cardiac output syndrome (LCOS), defined as a decrease in cardiac output </a:t>
            </a:r>
            <a:r>
              <a:rPr lang="en-US" sz="2000" dirty="0" smtClean="0">
                <a:solidFill>
                  <a:srgbClr val="000000"/>
                </a:solidFill>
              </a:rPr>
              <a:t>        due </a:t>
            </a:r>
            <a:r>
              <a:rPr lang="en-US" sz="2000" dirty="0">
                <a:solidFill>
                  <a:srgbClr val="000000"/>
                </a:solidFill>
              </a:rPr>
              <a:t>to transient myocardial dysfunction, occurs in 25-65% of pediatric congenital </a:t>
            </a:r>
            <a:r>
              <a:rPr lang="en-US" sz="2000" dirty="0" smtClean="0">
                <a:solidFill>
                  <a:srgbClr val="000000"/>
                </a:solidFill>
              </a:rPr>
              <a:t>     heart </a:t>
            </a:r>
            <a:r>
              <a:rPr lang="en-US" sz="2000" dirty="0">
                <a:solidFill>
                  <a:srgbClr val="000000"/>
                </a:solidFill>
              </a:rPr>
              <a:t>disease (CHD) patients, increasing morbidity and mortality.  </a:t>
            </a:r>
            <a:endParaRPr lang="en-US" sz="2000" dirty="0" smtClean="0">
              <a:solidFill>
                <a:srgbClr val="000000"/>
              </a:solidFill>
            </a:endParaRPr>
          </a:p>
          <a:p>
            <a:pPr lvl="0"/>
            <a:r>
              <a:rPr lang="en-US" sz="2000" dirty="0" smtClean="0">
                <a:solidFill>
                  <a:srgbClr val="000000"/>
                </a:solidFill>
              </a:rPr>
              <a:t>Hemodynamic </a:t>
            </a:r>
            <a:r>
              <a:rPr lang="en-US" sz="2000" dirty="0">
                <a:solidFill>
                  <a:srgbClr val="000000"/>
                </a:solidFill>
              </a:rPr>
              <a:t>monitoring, inotropic support, mechanical ventilation and extracorporeal membrane oxygenation (ECMO) are utilized to control the relationship between oxygen supply and demand insuring adequate tissue oxygenation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</a:p>
          <a:p>
            <a:r>
              <a:rPr lang="en-US" sz="2000" dirty="0" smtClean="0"/>
              <a:t>Evidence shows staff </a:t>
            </a:r>
            <a:r>
              <a:rPr lang="en-US" sz="2000" dirty="0"/>
              <a:t>engagement plays a critical role in successful patient </a:t>
            </a:r>
            <a:r>
              <a:rPr lang="en-US" sz="2000" dirty="0" smtClean="0"/>
              <a:t>outcomes</a:t>
            </a:r>
            <a:r>
              <a:rPr lang="en-US" sz="2000" baseline="30000" dirty="0" smtClean="0"/>
              <a:t>1</a:t>
            </a:r>
            <a:endParaRPr lang="en-US" sz="2000" dirty="0" smtClean="0"/>
          </a:p>
          <a:p>
            <a:r>
              <a:rPr lang="en-US" sz="2000" dirty="0" smtClean="0"/>
              <a:t>Determination that staff would benefit from transparent communication regarding the current PC4 data related to LCOS, use of ECMO, and cardiac arrest rate in the CICU.</a:t>
            </a:r>
          </a:p>
          <a:p>
            <a:r>
              <a:rPr lang="en-US" sz="2000" dirty="0" smtClean="0"/>
              <a:t>Theory that PC4 </a:t>
            </a:r>
            <a:r>
              <a:rPr lang="en-US" sz="2000" dirty="0"/>
              <a:t>physician champion </a:t>
            </a:r>
            <a:r>
              <a:rPr lang="en-US" sz="2000" dirty="0" smtClean="0"/>
              <a:t>presentations revealing patient </a:t>
            </a:r>
            <a:r>
              <a:rPr lang="en-US" sz="2000" dirty="0"/>
              <a:t>complications and </a:t>
            </a:r>
            <a:r>
              <a:rPr lang="en-US" sz="2000" dirty="0" smtClean="0"/>
              <a:t>outcomes would gain </a:t>
            </a:r>
            <a:r>
              <a:rPr lang="en-US" sz="2000" dirty="0"/>
              <a:t>engagement and commitment of the CICU team to improve outcomes.</a:t>
            </a:r>
          </a:p>
          <a:p>
            <a:pPr marL="0" lvl="0" indent="0" algn="ctr">
              <a:buNone/>
            </a:pPr>
            <a:r>
              <a:rPr lang="en-US" sz="2000" dirty="0" smtClean="0"/>
              <a:t> </a:t>
            </a:r>
            <a:r>
              <a:rPr lang="en-US" sz="1400" baseline="52000" dirty="0" smtClean="0"/>
              <a:t>1</a:t>
            </a:r>
            <a:r>
              <a:rPr lang="en-US" sz="1400" dirty="0" smtClean="0"/>
              <a:t>Salem, C. (2020). </a:t>
            </a:r>
            <a:r>
              <a:rPr lang="en-US" sz="1400" i="1" dirty="0" smtClean="0"/>
              <a:t>Enterprise Blog: Why transparency is important to business. </a:t>
            </a:r>
            <a:r>
              <a:rPr lang="en-US" sz="1400" dirty="0" smtClean="0"/>
              <a:t>Retrieved from https://christophersalem.com/why-transparency-is-important-to-business/</a:t>
            </a:r>
            <a:endParaRPr lang="en-US" sz="1400" dirty="0"/>
          </a:p>
          <a:p>
            <a:pPr marL="0" indent="0">
              <a:buNone/>
            </a:pPr>
            <a:endParaRPr lang="en-US" sz="2000" dirty="0"/>
          </a:p>
          <a:p>
            <a:pPr lvl="0"/>
            <a:endParaRPr lang="en-US" sz="2000" dirty="0">
              <a:solidFill>
                <a:srgbClr val="000000"/>
              </a:solidFill>
            </a:endParaRPr>
          </a:p>
          <a:p>
            <a:pPr lvl="0"/>
            <a:endParaRPr lang="en-US" sz="2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98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365125"/>
            <a:ext cx="6786838" cy="1325563"/>
          </a:xfrm>
        </p:spPr>
        <p:txBody>
          <a:bodyPr/>
          <a:lstStyle/>
          <a:p>
            <a:r>
              <a:rPr lang="en-US" dirty="0" smtClean="0"/>
              <a:t> 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381125"/>
            <a:ext cx="10925175" cy="471487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000" u="sng" dirty="0">
                <a:solidFill>
                  <a:srgbClr val="000000"/>
                </a:solidFill>
              </a:rPr>
              <a:t>Purpose</a:t>
            </a:r>
            <a:r>
              <a:rPr lang="en-US" sz="2000" dirty="0">
                <a:solidFill>
                  <a:srgbClr val="000000"/>
                </a:solidFill>
              </a:rPr>
              <a:t>: </a:t>
            </a:r>
            <a:r>
              <a:rPr lang="en-US" sz="2000" dirty="0" smtClean="0"/>
              <a:t>Examine </a:t>
            </a:r>
            <a:r>
              <a:rPr lang="en-US" sz="2000" dirty="0"/>
              <a:t>how data transparency and education across the </a:t>
            </a:r>
            <a:r>
              <a:rPr lang="en-US" sz="2000" dirty="0" smtClean="0"/>
              <a:t>entire</a:t>
            </a:r>
          </a:p>
          <a:p>
            <a:pPr marL="0" lvl="0" indent="0">
              <a:buNone/>
            </a:pPr>
            <a:r>
              <a:rPr lang="en-US" sz="2000" dirty="0" smtClean="0"/>
              <a:t>cardiac </a:t>
            </a:r>
            <a:r>
              <a:rPr lang="en-US" sz="2000" dirty="0"/>
              <a:t>team regarding early recognition of LCOS*, 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Triggers </a:t>
            </a:r>
            <a:r>
              <a:rPr lang="en-US" sz="2000" dirty="0">
                <a:solidFill>
                  <a:srgbClr val="000000"/>
                </a:solidFill>
              </a:rPr>
              <a:t>a reinforced awareness for identifying decreased cardiac output  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Expected specific results:</a:t>
            </a:r>
            <a:endParaRPr lang="en-US" sz="2000" dirty="0"/>
          </a:p>
          <a:p>
            <a:pPr marL="800100" lvl="1" indent="-342900"/>
            <a:r>
              <a:rPr lang="en-US" sz="2000" dirty="0" smtClean="0"/>
              <a:t>Rapid </a:t>
            </a:r>
            <a:r>
              <a:rPr lang="en-US" sz="2000" dirty="0"/>
              <a:t>acknowledgement of LCOS</a:t>
            </a:r>
          </a:p>
          <a:p>
            <a:pPr marL="800100" lvl="1" indent="-342900"/>
            <a:r>
              <a:rPr lang="en-US" sz="2000" dirty="0" smtClean="0"/>
              <a:t>Decreased number of cardiac </a:t>
            </a:r>
            <a:r>
              <a:rPr lang="en-US" sz="2000" dirty="0"/>
              <a:t>arrest events</a:t>
            </a:r>
          </a:p>
          <a:p>
            <a:pPr marL="800100" lvl="1" indent="-342900"/>
            <a:r>
              <a:rPr lang="en-US" sz="2000" dirty="0" smtClean="0"/>
              <a:t>Decreased number of ECMO </a:t>
            </a:r>
            <a:r>
              <a:rPr lang="en-US" sz="2000" dirty="0"/>
              <a:t>runs </a:t>
            </a:r>
          </a:p>
          <a:p>
            <a:pPr marL="800100" lvl="1" indent="-342900"/>
            <a:r>
              <a:rPr lang="en-US" sz="2000" dirty="0"/>
              <a:t>Decreased use of inotropic drips</a:t>
            </a:r>
          </a:p>
          <a:p>
            <a:pPr marL="800100" lvl="1" indent="-342900"/>
            <a:r>
              <a:rPr lang="en-US" sz="2000" dirty="0" smtClean="0"/>
              <a:t>Decreased </a:t>
            </a:r>
            <a:r>
              <a:rPr lang="en-US" sz="2000" dirty="0"/>
              <a:t>use of “rescue” medications</a:t>
            </a:r>
          </a:p>
          <a:p>
            <a:endParaRPr lang="en-US" sz="1400" i="1" dirty="0" smtClean="0"/>
          </a:p>
          <a:p>
            <a:pPr marL="0" indent="0" algn="ctr">
              <a:buNone/>
            </a:pPr>
            <a:r>
              <a:rPr lang="en-US" sz="1400" i="1" dirty="0" smtClean="0"/>
              <a:t>*The </a:t>
            </a:r>
            <a:r>
              <a:rPr lang="en-US" sz="1400" i="1" dirty="0"/>
              <a:t>PC4 definition of LCOS of vasoactive inotrope score (VIS)&gt;15, tripling &lt;48 hours w/minimum of 10, or a physician note stating the patient has LCOS was used in this review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4678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199" y="1400174"/>
            <a:ext cx="10086976" cy="48672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July to December 2019</a:t>
            </a:r>
          </a:p>
          <a:p>
            <a:r>
              <a:rPr lang="en-US" sz="2000" dirty="0"/>
              <a:t>Database coordinators reviewed the use of </a:t>
            </a:r>
            <a:r>
              <a:rPr lang="en-US" sz="2000" dirty="0" smtClean="0"/>
              <a:t>rescue medications </a:t>
            </a:r>
            <a:r>
              <a:rPr lang="en-US" sz="2000" dirty="0"/>
              <a:t>and </a:t>
            </a:r>
            <a:r>
              <a:rPr lang="en-US" sz="2000" dirty="0" smtClean="0"/>
              <a:t>inotropic         drips </a:t>
            </a:r>
            <a:r>
              <a:rPr lang="en-US" sz="2000" dirty="0"/>
              <a:t>as well as ECMO and cardiac arrest rates </a:t>
            </a:r>
            <a:r>
              <a:rPr lang="en-US" sz="2000" dirty="0" smtClean="0"/>
              <a:t>“among </a:t>
            </a:r>
            <a:r>
              <a:rPr lang="en-US" sz="2000" dirty="0"/>
              <a:t>patients with LCOS</a:t>
            </a:r>
            <a:r>
              <a:rPr lang="en-US" sz="2000" dirty="0" smtClean="0"/>
              <a:t>.*” 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November 2019: </a:t>
            </a:r>
          </a:p>
          <a:p>
            <a:r>
              <a:rPr lang="en-US" sz="2000" dirty="0" smtClean="0"/>
              <a:t>PC4 </a:t>
            </a:r>
            <a:r>
              <a:rPr lang="en-US" sz="2000" dirty="0"/>
              <a:t>physician champion </a:t>
            </a:r>
            <a:r>
              <a:rPr lang="en-US" sz="2000" u="sng" dirty="0"/>
              <a:t>presented </a:t>
            </a:r>
            <a:r>
              <a:rPr lang="en-US" sz="2000" u="sng" dirty="0" smtClean="0"/>
              <a:t>data</a:t>
            </a:r>
            <a:r>
              <a:rPr lang="en-US" sz="2000" dirty="0" smtClean="0"/>
              <a:t> </a:t>
            </a:r>
            <a:r>
              <a:rPr lang="en-US" sz="2000" dirty="0"/>
              <a:t>to all members of the cardiac </a:t>
            </a:r>
            <a:r>
              <a:rPr lang="en-US" sz="2000" dirty="0" smtClean="0"/>
              <a:t>team in </a:t>
            </a:r>
            <a:r>
              <a:rPr lang="en-US" sz="2000" dirty="0"/>
              <a:t>multiple </a:t>
            </a:r>
            <a:r>
              <a:rPr lang="en-US" sz="2000" dirty="0" smtClean="0"/>
              <a:t>forums</a:t>
            </a:r>
          </a:p>
          <a:p>
            <a:pPr marL="0" indent="0">
              <a:buNone/>
            </a:pPr>
            <a:r>
              <a:rPr lang="en-US" sz="2000" dirty="0" smtClean="0"/>
              <a:t>February 2020:</a:t>
            </a:r>
          </a:p>
          <a:p>
            <a:r>
              <a:rPr lang="en-US" sz="2000" dirty="0" smtClean="0"/>
              <a:t>CICU </a:t>
            </a:r>
            <a:r>
              <a:rPr lang="en-US" sz="2000" dirty="0"/>
              <a:t>providers also received </a:t>
            </a:r>
            <a:r>
              <a:rPr lang="en-US" sz="2000" dirty="0" smtClean="0"/>
              <a:t>further </a:t>
            </a:r>
            <a:r>
              <a:rPr lang="en-US" sz="2000" u="sng" dirty="0"/>
              <a:t>education</a:t>
            </a:r>
            <a:r>
              <a:rPr lang="en-US" sz="2000" dirty="0"/>
              <a:t> regarding early identification of </a:t>
            </a:r>
            <a:r>
              <a:rPr lang="en-US" sz="2000" dirty="0" smtClean="0"/>
              <a:t>LCOS </a:t>
            </a:r>
          </a:p>
          <a:p>
            <a:pPr marL="0" indent="0">
              <a:buNone/>
            </a:pPr>
            <a:r>
              <a:rPr lang="en-US" sz="2000" dirty="0" smtClean="0"/>
              <a:t>June </a:t>
            </a:r>
            <a:r>
              <a:rPr lang="en-US" sz="2000" dirty="0"/>
              <a:t>2020</a:t>
            </a:r>
          </a:p>
          <a:p>
            <a:r>
              <a:rPr lang="en-US" sz="2000" dirty="0"/>
              <a:t>Database coordinators reviewed same data elements allowing for pre and post intervention comparison.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</a:p>
          <a:p>
            <a:pPr marL="0" indent="0" algn="ctr">
              <a:buNone/>
            </a:pPr>
            <a:r>
              <a:rPr lang="en-US" sz="1400" dirty="0" smtClean="0"/>
              <a:t>*Patients who were placed on ECMO for failure to separate from bypass or were cannulated within one hour of CICU admission were excluded</a:t>
            </a:r>
          </a:p>
        </p:txBody>
      </p:sp>
    </p:spTree>
    <p:extLst>
      <p:ext uri="{BB962C8B-B14F-4D97-AF65-F5344CB8AC3E}">
        <p14:creationId xmlns:p14="http://schemas.microsoft.com/office/powerpoint/2010/main" val="36140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5" y="173037"/>
            <a:ext cx="6786838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1219200"/>
            <a:ext cx="6786838" cy="4667250"/>
          </a:xfrm>
        </p:spPr>
        <p:txBody>
          <a:bodyPr>
            <a:normAutofit lnSpcReduction="10000"/>
          </a:bodyPr>
          <a:lstStyle/>
          <a:p>
            <a:pPr marL="285750" indent="-285750"/>
            <a:r>
              <a:rPr lang="en-US" sz="2000" dirty="0" smtClean="0"/>
              <a:t>Patients </a:t>
            </a:r>
            <a:r>
              <a:rPr lang="en-US" sz="2000" dirty="0"/>
              <a:t>with LCOS increased 5% from 2019 to 2020</a:t>
            </a:r>
          </a:p>
          <a:p>
            <a:pPr marL="285750" indent="-285750"/>
            <a:r>
              <a:rPr lang="en-US" sz="2000" dirty="0"/>
              <a:t>Cardiac arrest rates decreased 61%</a:t>
            </a:r>
          </a:p>
          <a:p>
            <a:pPr marL="285750" indent="-285750"/>
            <a:r>
              <a:rPr lang="en-US" sz="2000" dirty="0"/>
              <a:t>ECMO runs decreased by 39%</a:t>
            </a:r>
          </a:p>
          <a:p>
            <a:pPr marL="742950" lvl="1" indent="-285750"/>
            <a:r>
              <a:rPr lang="en-US" sz="2000" dirty="0"/>
              <a:t>1 ECPR patient in 2020</a:t>
            </a:r>
          </a:p>
          <a:p>
            <a:pPr marL="285750" indent="-285750"/>
            <a:r>
              <a:rPr lang="en-US" sz="2000" dirty="0" smtClean="0"/>
              <a:t>Inotrope </a:t>
            </a:r>
            <a:r>
              <a:rPr lang="en-US" sz="2000" dirty="0"/>
              <a:t>use decreased 18%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Other noted results</a:t>
            </a:r>
            <a:endParaRPr lang="en-US" sz="2000" dirty="0"/>
          </a:p>
          <a:p>
            <a:pPr marL="285750" indent="-285750"/>
            <a:r>
              <a:rPr lang="en-US" sz="2000" dirty="0"/>
              <a:t>Dilute epinephrine “spritzer” use increased by 51%</a:t>
            </a:r>
          </a:p>
          <a:p>
            <a:pPr marL="285750" indent="-285750"/>
            <a:r>
              <a:rPr lang="en-US" sz="2000" dirty="0"/>
              <a:t>Epinephrine code dose use decreased 91%</a:t>
            </a:r>
          </a:p>
          <a:p>
            <a:pPr marL="285750" indent="-285750"/>
            <a:r>
              <a:rPr lang="en-US" sz="2000" dirty="0"/>
              <a:t>Use of fluid boluses decreased 65%</a:t>
            </a:r>
          </a:p>
          <a:p>
            <a:pPr marL="285750" indent="-285750"/>
            <a:r>
              <a:rPr lang="en-US" sz="2000" dirty="0"/>
              <a:t>Use of sodium bicarbonate decreased 59%</a:t>
            </a:r>
          </a:p>
          <a:p>
            <a:pPr marL="285750" indent="-285750"/>
            <a:r>
              <a:rPr lang="en-US" sz="2000" dirty="0"/>
              <a:t>Calcium chloride use decreased 27%</a:t>
            </a:r>
          </a:p>
          <a:p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0113226"/>
              </p:ext>
            </p:extLst>
          </p:nvPr>
        </p:nvGraphicFramePr>
        <p:xfrm>
          <a:off x="6534150" y="1571625"/>
          <a:ext cx="47244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2457096"/>
              </p:ext>
            </p:extLst>
          </p:nvPr>
        </p:nvGraphicFramePr>
        <p:xfrm>
          <a:off x="6534150" y="4019550"/>
          <a:ext cx="4794932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6427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39701"/>
            <a:ext cx="6786838" cy="758825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6315941"/>
              </p:ext>
            </p:extLst>
          </p:nvPr>
        </p:nvGraphicFramePr>
        <p:xfrm>
          <a:off x="104773" y="2590800"/>
          <a:ext cx="11991976" cy="200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1963181"/>
              </p:ext>
            </p:extLst>
          </p:nvPr>
        </p:nvGraphicFramePr>
        <p:xfrm>
          <a:off x="104773" y="409575"/>
          <a:ext cx="11991975" cy="2085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1156625"/>
              </p:ext>
            </p:extLst>
          </p:nvPr>
        </p:nvGraphicFramePr>
        <p:xfrm>
          <a:off x="104774" y="4686300"/>
          <a:ext cx="11991974" cy="2038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41222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273" y="3695700"/>
            <a:ext cx="11010901" cy="22479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Ongoing results:</a:t>
            </a:r>
          </a:p>
          <a:p>
            <a:r>
              <a:rPr lang="en-US" sz="2000" dirty="0" smtClean="0"/>
              <a:t>LCOS patient numbers remain steady, yet have a </a:t>
            </a:r>
            <a:r>
              <a:rPr lang="en-US" sz="2000" dirty="0"/>
              <a:t>slight downward trend in </a:t>
            </a:r>
            <a:r>
              <a:rPr lang="en-US" sz="2000" dirty="0" smtClean="0"/>
              <a:t>encounters  and admissions </a:t>
            </a:r>
          </a:p>
          <a:p>
            <a:r>
              <a:rPr lang="en-US" sz="2000" dirty="0" smtClean="0"/>
              <a:t>LCOS ECMO patient numbers remain steady, yet number of ECMO runs and ECPR have </a:t>
            </a:r>
            <a:r>
              <a:rPr lang="en-US" sz="2000" dirty="0"/>
              <a:t>decreased</a:t>
            </a:r>
          </a:p>
          <a:p>
            <a:r>
              <a:rPr lang="en-US" sz="2000" dirty="0" smtClean="0"/>
              <a:t>LCOS patient numbers remain steady, yet number of cardiac arrest patients and cardiac arrest events have each </a:t>
            </a:r>
            <a:r>
              <a:rPr lang="en-US" sz="2000" dirty="0"/>
              <a:t>decreased </a:t>
            </a:r>
          </a:p>
          <a:p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4108539"/>
              </p:ext>
            </p:extLst>
          </p:nvPr>
        </p:nvGraphicFramePr>
        <p:xfrm>
          <a:off x="1089025" y="1253067"/>
          <a:ext cx="8712200" cy="2328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1065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Deep gratitude </a:t>
            </a:r>
            <a:r>
              <a:rPr lang="en-US" i="1" dirty="0"/>
              <a:t>to </a:t>
            </a:r>
            <a:r>
              <a:rPr lang="en-US" i="1" dirty="0" smtClean="0"/>
              <a:t> Dr. Laura Ortmann </a:t>
            </a:r>
            <a:r>
              <a:rPr lang="en-US" i="1" dirty="0"/>
              <a:t>&amp; Alicia Bremer, MSN, APRN-PCNS-BC, RN-BC, CPN </a:t>
            </a:r>
            <a:r>
              <a:rPr lang="en-US" i="1" dirty="0" smtClean="0"/>
              <a:t>for </a:t>
            </a:r>
            <a:r>
              <a:rPr lang="en-US" i="1" dirty="0"/>
              <a:t>their mentoring and assistance with this project.</a:t>
            </a:r>
          </a:p>
          <a:p>
            <a:pPr marL="285750" indent="-285750">
              <a:buFontTx/>
              <a:buChar char="-"/>
            </a:pP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60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159A7"/>
      </a:dk2>
      <a:lt2>
        <a:srgbClr val="FFFFFF"/>
      </a:lt2>
      <a:accent1>
        <a:srgbClr val="00B2B0"/>
      </a:accent1>
      <a:accent2>
        <a:srgbClr val="F15B40"/>
      </a:accent2>
      <a:accent3>
        <a:srgbClr val="FDB913"/>
      </a:accent3>
      <a:accent4>
        <a:srgbClr val="56B146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679</Words>
  <Application>Microsoft Office PowerPoint</Application>
  <PresentationFormat>Custom</PresentationFormat>
  <Paragraphs>83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Role of Data Transparency and Recognition of LCOS in the Reduction of Cardiac Arrests, ECMO Runs, and Inotrope Usage: One Cardiac Intensive Care Unit’s Journey </vt:lpstr>
      <vt:lpstr>Background</vt:lpstr>
      <vt:lpstr> Aim</vt:lpstr>
      <vt:lpstr>Methods</vt:lpstr>
      <vt:lpstr>Results</vt:lpstr>
      <vt:lpstr>Results</vt:lpstr>
      <vt:lpstr>Conclusion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Tobin, Teresa</cp:lastModifiedBy>
  <cp:revision>85</cp:revision>
  <dcterms:created xsi:type="dcterms:W3CDTF">2020-02-10T20:14:45Z</dcterms:created>
  <dcterms:modified xsi:type="dcterms:W3CDTF">2020-11-10T20:52:09Z</dcterms:modified>
</cp:coreProperties>
</file>