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3" r:id="rId2"/>
  </p:sldMasterIdLst>
  <p:notesMasterIdLst>
    <p:notesMasterId r:id="rId32"/>
  </p:notesMasterIdLst>
  <p:sldIdLst>
    <p:sldId id="574" r:id="rId3"/>
    <p:sldId id="257" r:id="rId4"/>
    <p:sldId id="258" r:id="rId5"/>
    <p:sldId id="566" r:id="rId6"/>
    <p:sldId id="828" r:id="rId7"/>
    <p:sldId id="565" r:id="rId8"/>
    <p:sldId id="594" r:id="rId9"/>
    <p:sldId id="588" r:id="rId10"/>
    <p:sldId id="582" r:id="rId11"/>
    <p:sldId id="578" r:id="rId12"/>
    <p:sldId id="579" r:id="rId13"/>
    <p:sldId id="593" r:id="rId14"/>
    <p:sldId id="595" r:id="rId15"/>
    <p:sldId id="581" r:id="rId16"/>
    <p:sldId id="275" r:id="rId17"/>
    <p:sldId id="590" r:id="rId18"/>
    <p:sldId id="598" r:id="rId19"/>
    <p:sldId id="596" r:id="rId20"/>
    <p:sldId id="580" r:id="rId21"/>
    <p:sldId id="586" r:id="rId22"/>
    <p:sldId id="584" r:id="rId23"/>
    <p:sldId id="585" r:id="rId24"/>
    <p:sldId id="597" r:id="rId25"/>
    <p:sldId id="583" r:id="rId26"/>
    <p:sldId id="577" r:id="rId27"/>
    <p:sldId id="587" r:id="rId28"/>
    <p:sldId id="592" r:id="rId29"/>
    <p:sldId id="591" r:id="rId30"/>
    <p:sldId id="5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DF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4" autoAdjust="0"/>
    <p:restoredTop sz="83356" autoAdjust="0"/>
  </p:normalViewPr>
  <p:slideViewPr>
    <p:cSldViewPr snapToGrid="0" snapToObjects="1">
      <p:cViewPr varScale="1">
        <p:scale>
          <a:sx n="55" d="100"/>
          <a:sy n="55" d="100"/>
        </p:scale>
        <p:origin x="104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5" d="100"/>
          <a:sy n="105" d="100"/>
        </p:scale>
        <p:origin x="415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RAJ4W\AppData\Local\Microsoft\Windows\INetCache\Content.Outlook\NWSPYBIS\Timeliness%20February%202021.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GRAJ4W\Downloads\Datasheet%20Export%20-%202_23_2021,%201_32_03%20PM.csv"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GRAJ4W\Downloads\Datasheet%20Export%20-%202_23_2021,%209_00_24%20PM.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P Chart: High Potential Sites</a:t>
            </a:r>
          </a:p>
        </c:rich>
      </c:tx>
      <c:layout>
        <c:manualLayout>
          <c:xMode val="edge"/>
          <c:yMode val="edge"/>
          <c:x val="0.35217215947554065"/>
          <c:y val="3.754297438172341E-2"/>
        </c:manualLayout>
      </c:layout>
      <c:overlay val="0"/>
      <c:spPr>
        <a:noFill/>
        <a:ln w="25400">
          <a:noFill/>
        </a:ln>
      </c:spPr>
    </c:title>
    <c:autoTitleDeleted val="0"/>
    <c:plotArea>
      <c:layout>
        <c:manualLayout>
          <c:layoutTarget val="inner"/>
          <c:xMode val="edge"/>
          <c:yMode val="edge"/>
          <c:x val="0.10081752811500209"/>
          <c:y val="0.17741943246467945"/>
          <c:w val="0.86648578217758554"/>
          <c:h val="0.66845907383156999"/>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strRef>
              <c:f>wksDatabase01!$DR$62:$DR$119</c:f>
              <c:strCache>
                <c:ptCount val="58"/>
                <c:pt idx="0">
                  <c:v>|</c:v>
                </c:pt>
                <c:pt idx="1">
                  <c:v>|</c:v>
                </c:pt>
                <c:pt idx="2">
                  <c:v>November</c:v>
                </c:pt>
                <c:pt idx="3">
                  <c:v>|</c:v>
                </c:pt>
                <c:pt idx="4">
                  <c:v>|</c:v>
                </c:pt>
                <c:pt idx="5">
                  <c:v>|</c:v>
                </c:pt>
                <c:pt idx="6">
                  <c:v>December</c:v>
                </c:pt>
                <c:pt idx="7">
                  <c:v>|</c:v>
                </c:pt>
                <c:pt idx="8">
                  <c:v>|</c:v>
                </c:pt>
                <c:pt idx="9">
                  <c:v>|</c:v>
                </c:pt>
                <c:pt idx="10">
                  <c:v>Jan-20</c:v>
                </c:pt>
                <c:pt idx="11">
                  <c:v>|</c:v>
                </c:pt>
                <c:pt idx="12">
                  <c:v>|</c:v>
                </c:pt>
                <c:pt idx="13">
                  <c:v>|</c:v>
                </c:pt>
                <c:pt idx="14">
                  <c:v>|</c:v>
                </c:pt>
                <c:pt idx="15">
                  <c:v>February</c:v>
                </c:pt>
                <c:pt idx="16">
                  <c:v>|</c:v>
                </c:pt>
                <c:pt idx="17">
                  <c:v>|</c:v>
                </c:pt>
                <c:pt idx="18">
                  <c:v>|</c:v>
                </c:pt>
                <c:pt idx="19">
                  <c:v>March</c:v>
                </c:pt>
                <c:pt idx="20">
                  <c:v>|</c:v>
                </c:pt>
                <c:pt idx="21">
                  <c:v>|</c:v>
                </c:pt>
                <c:pt idx="22">
                  <c:v>|</c:v>
                </c:pt>
                <c:pt idx="23">
                  <c:v>|</c:v>
                </c:pt>
                <c:pt idx="24">
                  <c:v>April</c:v>
                </c:pt>
                <c:pt idx="25">
                  <c:v>|</c:v>
                </c:pt>
                <c:pt idx="26">
                  <c:v>|</c:v>
                </c:pt>
                <c:pt idx="27">
                  <c:v>|</c:v>
                </c:pt>
                <c:pt idx="28">
                  <c:v>May</c:v>
                </c:pt>
                <c:pt idx="29">
                  <c:v>|</c:v>
                </c:pt>
                <c:pt idx="30">
                  <c:v>|</c:v>
                </c:pt>
                <c:pt idx="31">
                  <c:v>|</c:v>
                </c:pt>
                <c:pt idx="32">
                  <c:v>June</c:v>
                </c:pt>
                <c:pt idx="33">
                  <c:v>|</c:v>
                </c:pt>
                <c:pt idx="34">
                  <c:v>|</c:v>
                </c:pt>
                <c:pt idx="35">
                  <c:v>|</c:v>
                </c:pt>
                <c:pt idx="36">
                  <c:v>July</c:v>
                </c:pt>
                <c:pt idx="37">
                  <c:v>|</c:v>
                </c:pt>
                <c:pt idx="38">
                  <c:v>|</c:v>
                </c:pt>
                <c:pt idx="39">
                  <c:v>|</c:v>
                </c:pt>
                <c:pt idx="40">
                  <c:v>|</c:v>
                </c:pt>
                <c:pt idx="41">
                  <c:v>August</c:v>
                </c:pt>
                <c:pt idx="42">
                  <c:v>|</c:v>
                </c:pt>
                <c:pt idx="43">
                  <c:v>|</c:v>
                </c:pt>
                <c:pt idx="44">
                  <c:v>|</c:v>
                </c:pt>
                <c:pt idx="45">
                  <c:v>September</c:v>
                </c:pt>
                <c:pt idx="46">
                  <c:v>|</c:v>
                </c:pt>
                <c:pt idx="47">
                  <c:v>|</c:v>
                </c:pt>
                <c:pt idx="48">
                  <c:v>|</c:v>
                </c:pt>
                <c:pt idx="49">
                  <c:v>Oct</c:v>
                </c:pt>
                <c:pt idx="50">
                  <c:v>|</c:v>
                </c:pt>
                <c:pt idx="51">
                  <c:v>|</c:v>
                </c:pt>
                <c:pt idx="52">
                  <c:v>|</c:v>
                </c:pt>
                <c:pt idx="53">
                  <c:v>|</c:v>
                </c:pt>
                <c:pt idx="54">
                  <c:v>Nov</c:v>
                </c:pt>
                <c:pt idx="55">
                  <c:v>|</c:v>
                </c:pt>
                <c:pt idx="56">
                  <c:v>|</c:v>
                </c:pt>
                <c:pt idx="57">
                  <c:v>|</c:v>
                </c:pt>
              </c:strCache>
            </c:strRef>
          </c:cat>
          <c:val>
            <c:numRef>
              <c:f>wksDatabase01!$DU$62:$DU$119</c:f>
              <c:numCache>
                <c:formatCode>0.00%</c:formatCode>
                <c:ptCount val="58"/>
                <c:pt idx="0">
                  <c:v>0.7</c:v>
                </c:pt>
                <c:pt idx="1">
                  <c:v>0.55072463768115942</c:v>
                </c:pt>
                <c:pt idx="2">
                  <c:v>0.4044943820224719</c:v>
                </c:pt>
                <c:pt idx="3">
                  <c:v>0.56043956043956045</c:v>
                </c:pt>
                <c:pt idx="4">
                  <c:v>0.54166666666666663</c:v>
                </c:pt>
                <c:pt idx="5">
                  <c:v>0.59340659340659341</c:v>
                </c:pt>
                <c:pt idx="6">
                  <c:v>0.28125</c:v>
                </c:pt>
                <c:pt idx="7">
                  <c:v>0.49382716049382713</c:v>
                </c:pt>
                <c:pt idx="8">
                  <c:v>0.35051546391752575</c:v>
                </c:pt>
                <c:pt idx="9">
                  <c:v>0.29870129870129869</c:v>
                </c:pt>
                <c:pt idx="10">
                  <c:v>0.31147540983606559</c:v>
                </c:pt>
                <c:pt idx="11">
                  <c:v>0.31958762886597936</c:v>
                </c:pt>
                <c:pt idx="12">
                  <c:v>0.24489795918367346</c:v>
                </c:pt>
                <c:pt idx="13">
                  <c:v>0.21590909090909091</c:v>
                </c:pt>
                <c:pt idx="14">
                  <c:v>0.44444444444444442</c:v>
                </c:pt>
                <c:pt idx="15">
                  <c:v>0.34482758620689657</c:v>
                </c:pt>
                <c:pt idx="16">
                  <c:v>0.43809523809523809</c:v>
                </c:pt>
                <c:pt idx="17">
                  <c:v>0.52777777777777779</c:v>
                </c:pt>
                <c:pt idx="18">
                  <c:v>0.45348837209302323</c:v>
                </c:pt>
                <c:pt idx="19">
                  <c:v>0.47747747747747749</c:v>
                </c:pt>
                <c:pt idx="20">
                  <c:v>0.37634408602150538</c:v>
                </c:pt>
                <c:pt idx="21">
                  <c:v>0.41666666666666669</c:v>
                </c:pt>
                <c:pt idx="22">
                  <c:v>0.5</c:v>
                </c:pt>
                <c:pt idx="23">
                  <c:v>0.51923076923076927</c:v>
                </c:pt>
                <c:pt idx="24">
                  <c:v>0.77049180327868849</c:v>
                </c:pt>
                <c:pt idx="25">
                  <c:v>0.890625</c:v>
                </c:pt>
                <c:pt idx="26">
                  <c:v>0.9285714285714286</c:v>
                </c:pt>
                <c:pt idx="27">
                  <c:v>0.88235294117647056</c:v>
                </c:pt>
                <c:pt idx="28">
                  <c:v>0.72413793103448276</c:v>
                </c:pt>
                <c:pt idx="29">
                  <c:v>0.84269662921348309</c:v>
                </c:pt>
                <c:pt idx="30">
                  <c:v>0.89552238805970152</c:v>
                </c:pt>
                <c:pt idx="31">
                  <c:v>0.84931506849315064</c:v>
                </c:pt>
                <c:pt idx="32">
                  <c:v>0.6</c:v>
                </c:pt>
                <c:pt idx="33">
                  <c:v>0.51724137931034486</c:v>
                </c:pt>
                <c:pt idx="34">
                  <c:v>0.55652173913043479</c:v>
                </c:pt>
                <c:pt idx="35">
                  <c:v>0.9101123595505618</c:v>
                </c:pt>
                <c:pt idx="36">
                  <c:v>0.80188679245283023</c:v>
                </c:pt>
                <c:pt idx="37">
                  <c:v>0.74725274725274726</c:v>
                </c:pt>
                <c:pt idx="38">
                  <c:v>0.74698795180722888</c:v>
                </c:pt>
                <c:pt idx="39">
                  <c:v>0.76923076923076927</c:v>
                </c:pt>
                <c:pt idx="40">
                  <c:v>0.55913978494623651</c:v>
                </c:pt>
                <c:pt idx="41">
                  <c:v>0.75490196078431371</c:v>
                </c:pt>
                <c:pt idx="42">
                  <c:v>0.78260869565217395</c:v>
                </c:pt>
                <c:pt idx="43">
                  <c:v>0.8125</c:v>
                </c:pt>
                <c:pt idx="44">
                  <c:v>0.77083333333333337</c:v>
                </c:pt>
                <c:pt idx="45">
                  <c:v>0.44</c:v>
                </c:pt>
                <c:pt idx="46">
                  <c:v>0.76543209876543206</c:v>
                </c:pt>
                <c:pt idx="47">
                  <c:v>0.84615384615384615</c:v>
                </c:pt>
                <c:pt idx="48">
                  <c:v>0.82105263157894737</c:v>
                </c:pt>
                <c:pt idx="49">
                  <c:v>0.84042553191489366</c:v>
                </c:pt>
                <c:pt idx="50">
                  <c:v>0.7752808988764045</c:v>
                </c:pt>
                <c:pt idx="51">
                  <c:v>0.83529411764705885</c:v>
                </c:pt>
                <c:pt idx="52">
                  <c:v>0.77215189873417722</c:v>
                </c:pt>
                <c:pt idx="53">
                  <c:v>0.8571428571428571</c:v>
                </c:pt>
                <c:pt idx="54">
                  <c:v>1</c:v>
                </c:pt>
                <c:pt idx="55">
                  <c:v>1</c:v>
                </c:pt>
                <c:pt idx="56">
                  <c:v>1</c:v>
                </c:pt>
                <c:pt idx="57">
                  <c:v>1</c:v>
                </c:pt>
              </c:numCache>
            </c:numRef>
          </c:val>
          <c:smooth val="0"/>
          <c:extLst>
            <c:ext xmlns:c16="http://schemas.microsoft.com/office/drawing/2014/chart" uri="{C3380CC4-5D6E-409C-BE32-E72D297353CC}">
              <c16:uniqueId val="{00000000-5B94-4C01-97C3-0E7375B39A4A}"/>
            </c:ext>
          </c:extLst>
        </c:ser>
        <c:ser>
          <c:idx val="1"/>
          <c:order val="1"/>
          <c:tx>
            <c:v>Center</c:v>
          </c:tx>
          <c:spPr>
            <a:ln w="12700">
              <a:solidFill>
                <a:srgbClr val="000000"/>
              </a:solidFill>
              <a:prstDash val="solid"/>
            </a:ln>
          </c:spPr>
          <c:marker>
            <c:symbol val="none"/>
          </c:marker>
          <c:dLbls>
            <c:dLbl>
              <c:idx val="10"/>
              <c:layout>
                <c:manualLayout>
                  <c:x val="1.2669683257918585E-2"/>
                  <c:y val="-0.16197183098591542"/>
                </c:manualLayout>
              </c:layout>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94-4C01-97C3-0E7375B39A4A}"/>
                </c:ext>
              </c:extLst>
            </c:dLbl>
            <c:dLbl>
              <c:idx val="47"/>
              <c:layout>
                <c:manualLayout>
                  <c:x val="0"/>
                  <c:y val="0.16197183098591542"/>
                </c:manualLayout>
              </c:layout>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94-4C01-97C3-0E7375B39A4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wksDatabase01!$DR$62:$DR$119</c:f>
              <c:strCache>
                <c:ptCount val="58"/>
                <c:pt idx="0">
                  <c:v>|</c:v>
                </c:pt>
                <c:pt idx="1">
                  <c:v>|</c:v>
                </c:pt>
                <c:pt idx="2">
                  <c:v>November</c:v>
                </c:pt>
                <c:pt idx="3">
                  <c:v>|</c:v>
                </c:pt>
                <c:pt idx="4">
                  <c:v>|</c:v>
                </c:pt>
                <c:pt idx="5">
                  <c:v>|</c:v>
                </c:pt>
                <c:pt idx="6">
                  <c:v>December</c:v>
                </c:pt>
                <c:pt idx="7">
                  <c:v>|</c:v>
                </c:pt>
                <c:pt idx="8">
                  <c:v>|</c:v>
                </c:pt>
                <c:pt idx="9">
                  <c:v>|</c:v>
                </c:pt>
                <c:pt idx="10">
                  <c:v>Jan-20</c:v>
                </c:pt>
                <c:pt idx="11">
                  <c:v>|</c:v>
                </c:pt>
                <c:pt idx="12">
                  <c:v>|</c:v>
                </c:pt>
                <c:pt idx="13">
                  <c:v>|</c:v>
                </c:pt>
                <c:pt idx="14">
                  <c:v>|</c:v>
                </c:pt>
                <c:pt idx="15">
                  <c:v>February</c:v>
                </c:pt>
                <c:pt idx="16">
                  <c:v>|</c:v>
                </c:pt>
                <c:pt idx="17">
                  <c:v>|</c:v>
                </c:pt>
                <c:pt idx="18">
                  <c:v>|</c:v>
                </c:pt>
                <c:pt idx="19">
                  <c:v>March</c:v>
                </c:pt>
                <c:pt idx="20">
                  <c:v>|</c:v>
                </c:pt>
                <c:pt idx="21">
                  <c:v>|</c:v>
                </c:pt>
                <c:pt idx="22">
                  <c:v>|</c:v>
                </c:pt>
                <c:pt idx="23">
                  <c:v>|</c:v>
                </c:pt>
                <c:pt idx="24">
                  <c:v>April</c:v>
                </c:pt>
                <c:pt idx="25">
                  <c:v>|</c:v>
                </c:pt>
                <c:pt idx="26">
                  <c:v>|</c:v>
                </c:pt>
                <c:pt idx="27">
                  <c:v>|</c:v>
                </c:pt>
                <c:pt idx="28">
                  <c:v>May</c:v>
                </c:pt>
                <c:pt idx="29">
                  <c:v>|</c:v>
                </c:pt>
                <c:pt idx="30">
                  <c:v>|</c:v>
                </c:pt>
                <c:pt idx="31">
                  <c:v>|</c:v>
                </c:pt>
                <c:pt idx="32">
                  <c:v>June</c:v>
                </c:pt>
                <c:pt idx="33">
                  <c:v>|</c:v>
                </c:pt>
                <c:pt idx="34">
                  <c:v>|</c:v>
                </c:pt>
                <c:pt idx="35">
                  <c:v>|</c:v>
                </c:pt>
                <c:pt idx="36">
                  <c:v>July</c:v>
                </c:pt>
                <c:pt idx="37">
                  <c:v>|</c:v>
                </c:pt>
                <c:pt idx="38">
                  <c:v>|</c:v>
                </c:pt>
                <c:pt idx="39">
                  <c:v>|</c:v>
                </c:pt>
                <c:pt idx="40">
                  <c:v>|</c:v>
                </c:pt>
                <c:pt idx="41">
                  <c:v>August</c:v>
                </c:pt>
                <c:pt idx="42">
                  <c:v>|</c:v>
                </c:pt>
                <c:pt idx="43">
                  <c:v>|</c:v>
                </c:pt>
                <c:pt idx="44">
                  <c:v>|</c:v>
                </c:pt>
                <c:pt idx="45">
                  <c:v>September</c:v>
                </c:pt>
                <c:pt idx="46">
                  <c:v>|</c:v>
                </c:pt>
                <c:pt idx="47">
                  <c:v>|</c:v>
                </c:pt>
                <c:pt idx="48">
                  <c:v>|</c:v>
                </c:pt>
                <c:pt idx="49">
                  <c:v>Oct</c:v>
                </c:pt>
                <c:pt idx="50">
                  <c:v>|</c:v>
                </c:pt>
                <c:pt idx="51">
                  <c:v>|</c:v>
                </c:pt>
                <c:pt idx="52">
                  <c:v>|</c:v>
                </c:pt>
                <c:pt idx="53">
                  <c:v>|</c:v>
                </c:pt>
                <c:pt idx="54">
                  <c:v>Nov</c:v>
                </c:pt>
                <c:pt idx="55">
                  <c:v>|</c:v>
                </c:pt>
                <c:pt idx="56">
                  <c:v>|</c:v>
                </c:pt>
                <c:pt idx="57">
                  <c:v>|</c:v>
                </c:pt>
              </c:strCache>
            </c:strRef>
          </c:cat>
          <c:val>
            <c:numRef>
              <c:f>wksDatabase01!$DV$62:$DV$119</c:f>
              <c:numCache>
                <c:formatCode>0.00%</c:formatCode>
                <c:ptCount val="58"/>
                <c:pt idx="0">
                  <c:v>0.42710371819960863</c:v>
                </c:pt>
                <c:pt idx="1">
                  <c:v>0.42710371819960863</c:v>
                </c:pt>
                <c:pt idx="2">
                  <c:v>0.42710371819960863</c:v>
                </c:pt>
                <c:pt idx="3">
                  <c:v>0.42710371819960863</c:v>
                </c:pt>
                <c:pt idx="4">
                  <c:v>0.42710371819960863</c:v>
                </c:pt>
                <c:pt idx="5">
                  <c:v>0.42710371819960863</c:v>
                </c:pt>
                <c:pt idx="6">
                  <c:v>0.42710371819960863</c:v>
                </c:pt>
                <c:pt idx="7">
                  <c:v>0.42710371819960863</c:v>
                </c:pt>
                <c:pt idx="8">
                  <c:v>0.42710371819960863</c:v>
                </c:pt>
                <c:pt idx="9">
                  <c:v>0.42710371819960863</c:v>
                </c:pt>
                <c:pt idx="10">
                  <c:v>0.42710371819960863</c:v>
                </c:pt>
                <c:pt idx="11">
                  <c:v>0.42710371819960863</c:v>
                </c:pt>
                <c:pt idx="12">
                  <c:v>0.42710371819960863</c:v>
                </c:pt>
                <c:pt idx="13">
                  <c:v>0.42710371819960863</c:v>
                </c:pt>
                <c:pt idx="14">
                  <c:v>0.42710371819960863</c:v>
                </c:pt>
                <c:pt idx="15">
                  <c:v>0.42710371819960863</c:v>
                </c:pt>
                <c:pt idx="16">
                  <c:v>0.42710371819960863</c:v>
                </c:pt>
                <c:pt idx="17">
                  <c:v>0.42710371819960863</c:v>
                </c:pt>
                <c:pt idx="18">
                  <c:v>0.42710371819960863</c:v>
                </c:pt>
                <c:pt idx="19">
                  <c:v>0.42710371819960863</c:v>
                </c:pt>
                <c:pt idx="20">
                  <c:v>0.42710371819960863</c:v>
                </c:pt>
                <c:pt idx="21">
                  <c:v>0.42710371819960863</c:v>
                </c:pt>
                <c:pt idx="22">
                  <c:v>0.42710371819960863</c:v>
                </c:pt>
                <c:pt idx="23">
                  <c:v>0.42710371819960863</c:v>
                </c:pt>
                <c:pt idx="24">
                  <c:v>0.74744027303754268</c:v>
                </c:pt>
                <c:pt idx="25">
                  <c:v>0.74744027303754268</c:v>
                </c:pt>
                <c:pt idx="26">
                  <c:v>0.74744027303754268</c:v>
                </c:pt>
                <c:pt idx="27">
                  <c:v>0.74744027303754268</c:v>
                </c:pt>
                <c:pt idx="28">
                  <c:v>0.74744027303754268</c:v>
                </c:pt>
                <c:pt idx="29">
                  <c:v>0.74744027303754268</c:v>
                </c:pt>
                <c:pt idx="30">
                  <c:v>0.74744027303754268</c:v>
                </c:pt>
                <c:pt idx="31">
                  <c:v>0.74744027303754268</c:v>
                </c:pt>
                <c:pt idx="32">
                  <c:v>0.74744027303754268</c:v>
                </c:pt>
                <c:pt idx="33">
                  <c:v>0.74744027303754268</c:v>
                </c:pt>
                <c:pt idx="34">
                  <c:v>0.74744027303754268</c:v>
                </c:pt>
                <c:pt idx="35">
                  <c:v>0.74744027303754268</c:v>
                </c:pt>
                <c:pt idx="36">
                  <c:v>0.74744027303754268</c:v>
                </c:pt>
                <c:pt idx="37">
                  <c:v>0.74744027303754268</c:v>
                </c:pt>
                <c:pt idx="38">
                  <c:v>0.74744027303754268</c:v>
                </c:pt>
                <c:pt idx="39">
                  <c:v>0.74744027303754268</c:v>
                </c:pt>
                <c:pt idx="40">
                  <c:v>0.74744027303754268</c:v>
                </c:pt>
                <c:pt idx="41">
                  <c:v>0.74744027303754268</c:v>
                </c:pt>
                <c:pt idx="42">
                  <c:v>0.74744027303754268</c:v>
                </c:pt>
                <c:pt idx="43">
                  <c:v>0.74744027303754268</c:v>
                </c:pt>
                <c:pt idx="44">
                  <c:v>0.74744027303754268</c:v>
                </c:pt>
                <c:pt idx="45">
                  <c:v>0.74744027303754268</c:v>
                </c:pt>
                <c:pt idx="46">
                  <c:v>0.74744027303754268</c:v>
                </c:pt>
                <c:pt idx="47">
                  <c:v>0.74744027303754268</c:v>
                </c:pt>
                <c:pt idx="48">
                  <c:v>0.74744027303754268</c:v>
                </c:pt>
                <c:pt idx="49">
                  <c:v>0.74744027303754268</c:v>
                </c:pt>
                <c:pt idx="50">
                  <c:v>0.74744027303754268</c:v>
                </c:pt>
                <c:pt idx="51">
                  <c:v>0.74744027303754268</c:v>
                </c:pt>
                <c:pt idx="52">
                  <c:v>0.74744027303754268</c:v>
                </c:pt>
                <c:pt idx="53">
                  <c:v>0.74744027303754268</c:v>
                </c:pt>
                <c:pt idx="54">
                  <c:v>0.74744027303754268</c:v>
                </c:pt>
                <c:pt idx="55">
                  <c:v>0.74744027303754268</c:v>
                </c:pt>
                <c:pt idx="56">
                  <c:v>0.74744027303754268</c:v>
                </c:pt>
                <c:pt idx="57">
                  <c:v>0.74744027303754268</c:v>
                </c:pt>
              </c:numCache>
            </c:numRef>
          </c:val>
          <c:smooth val="0"/>
          <c:extLst>
            <c:ext xmlns:c16="http://schemas.microsoft.com/office/drawing/2014/chart" uri="{C3380CC4-5D6E-409C-BE32-E72D297353CC}">
              <c16:uniqueId val="{00000003-5B94-4C01-97C3-0E7375B39A4A}"/>
            </c:ext>
          </c:extLst>
        </c:ser>
        <c:ser>
          <c:idx val="2"/>
          <c:order val="2"/>
          <c:tx>
            <c:v>UCL</c:v>
          </c:tx>
          <c:spPr>
            <a:ln w="12700">
              <a:solidFill>
                <a:srgbClr val="000000"/>
              </a:solidFill>
              <a:prstDash val="sysDash"/>
            </a:ln>
          </c:spPr>
          <c:marker>
            <c:symbol val="none"/>
          </c:marker>
          <c:dLbls>
            <c:dLbl>
              <c:idx val="0"/>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5B94-4C01-97C3-0E7375B39A4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wksDatabase01!$DR$62:$DR$119</c:f>
              <c:strCache>
                <c:ptCount val="58"/>
                <c:pt idx="0">
                  <c:v>|</c:v>
                </c:pt>
                <c:pt idx="1">
                  <c:v>|</c:v>
                </c:pt>
                <c:pt idx="2">
                  <c:v>November</c:v>
                </c:pt>
                <c:pt idx="3">
                  <c:v>|</c:v>
                </c:pt>
                <c:pt idx="4">
                  <c:v>|</c:v>
                </c:pt>
                <c:pt idx="5">
                  <c:v>|</c:v>
                </c:pt>
                <c:pt idx="6">
                  <c:v>December</c:v>
                </c:pt>
                <c:pt idx="7">
                  <c:v>|</c:v>
                </c:pt>
                <c:pt idx="8">
                  <c:v>|</c:v>
                </c:pt>
                <c:pt idx="9">
                  <c:v>|</c:v>
                </c:pt>
                <c:pt idx="10">
                  <c:v>Jan-20</c:v>
                </c:pt>
                <c:pt idx="11">
                  <c:v>|</c:v>
                </c:pt>
                <c:pt idx="12">
                  <c:v>|</c:v>
                </c:pt>
                <c:pt idx="13">
                  <c:v>|</c:v>
                </c:pt>
                <c:pt idx="14">
                  <c:v>|</c:v>
                </c:pt>
                <c:pt idx="15">
                  <c:v>February</c:v>
                </c:pt>
                <c:pt idx="16">
                  <c:v>|</c:v>
                </c:pt>
                <c:pt idx="17">
                  <c:v>|</c:v>
                </c:pt>
                <c:pt idx="18">
                  <c:v>|</c:v>
                </c:pt>
                <c:pt idx="19">
                  <c:v>March</c:v>
                </c:pt>
                <c:pt idx="20">
                  <c:v>|</c:v>
                </c:pt>
                <c:pt idx="21">
                  <c:v>|</c:v>
                </c:pt>
                <c:pt idx="22">
                  <c:v>|</c:v>
                </c:pt>
                <c:pt idx="23">
                  <c:v>|</c:v>
                </c:pt>
                <c:pt idx="24">
                  <c:v>April</c:v>
                </c:pt>
                <c:pt idx="25">
                  <c:v>|</c:v>
                </c:pt>
                <c:pt idx="26">
                  <c:v>|</c:v>
                </c:pt>
                <c:pt idx="27">
                  <c:v>|</c:v>
                </c:pt>
                <c:pt idx="28">
                  <c:v>May</c:v>
                </c:pt>
                <c:pt idx="29">
                  <c:v>|</c:v>
                </c:pt>
                <c:pt idx="30">
                  <c:v>|</c:v>
                </c:pt>
                <c:pt idx="31">
                  <c:v>|</c:v>
                </c:pt>
                <c:pt idx="32">
                  <c:v>June</c:v>
                </c:pt>
                <c:pt idx="33">
                  <c:v>|</c:v>
                </c:pt>
                <c:pt idx="34">
                  <c:v>|</c:v>
                </c:pt>
                <c:pt idx="35">
                  <c:v>|</c:v>
                </c:pt>
                <c:pt idx="36">
                  <c:v>July</c:v>
                </c:pt>
                <c:pt idx="37">
                  <c:v>|</c:v>
                </c:pt>
                <c:pt idx="38">
                  <c:v>|</c:v>
                </c:pt>
                <c:pt idx="39">
                  <c:v>|</c:v>
                </c:pt>
                <c:pt idx="40">
                  <c:v>|</c:v>
                </c:pt>
                <c:pt idx="41">
                  <c:v>August</c:v>
                </c:pt>
                <c:pt idx="42">
                  <c:v>|</c:v>
                </c:pt>
                <c:pt idx="43">
                  <c:v>|</c:v>
                </c:pt>
                <c:pt idx="44">
                  <c:v>|</c:v>
                </c:pt>
                <c:pt idx="45">
                  <c:v>September</c:v>
                </c:pt>
                <c:pt idx="46">
                  <c:v>|</c:v>
                </c:pt>
                <c:pt idx="47">
                  <c:v>|</c:v>
                </c:pt>
                <c:pt idx="48">
                  <c:v>|</c:v>
                </c:pt>
                <c:pt idx="49">
                  <c:v>Oct</c:v>
                </c:pt>
                <c:pt idx="50">
                  <c:v>|</c:v>
                </c:pt>
                <c:pt idx="51">
                  <c:v>|</c:v>
                </c:pt>
                <c:pt idx="52">
                  <c:v>|</c:v>
                </c:pt>
                <c:pt idx="53">
                  <c:v>|</c:v>
                </c:pt>
                <c:pt idx="54">
                  <c:v>Nov</c:v>
                </c:pt>
                <c:pt idx="55">
                  <c:v>|</c:v>
                </c:pt>
                <c:pt idx="56">
                  <c:v>|</c:v>
                </c:pt>
                <c:pt idx="57">
                  <c:v>|</c:v>
                </c:pt>
              </c:strCache>
            </c:strRef>
          </c:cat>
          <c:val>
            <c:numRef>
              <c:f>wksDatabase01!$DX$62:$DX$119</c:f>
              <c:numCache>
                <c:formatCode>0.00%</c:formatCode>
                <c:ptCount val="58"/>
                <c:pt idx="0">
                  <c:v>0.66174041550509732</c:v>
                </c:pt>
                <c:pt idx="1">
                  <c:v>0.60575304634775495</c:v>
                </c:pt>
                <c:pt idx="2">
                  <c:v>0.58440451746103017</c:v>
                </c:pt>
                <c:pt idx="3">
                  <c:v>0.58266633372955401</c:v>
                </c:pt>
                <c:pt idx="4">
                  <c:v>0.57856105504515343</c:v>
                </c:pt>
                <c:pt idx="5">
                  <c:v>0.58266633372955401</c:v>
                </c:pt>
                <c:pt idx="6">
                  <c:v>0.61260031473581789</c:v>
                </c:pt>
                <c:pt idx="7">
                  <c:v>0.59198958178735017</c:v>
                </c:pt>
                <c:pt idx="8">
                  <c:v>0.5777783245503112</c:v>
                </c:pt>
                <c:pt idx="9">
                  <c:v>0.59621811078014697</c:v>
                </c:pt>
                <c:pt idx="10">
                  <c:v>0.61710696186894842</c:v>
                </c:pt>
                <c:pt idx="11">
                  <c:v>0.5777783245503112</c:v>
                </c:pt>
                <c:pt idx="12">
                  <c:v>0.57700760539706986</c:v>
                </c:pt>
                <c:pt idx="13">
                  <c:v>0.58529574725179845</c:v>
                </c:pt>
                <c:pt idx="14">
                  <c:v>0.57624859349622559</c:v>
                </c:pt>
                <c:pt idx="15">
                  <c:v>0.58620229925258382</c:v>
                </c:pt>
                <c:pt idx="16">
                  <c:v>0.57192463187272158</c:v>
                </c:pt>
                <c:pt idx="17">
                  <c:v>0.56989906479152841</c:v>
                </c:pt>
                <c:pt idx="18">
                  <c:v>0.58712461759399881</c:v>
                </c:pt>
                <c:pt idx="19">
                  <c:v>0.56795618042938334</c:v>
                </c:pt>
                <c:pt idx="20">
                  <c:v>0.58098452631556707</c:v>
                </c:pt>
                <c:pt idx="21">
                  <c:v>0.58901842196796328</c:v>
                </c:pt>
                <c:pt idx="22">
                  <c:v>0.59301691797953504</c:v>
                </c:pt>
                <c:pt idx="23">
                  <c:v>0.63289371519510351</c:v>
                </c:pt>
                <c:pt idx="24">
                  <c:v>0.91432885870111102</c:v>
                </c:pt>
                <c:pt idx="25">
                  <c:v>0.9103704632989682</c:v>
                </c:pt>
                <c:pt idx="26">
                  <c:v>0.92161997301472742</c:v>
                </c:pt>
                <c:pt idx="27">
                  <c:v>0.88881835610110982</c:v>
                </c:pt>
                <c:pt idx="28">
                  <c:v>0.88718387246376751</c:v>
                </c:pt>
                <c:pt idx="29">
                  <c:v>0.88560479805045778</c:v>
                </c:pt>
                <c:pt idx="30">
                  <c:v>0.90668099954238635</c:v>
                </c:pt>
                <c:pt idx="31">
                  <c:v>0.89999656408619122</c:v>
                </c:pt>
                <c:pt idx="32">
                  <c:v>0.88117055152501311</c:v>
                </c:pt>
                <c:pt idx="33">
                  <c:v>0.88718387246376751</c:v>
                </c:pt>
                <c:pt idx="34">
                  <c:v>0.86898682169857344</c:v>
                </c:pt>
                <c:pt idx="35">
                  <c:v>0.88560479805045778</c:v>
                </c:pt>
                <c:pt idx="36">
                  <c:v>0.8740417053192242</c:v>
                </c:pt>
                <c:pt idx="37">
                  <c:v>0.88407807135375838</c:v>
                </c:pt>
                <c:pt idx="38">
                  <c:v>0.89051156714974133</c:v>
                </c:pt>
                <c:pt idx="39">
                  <c:v>0.89502596311899996</c:v>
                </c:pt>
                <c:pt idx="40">
                  <c:v>0.88260086256901138</c:v>
                </c:pt>
                <c:pt idx="41">
                  <c:v>0.87650021508880072</c:v>
                </c:pt>
                <c:pt idx="42">
                  <c:v>0.9043561926219299</c:v>
                </c:pt>
                <c:pt idx="43">
                  <c:v>0.89316946544215137</c:v>
                </c:pt>
                <c:pt idx="44">
                  <c:v>0.88047221631590045</c:v>
                </c:pt>
                <c:pt idx="45">
                  <c:v>0.8777844252466831</c:v>
                </c:pt>
                <c:pt idx="46">
                  <c:v>0.89226710882547655</c:v>
                </c:pt>
                <c:pt idx="47">
                  <c:v>0.89502596311899996</c:v>
                </c:pt>
                <c:pt idx="48">
                  <c:v>0.88117055152501311</c:v>
                </c:pt>
                <c:pt idx="49">
                  <c:v>0.8818800009516401</c:v>
                </c:pt>
                <c:pt idx="50">
                  <c:v>0.88560479805045778</c:v>
                </c:pt>
                <c:pt idx="51">
                  <c:v>0.88881835610110982</c:v>
                </c:pt>
                <c:pt idx="52">
                  <c:v>0.89408890164450661</c:v>
                </c:pt>
                <c:pt idx="53">
                  <c:v>0.88965740253593117</c:v>
                </c:pt>
                <c:pt idx="54">
                  <c:v>0.90323133281734413</c:v>
                </c:pt>
                <c:pt idx="55">
                  <c:v>0.90911229628270385</c:v>
                </c:pt>
                <c:pt idx="56">
                  <c:v>0.9103704632989682</c:v>
                </c:pt>
                <c:pt idx="57">
                  <c:v>0.92481619740868648</c:v>
                </c:pt>
              </c:numCache>
            </c:numRef>
          </c:val>
          <c:smooth val="0"/>
          <c:extLst>
            <c:ext xmlns:c16="http://schemas.microsoft.com/office/drawing/2014/chart" uri="{C3380CC4-5D6E-409C-BE32-E72D297353CC}">
              <c16:uniqueId val="{00000005-5B94-4C01-97C3-0E7375B39A4A}"/>
            </c:ext>
          </c:extLst>
        </c:ser>
        <c:ser>
          <c:idx val="3"/>
          <c:order val="3"/>
          <c:tx>
            <c:v>LCL</c:v>
          </c:tx>
          <c:spPr>
            <a:ln w="12700">
              <a:solidFill>
                <a:srgbClr val="000000"/>
              </a:solidFill>
              <a:prstDash val="sysDash"/>
            </a:ln>
          </c:spPr>
          <c:marker>
            <c:symbol val="none"/>
          </c:marker>
          <c:dLbls>
            <c:dLbl>
              <c:idx val="0"/>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5B94-4C01-97C3-0E7375B39A4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wksDatabase01!$DR$62:$DR$119</c:f>
              <c:strCache>
                <c:ptCount val="58"/>
                <c:pt idx="0">
                  <c:v>|</c:v>
                </c:pt>
                <c:pt idx="1">
                  <c:v>|</c:v>
                </c:pt>
                <c:pt idx="2">
                  <c:v>November</c:v>
                </c:pt>
                <c:pt idx="3">
                  <c:v>|</c:v>
                </c:pt>
                <c:pt idx="4">
                  <c:v>|</c:v>
                </c:pt>
                <c:pt idx="5">
                  <c:v>|</c:v>
                </c:pt>
                <c:pt idx="6">
                  <c:v>December</c:v>
                </c:pt>
                <c:pt idx="7">
                  <c:v>|</c:v>
                </c:pt>
                <c:pt idx="8">
                  <c:v>|</c:v>
                </c:pt>
                <c:pt idx="9">
                  <c:v>|</c:v>
                </c:pt>
                <c:pt idx="10">
                  <c:v>Jan-20</c:v>
                </c:pt>
                <c:pt idx="11">
                  <c:v>|</c:v>
                </c:pt>
                <c:pt idx="12">
                  <c:v>|</c:v>
                </c:pt>
                <c:pt idx="13">
                  <c:v>|</c:v>
                </c:pt>
                <c:pt idx="14">
                  <c:v>|</c:v>
                </c:pt>
                <c:pt idx="15">
                  <c:v>February</c:v>
                </c:pt>
                <c:pt idx="16">
                  <c:v>|</c:v>
                </c:pt>
                <c:pt idx="17">
                  <c:v>|</c:v>
                </c:pt>
                <c:pt idx="18">
                  <c:v>|</c:v>
                </c:pt>
                <c:pt idx="19">
                  <c:v>March</c:v>
                </c:pt>
                <c:pt idx="20">
                  <c:v>|</c:v>
                </c:pt>
                <c:pt idx="21">
                  <c:v>|</c:v>
                </c:pt>
                <c:pt idx="22">
                  <c:v>|</c:v>
                </c:pt>
                <c:pt idx="23">
                  <c:v>|</c:v>
                </c:pt>
                <c:pt idx="24">
                  <c:v>April</c:v>
                </c:pt>
                <c:pt idx="25">
                  <c:v>|</c:v>
                </c:pt>
                <c:pt idx="26">
                  <c:v>|</c:v>
                </c:pt>
                <c:pt idx="27">
                  <c:v>|</c:v>
                </c:pt>
                <c:pt idx="28">
                  <c:v>May</c:v>
                </c:pt>
                <c:pt idx="29">
                  <c:v>|</c:v>
                </c:pt>
                <c:pt idx="30">
                  <c:v>|</c:v>
                </c:pt>
                <c:pt idx="31">
                  <c:v>|</c:v>
                </c:pt>
                <c:pt idx="32">
                  <c:v>June</c:v>
                </c:pt>
                <c:pt idx="33">
                  <c:v>|</c:v>
                </c:pt>
                <c:pt idx="34">
                  <c:v>|</c:v>
                </c:pt>
                <c:pt idx="35">
                  <c:v>|</c:v>
                </c:pt>
                <c:pt idx="36">
                  <c:v>July</c:v>
                </c:pt>
                <c:pt idx="37">
                  <c:v>|</c:v>
                </c:pt>
                <c:pt idx="38">
                  <c:v>|</c:v>
                </c:pt>
                <c:pt idx="39">
                  <c:v>|</c:v>
                </c:pt>
                <c:pt idx="40">
                  <c:v>|</c:v>
                </c:pt>
                <c:pt idx="41">
                  <c:v>August</c:v>
                </c:pt>
                <c:pt idx="42">
                  <c:v>|</c:v>
                </c:pt>
                <c:pt idx="43">
                  <c:v>|</c:v>
                </c:pt>
                <c:pt idx="44">
                  <c:v>|</c:v>
                </c:pt>
                <c:pt idx="45">
                  <c:v>September</c:v>
                </c:pt>
                <c:pt idx="46">
                  <c:v>|</c:v>
                </c:pt>
                <c:pt idx="47">
                  <c:v>|</c:v>
                </c:pt>
                <c:pt idx="48">
                  <c:v>|</c:v>
                </c:pt>
                <c:pt idx="49">
                  <c:v>Oct</c:v>
                </c:pt>
                <c:pt idx="50">
                  <c:v>|</c:v>
                </c:pt>
                <c:pt idx="51">
                  <c:v>|</c:v>
                </c:pt>
                <c:pt idx="52">
                  <c:v>|</c:v>
                </c:pt>
                <c:pt idx="53">
                  <c:v>|</c:v>
                </c:pt>
                <c:pt idx="54">
                  <c:v>Nov</c:v>
                </c:pt>
                <c:pt idx="55">
                  <c:v>|</c:v>
                </c:pt>
                <c:pt idx="56">
                  <c:v>|</c:v>
                </c:pt>
                <c:pt idx="57">
                  <c:v>|</c:v>
                </c:pt>
              </c:strCache>
            </c:strRef>
          </c:cat>
          <c:val>
            <c:numRef>
              <c:f>wksDatabase01!$DY$62:$DY$119</c:f>
              <c:numCache>
                <c:formatCode>0.00%</c:formatCode>
                <c:ptCount val="58"/>
                <c:pt idx="0">
                  <c:v>0.19246702089411993</c:v>
                </c:pt>
                <c:pt idx="1">
                  <c:v>0.24845439005146228</c:v>
                </c:pt>
                <c:pt idx="2">
                  <c:v>0.26980291893818709</c:v>
                </c:pt>
                <c:pt idx="3">
                  <c:v>0.27154110266966325</c:v>
                </c:pt>
                <c:pt idx="4">
                  <c:v>0.27564638135406389</c:v>
                </c:pt>
                <c:pt idx="5">
                  <c:v>0.27154110266966325</c:v>
                </c:pt>
                <c:pt idx="6">
                  <c:v>0.24160712166339934</c:v>
                </c:pt>
                <c:pt idx="7">
                  <c:v>0.26221785461186703</c:v>
                </c:pt>
                <c:pt idx="8">
                  <c:v>0.27642911184890601</c:v>
                </c:pt>
                <c:pt idx="9">
                  <c:v>0.25798932561907029</c:v>
                </c:pt>
                <c:pt idx="10">
                  <c:v>0.23710047453026886</c:v>
                </c:pt>
                <c:pt idx="11">
                  <c:v>0.27642911184890601</c:v>
                </c:pt>
                <c:pt idx="12">
                  <c:v>0.27719983100214735</c:v>
                </c:pt>
                <c:pt idx="13">
                  <c:v>0.26891168914741881</c:v>
                </c:pt>
                <c:pt idx="14">
                  <c:v>0.27795884290299161</c:v>
                </c:pt>
                <c:pt idx="15">
                  <c:v>0.26800513714663343</c:v>
                </c:pt>
                <c:pt idx="16">
                  <c:v>0.28228280452649562</c:v>
                </c:pt>
                <c:pt idx="17">
                  <c:v>0.28430837160768885</c:v>
                </c:pt>
                <c:pt idx="18">
                  <c:v>0.26708281880521845</c:v>
                </c:pt>
                <c:pt idx="19">
                  <c:v>0.28625125596983397</c:v>
                </c:pt>
                <c:pt idx="20">
                  <c:v>0.27322291008365013</c:v>
                </c:pt>
                <c:pt idx="21">
                  <c:v>0.26518901443125392</c:v>
                </c:pt>
                <c:pt idx="22">
                  <c:v>0.26119051841968222</c:v>
                </c:pt>
                <c:pt idx="23">
                  <c:v>0.22131372120411377</c:v>
                </c:pt>
                <c:pt idx="24">
                  <c:v>0.58055168737397433</c:v>
                </c:pt>
                <c:pt idx="25">
                  <c:v>0.58451008277611716</c:v>
                </c:pt>
                <c:pt idx="26">
                  <c:v>0.57326057306035794</c:v>
                </c:pt>
                <c:pt idx="27">
                  <c:v>0.60606218997397554</c:v>
                </c:pt>
                <c:pt idx="28">
                  <c:v>0.60769667361131785</c:v>
                </c:pt>
                <c:pt idx="29">
                  <c:v>0.60927574802462758</c:v>
                </c:pt>
                <c:pt idx="30">
                  <c:v>0.58819954653269901</c:v>
                </c:pt>
                <c:pt idx="31">
                  <c:v>0.59488398198889414</c:v>
                </c:pt>
                <c:pt idx="32">
                  <c:v>0.61370999455007225</c:v>
                </c:pt>
                <c:pt idx="33">
                  <c:v>0.60769667361131785</c:v>
                </c:pt>
                <c:pt idx="34">
                  <c:v>0.62589372437651192</c:v>
                </c:pt>
                <c:pt idx="35">
                  <c:v>0.60927574802462758</c:v>
                </c:pt>
                <c:pt idx="36">
                  <c:v>0.62083884075586115</c:v>
                </c:pt>
                <c:pt idx="37">
                  <c:v>0.61080247472132698</c:v>
                </c:pt>
                <c:pt idx="38">
                  <c:v>0.60436897892534402</c:v>
                </c:pt>
                <c:pt idx="39">
                  <c:v>0.5998545829560854</c:v>
                </c:pt>
                <c:pt idx="40">
                  <c:v>0.61227968350607398</c:v>
                </c:pt>
                <c:pt idx="41">
                  <c:v>0.61838033098628464</c:v>
                </c:pt>
                <c:pt idx="42">
                  <c:v>0.59052435345315546</c:v>
                </c:pt>
                <c:pt idx="43">
                  <c:v>0.60171108063293399</c:v>
                </c:pt>
                <c:pt idx="44">
                  <c:v>0.61440832975918491</c:v>
                </c:pt>
                <c:pt idx="45">
                  <c:v>0.61709612082840226</c:v>
                </c:pt>
                <c:pt idx="46">
                  <c:v>0.60261343724960881</c:v>
                </c:pt>
                <c:pt idx="47">
                  <c:v>0.5998545829560854</c:v>
                </c:pt>
                <c:pt idx="48">
                  <c:v>0.61370999455007225</c:v>
                </c:pt>
                <c:pt idx="49">
                  <c:v>0.61300054512344526</c:v>
                </c:pt>
                <c:pt idx="50">
                  <c:v>0.60927574802462758</c:v>
                </c:pt>
                <c:pt idx="51">
                  <c:v>0.60606218997397554</c:v>
                </c:pt>
                <c:pt idx="52">
                  <c:v>0.60079164443057875</c:v>
                </c:pt>
                <c:pt idx="53">
                  <c:v>0.60522314353915418</c:v>
                </c:pt>
                <c:pt idx="54">
                  <c:v>0.59164921325774122</c:v>
                </c:pt>
                <c:pt idx="55">
                  <c:v>0.58576824979238151</c:v>
                </c:pt>
                <c:pt idx="56">
                  <c:v>0.58451008277611716</c:v>
                </c:pt>
                <c:pt idx="57">
                  <c:v>0.57006434866639888</c:v>
                </c:pt>
              </c:numCache>
            </c:numRef>
          </c:val>
          <c:smooth val="0"/>
          <c:extLst>
            <c:ext xmlns:c16="http://schemas.microsoft.com/office/drawing/2014/chart" uri="{C3380CC4-5D6E-409C-BE32-E72D297353CC}">
              <c16:uniqueId val="{00000007-5B94-4C01-97C3-0E7375B39A4A}"/>
            </c:ext>
          </c:extLst>
        </c:ser>
        <c:dLbls>
          <c:showLegendKey val="0"/>
          <c:showVal val="0"/>
          <c:showCatName val="0"/>
          <c:showSerName val="0"/>
          <c:showPercent val="0"/>
          <c:showBubbleSize val="0"/>
        </c:dLbls>
        <c:marker val="1"/>
        <c:smooth val="0"/>
        <c:axId val="967427408"/>
        <c:axId val="1"/>
      </c:lineChart>
      <c:catAx>
        <c:axId val="967427408"/>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1"/>
        <c:crosses val="autoZero"/>
        <c:auto val="0"/>
        <c:lblAlgn val="ctr"/>
        <c:lblOffset val="100"/>
        <c:tickLblSkip val="1"/>
        <c:tickMarkSkip val="1"/>
        <c:noMultiLvlLbl val="0"/>
      </c:catAx>
      <c:valAx>
        <c:axId val="1"/>
        <c:scaling>
          <c:orientation val="minMax"/>
          <c:max val="1"/>
        </c:scaling>
        <c:delete val="0"/>
        <c:axPos val="l"/>
        <c:numFmt formatCode="0%" sourceLinked="0"/>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967427408"/>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X-bar Chart: Chest tube Duration in Hours</a:t>
            </a:r>
          </a:p>
        </c:rich>
      </c:tx>
      <c:layout>
        <c:manualLayout>
          <c:xMode val="edge"/>
          <c:yMode val="edge"/>
          <c:x val="0.26306135170603678"/>
          <c:y val="3.7931140865058319E-2"/>
        </c:manualLayout>
      </c:layout>
      <c:overlay val="0"/>
      <c:spPr>
        <a:noFill/>
        <a:ln w="25400">
          <a:noFill/>
        </a:ln>
      </c:spPr>
    </c:title>
    <c:autoTitleDeleted val="0"/>
    <c:plotArea>
      <c:layout>
        <c:manualLayout>
          <c:layoutTarget val="inner"/>
          <c:xMode val="edge"/>
          <c:yMode val="edge"/>
          <c:x val="0.10635377047842538"/>
          <c:y val="0.17506631299734748"/>
          <c:w val="0.85083016382740306"/>
          <c:h val="0.64986737400530503"/>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wksDatabase01!$C$62:$C$104</c:f>
              <c:numCache>
                <c:formatCode>General</c:formatCode>
                <c:ptCount val="43"/>
                <c:pt idx="0">
                  <c:v>84.54</c:v>
                </c:pt>
                <c:pt idx="1">
                  <c:v>97.77</c:v>
                </c:pt>
                <c:pt idx="2">
                  <c:v>86.41</c:v>
                </c:pt>
                <c:pt idx="3">
                  <c:v>86.13</c:v>
                </c:pt>
                <c:pt idx="4">
                  <c:v>98.93</c:v>
                </c:pt>
                <c:pt idx="5">
                  <c:v>83.55</c:v>
                </c:pt>
                <c:pt idx="6">
                  <c:v>87.93</c:v>
                </c:pt>
                <c:pt idx="7">
                  <c:v>84.2</c:v>
                </c:pt>
                <c:pt idx="8">
                  <c:v>96.33</c:v>
                </c:pt>
                <c:pt idx="9">
                  <c:v>86.17</c:v>
                </c:pt>
                <c:pt idx="10">
                  <c:v>87.7</c:v>
                </c:pt>
                <c:pt idx="11">
                  <c:v>92.59</c:v>
                </c:pt>
                <c:pt idx="12">
                  <c:v>81.93</c:v>
                </c:pt>
                <c:pt idx="13">
                  <c:v>82.2</c:v>
                </c:pt>
                <c:pt idx="14">
                  <c:v>81.37</c:v>
                </c:pt>
                <c:pt idx="15">
                  <c:v>76.819999999999993</c:v>
                </c:pt>
                <c:pt idx="16">
                  <c:v>71.39</c:v>
                </c:pt>
                <c:pt idx="17">
                  <c:v>73.27</c:v>
                </c:pt>
                <c:pt idx="18">
                  <c:v>87.86</c:v>
                </c:pt>
                <c:pt idx="19">
                  <c:v>64.430000000000007</c:v>
                </c:pt>
                <c:pt idx="20">
                  <c:v>81.03</c:v>
                </c:pt>
                <c:pt idx="21">
                  <c:v>67.25</c:v>
                </c:pt>
                <c:pt idx="22">
                  <c:v>59</c:v>
                </c:pt>
                <c:pt idx="23">
                  <c:v>60.46</c:v>
                </c:pt>
                <c:pt idx="24">
                  <c:v>69.75</c:v>
                </c:pt>
                <c:pt idx="25">
                  <c:v>63.06</c:v>
                </c:pt>
                <c:pt idx="26">
                  <c:v>69.09</c:v>
                </c:pt>
                <c:pt idx="27">
                  <c:v>61.42</c:v>
                </c:pt>
                <c:pt idx="28">
                  <c:v>71.02</c:v>
                </c:pt>
                <c:pt idx="29">
                  <c:v>73.31</c:v>
                </c:pt>
                <c:pt idx="30">
                  <c:v>54.14</c:v>
                </c:pt>
                <c:pt idx="31">
                  <c:v>73.98</c:v>
                </c:pt>
                <c:pt idx="32">
                  <c:v>55.05</c:v>
                </c:pt>
                <c:pt idx="33">
                  <c:v>73.55</c:v>
                </c:pt>
                <c:pt idx="34">
                  <c:v>52.43</c:v>
                </c:pt>
                <c:pt idx="35">
                  <c:v>74.8</c:v>
                </c:pt>
                <c:pt idx="36">
                  <c:v>63.91</c:v>
                </c:pt>
                <c:pt idx="37">
                  <c:v>65.209999999999994</c:v>
                </c:pt>
                <c:pt idx="38">
                  <c:v>65.319999999999993</c:v>
                </c:pt>
                <c:pt idx="39">
                  <c:v>61.89</c:v>
                </c:pt>
                <c:pt idx="40">
                  <c:v>60.97</c:v>
                </c:pt>
                <c:pt idx="41">
                  <c:v>60.64</c:v>
                </c:pt>
                <c:pt idx="42">
                  <c:v>55.82</c:v>
                </c:pt>
              </c:numCache>
            </c:numRef>
          </c:val>
          <c:smooth val="0"/>
          <c:extLst>
            <c:ext xmlns:c16="http://schemas.microsoft.com/office/drawing/2014/chart" uri="{C3380CC4-5D6E-409C-BE32-E72D297353CC}">
              <c16:uniqueId val="{00000000-E4AB-46B7-9CE8-500C5B332BA2}"/>
            </c:ext>
          </c:extLst>
        </c:ser>
        <c:ser>
          <c:idx val="1"/>
          <c:order val="1"/>
          <c:tx>
            <c:v>Center</c:v>
          </c:tx>
          <c:spPr>
            <a:ln w="12700">
              <a:solidFill>
                <a:srgbClr val="000000"/>
              </a:solidFill>
              <a:prstDash val="solid"/>
            </a:ln>
          </c:spPr>
          <c:marker>
            <c:symbol val="none"/>
          </c:marker>
          <c:dLbls>
            <c:dLbl>
              <c:idx val="7"/>
              <c:layout>
                <c:manualLayout>
                  <c:x val="3.5185185185185222E-2"/>
                  <c:y val="-0.20936639118457301"/>
                </c:manualLayout>
              </c:layout>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AB-46B7-9CE8-500C5B332BA2}"/>
                </c:ext>
              </c:extLst>
            </c:dLbl>
            <c:dLbl>
              <c:idx val="16"/>
              <c:layout>
                <c:manualLayout>
                  <c:x val="2.0370370370370303E-2"/>
                  <c:y val="-0.20936639118457304"/>
                </c:manualLayout>
              </c:layout>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AB-46B7-9CE8-500C5B332BA2}"/>
                </c:ext>
              </c:extLst>
            </c:dLbl>
            <c:dLbl>
              <c:idx val="24"/>
              <c:layout>
                <c:manualLayout>
                  <c:x val="1.1111111111111112E-2"/>
                  <c:y val="-0.17263544536271808"/>
                </c:manualLayout>
              </c:layout>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AB-46B7-9CE8-500C5B332B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wksDatabase01!$F$62:$F$104</c:f>
              <c:numCache>
                <c:formatCode>0.0</c:formatCode>
                <c:ptCount val="43"/>
                <c:pt idx="0">
                  <c:v>89.263397626112763</c:v>
                </c:pt>
                <c:pt idx="1">
                  <c:v>89.263397626112763</c:v>
                </c:pt>
                <c:pt idx="2">
                  <c:v>89.263397626112763</c:v>
                </c:pt>
                <c:pt idx="3">
                  <c:v>89.263397626112763</c:v>
                </c:pt>
                <c:pt idx="4">
                  <c:v>89.263397626112763</c:v>
                </c:pt>
                <c:pt idx="5">
                  <c:v>89.263397626112763</c:v>
                </c:pt>
                <c:pt idx="6">
                  <c:v>89.263397626112763</c:v>
                </c:pt>
                <c:pt idx="7">
                  <c:v>89.263397626112763</c:v>
                </c:pt>
                <c:pt idx="8">
                  <c:v>89.263397626112763</c:v>
                </c:pt>
                <c:pt idx="9">
                  <c:v>89.263397626112763</c:v>
                </c:pt>
                <c:pt idx="10">
                  <c:v>89.263397626112763</c:v>
                </c:pt>
                <c:pt idx="11">
                  <c:v>89.263397626112763</c:v>
                </c:pt>
                <c:pt idx="12">
                  <c:v>77.610305927342267</c:v>
                </c:pt>
                <c:pt idx="13">
                  <c:v>77.610305927342267</c:v>
                </c:pt>
                <c:pt idx="14">
                  <c:v>77.610305927342267</c:v>
                </c:pt>
                <c:pt idx="15">
                  <c:v>77.610305927342267</c:v>
                </c:pt>
                <c:pt idx="16">
                  <c:v>77.610305927342267</c:v>
                </c:pt>
                <c:pt idx="17">
                  <c:v>77.610305927342267</c:v>
                </c:pt>
                <c:pt idx="18">
                  <c:v>77.610305927342267</c:v>
                </c:pt>
                <c:pt idx="19">
                  <c:v>77.610305927342267</c:v>
                </c:pt>
                <c:pt idx="20">
                  <c:v>77.610305927342267</c:v>
                </c:pt>
                <c:pt idx="21">
                  <c:v>65.678295652173915</c:v>
                </c:pt>
                <c:pt idx="22">
                  <c:v>65.678295652173915</c:v>
                </c:pt>
                <c:pt idx="23">
                  <c:v>65.678295652173915</c:v>
                </c:pt>
                <c:pt idx="24">
                  <c:v>65.678295652173915</c:v>
                </c:pt>
                <c:pt idx="25">
                  <c:v>65.678295652173915</c:v>
                </c:pt>
                <c:pt idx="26">
                  <c:v>65.678295652173915</c:v>
                </c:pt>
                <c:pt idx="27">
                  <c:v>65.678295652173915</c:v>
                </c:pt>
                <c:pt idx="28">
                  <c:v>65.678295652173915</c:v>
                </c:pt>
                <c:pt idx="29">
                  <c:v>65.678295652173915</c:v>
                </c:pt>
                <c:pt idx="30">
                  <c:v>65.678295652173915</c:v>
                </c:pt>
                <c:pt idx="31">
                  <c:v>65.678295652173915</c:v>
                </c:pt>
                <c:pt idx="32">
                  <c:v>65.678295652173915</c:v>
                </c:pt>
                <c:pt idx="33">
                  <c:v>65.678295652173915</c:v>
                </c:pt>
                <c:pt idx="34">
                  <c:v>65.678295652173915</c:v>
                </c:pt>
                <c:pt idx="35">
                  <c:v>65.678295652173915</c:v>
                </c:pt>
                <c:pt idx="36">
                  <c:v>65.678295652173915</c:v>
                </c:pt>
                <c:pt idx="37">
                  <c:v>65.678295652173915</c:v>
                </c:pt>
                <c:pt idx="38">
                  <c:v>65.678295652173915</c:v>
                </c:pt>
                <c:pt idx="39">
                  <c:v>65.678295652173915</c:v>
                </c:pt>
                <c:pt idx="40">
                  <c:v>65.678295652173915</c:v>
                </c:pt>
                <c:pt idx="41">
                  <c:v>65.678295652173915</c:v>
                </c:pt>
                <c:pt idx="42">
                  <c:v>65.678295652173915</c:v>
                </c:pt>
              </c:numCache>
            </c:numRef>
          </c:val>
          <c:smooth val="0"/>
          <c:extLst>
            <c:ext xmlns:c16="http://schemas.microsoft.com/office/drawing/2014/chart" uri="{C3380CC4-5D6E-409C-BE32-E72D297353CC}">
              <c16:uniqueId val="{00000004-E4AB-46B7-9CE8-500C5B332BA2}"/>
            </c:ext>
          </c:extLst>
        </c:ser>
        <c:ser>
          <c:idx val="2"/>
          <c:order val="2"/>
          <c:tx>
            <c:v>UCL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E4AB-46B7-9CE8-500C5B332B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wksDatabase01!$L$62:$L$104</c:f>
              <c:numCache>
                <c:formatCode>0.0</c:formatCode>
                <c:ptCount val="43"/>
                <c:pt idx="0">
                  <c:v>118.89960797127357</c:v>
                </c:pt>
                <c:pt idx="1">
                  <c:v>116.79822064194255</c:v>
                </c:pt>
                <c:pt idx="2">
                  <c:v>117.2814351574202</c:v>
                </c:pt>
                <c:pt idx="3">
                  <c:v>121.95676528341372</c:v>
                </c:pt>
                <c:pt idx="4">
                  <c:v>118.32946793147403</c:v>
                </c:pt>
                <c:pt idx="5">
                  <c:v>115.08861700745308</c:v>
                </c:pt>
                <c:pt idx="6">
                  <c:v>116.5658052568829</c:v>
                </c:pt>
                <c:pt idx="7">
                  <c:v>120.14839794935054</c:v>
                </c:pt>
                <c:pt idx="8">
                  <c:v>123.20723956211798</c:v>
                </c:pt>
                <c:pt idx="9">
                  <c:v>116.11810348367464</c:v>
                </c:pt>
                <c:pt idx="10">
                  <c:v>115.48602142249872</c:v>
                </c:pt>
                <c:pt idx="11">
                  <c:v>114.16913108983056</c:v>
                </c:pt>
                <c:pt idx="12">
                  <c:v>99.207686315925173</c:v>
                </c:pt>
                <c:pt idx="13">
                  <c:v>99.556121085309456</c:v>
                </c:pt>
                <c:pt idx="14">
                  <c:v>98.557879830592498</c:v>
                </c:pt>
                <c:pt idx="15">
                  <c:v>102.84970016396453</c:v>
                </c:pt>
                <c:pt idx="16">
                  <c:v>99.207686315925173</c:v>
                </c:pt>
                <c:pt idx="17">
                  <c:v>99.921985467248163</c:v>
                </c:pt>
                <c:pt idx="18">
                  <c:v>102.32364870079618</c:v>
                </c:pt>
                <c:pt idx="19">
                  <c:v>99.921985467248163</c:v>
                </c:pt>
                <c:pt idx="20">
                  <c:v>102.32364870079618</c:v>
                </c:pt>
                <c:pt idx="21">
                  <c:v>84.140220677067092</c:v>
                </c:pt>
                <c:pt idx="22">
                  <c:v>85.372786282533852</c:v>
                </c:pt>
                <c:pt idx="23">
                  <c:v>83.778081524114796</c:v>
                </c:pt>
                <c:pt idx="24">
                  <c:v>82.517085165664454</c:v>
                </c:pt>
                <c:pt idx="25">
                  <c:v>82.958450682862534</c:v>
                </c:pt>
                <c:pt idx="26">
                  <c:v>81.851127314871349</c:v>
                </c:pt>
                <c:pt idx="27">
                  <c:v>83.604826032765487</c:v>
                </c:pt>
                <c:pt idx="28">
                  <c:v>87.179413275813587</c:v>
                </c:pt>
                <c:pt idx="29">
                  <c:v>83.956460520581786</c:v>
                </c:pt>
                <c:pt idx="30">
                  <c:v>83.436453341739423</c:v>
                </c:pt>
                <c:pt idx="31">
                  <c:v>83.778081524114796</c:v>
                </c:pt>
                <c:pt idx="32">
                  <c:v>85.603233024179204</c:v>
                </c:pt>
                <c:pt idx="33">
                  <c:v>83.272738288866549</c:v>
                </c:pt>
                <c:pt idx="34">
                  <c:v>83.604826032765487</c:v>
                </c:pt>
                <c:pt idx="35">
                  <c:v>84.726653093770651</c:v>
                </c:pt>
                <c:pt idx="36">
                  <c:v>89.59651808289162</c:v>
                </c:pt>
                <c:pt idx="37">
                  <c:v>84.525009419922412</c:v>
                </c:pt>
                <c:pt idx="38">
                  <c:v>86.346368764442616</c:v>
                </c:pt>
                <c:pt idx="39">
                  <c:v>81.147507079891994</c:v>
                </c:pt>
                <c:pt idx="40">
                  <c:v>84.934912243879822</c:v>
                </c:pt>
                <c:pt idx="41">
                  <c:v>84.726653093770651</c:v>
                </c:pt>
                <c:pt idx="42">
                  <c:v>97.674859682026849</c:v>
                </c:pt>
              </c:numCache>
            </c:numRef>
          </c:val>
          <c:smooth val="0"/>
          <c:extLst>
            <c:ext xmlns:c16="http://schemas.microsoft.com/office/drawing/2014/chart" uri="{C3380CC4-5D6E-409C-BE32-E72D297353CC}">
              <c16:uniqueId val="{00000006-E4AB-46B7-9CE8-500C5B332BA2}"/>
            </c:ext>
          </c:extLst>
        </c:ser>
        <c:ser>
          <c:idx val="3"/>
          <c:order val="3"/>
          <c:tx>
            <c:v>LCL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E4AB-46B7-9CE8-500C5B332B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wksDatabase01!$M$62:$M$104</c:f>
              <c:numCache>
                <c:formatCode>0.0</c:formatCode>
                <c:ptCount val="43"/>
                <c:pt idx="0">
                  <c:v>59.627187280951958</c:v>
                </c:pt>
                <c:pt idx="1">
                  <c:v>61.728574610282969</c:v>
                </c:pt>
                <c:pt idx="2">
                  <c:v>61.245360094805321</c:v>
                </c:pt>
                <c:pt idx="3">
                  <c:v>56.570029968811816</c:v>
                </c:pt>
                <c:pt idx="4">
                  <c:v>60.197327320751498</c:v>
                </c:pt>
                <c:pt idx="5">
                  <c:v>63.438178244772445</c:v>
                </c:pt>
                <c:pt idx="6">
                  <c:v>61.960989995342622</c:v>
                </c:pt>
                <c:pt idx="7">
                  <c:v>58.378397302874987</c:v>
                </c:pt>
                <c:pt idx="8">
                  <c:v>55.319555690107549</c:v>
                </c:pt>
                <c:pt idx="9">
                  <c:v>62.408691768550888</c:v>
                </c:pt>
                <c:pt idx="10">
                  <c:v>63.040773829726803</c:v>
                </c:pt>
                <c:pt idx="11">
                  <c:v>64.357664162394968</c:v>
                </c:pt>
                <c:pt idx="12">
                  <c:v>56.012925538759369</c:v>
                </c:pt>
                <c:pt idx="13">
                  <c:v>55.664490769375078</c:v>
                </c:pt>
                <c:pt idx="14">
                  <c:v>56.66273202409203</c:v>
                </c:pt>
                <c:pt idx="15">
                  <c:v>52.370911690720007</c:v>
                </c:pt>
                <c:pt idx="16">
                  <c:v>56.012925538759369</c:v>
                </c:pt>
                <c:pt idx="17">
                  <c:v>55.298626387436364</c:v>
                </c:pt>
                <c:pt idx="18">
                  <c:v>52.89696315388835</c:v>
                </c:pt>
                <c:pt idx="19">
                  <c:v>55.298626387436364</c:v>
                </c:pt>
                <c:pt idx="20">
                  <c:v>52.89696315388835</c:v>
                </c:pt>
                <c:pt idx="21">
                  <c:v>47.216370627280739</c:v>
                </c:pt>
                <c:pt idx="22">
                  <c:v>45.983805021813978</c:v>
                </c:pt>
                <c:pt idx="23">
                  <c:v>47.578509780233034</c:v>
                </c:pt>
                <c:pt idx="24">
                  <c:v>48.839506138683376</c:v>
                </c:pt>
                <c:pt idx="25">
                  <c:v>48.398140621485297</c:v>
                </c:pt>
                <c:pt idx="26">
                  <c:v>49.505463989476482</c:v>
                </c:pt>
                <c:pt idx="27">
                  <c:v>47.75176527158235</c:v>
                </c:pt>
                <c:pt idx="28">
                  <c:v>44.177178028534243</c:v>
                </c:pt>
                <c:pt idx="29">
                  <c:v>47.400130783766045</c:v>
                </c:pt>
                <c:pt idx="30">
                  <c:v>47.920137962608408</c:v>
                </c:pt>
                <c:pt idx="31">
                  <c:v>47.578509780233034</c:v>
                </c:pt>
                <c:pt idx="32">
                  <c:v>45.753358280168626</c:v>
                </c:pt>
                <c:pt idx="33">
                  <c:v>48.083853015481282</c:v>
                </c:pt>
                <c:pt idx="34">
                  <c:v>47.75176527158235</c:v>
                </c:pt>
                <c:pt idx="35">
                  <c:v>46.62993821057718</c:v>
                </c:pt>
                <c:pt idx="36">
                  <c:v>41.76007322145621</c:v>
                </c:pt>
                <c:pt idx="37">
                  <c:v>46.831581884425425</c:v>
                </c:pt>
                <c:pt idx="38">
                  <c:v>45.010222539905222</c:v>
                </c:pt>
                <c:pt idx="39">
                  <c:v>50.209084224455836</c:v>
                </c:pt>
                <c:pt idx="40">
                  <c:v>46.421679060468009</c:v>
                </c:pt>
                <c:pt idx="41">
                  <c:v>46.62993821057718</c:v>
                </c:pt>
                <c:pt idx="42">
                  <c:v>33.681731622320982</c:v>
                </c:pt>
              </c:numCache>
            </c:numRef>
          </c:val>
          <c:smooth val="0"/>
          <c:extLst>
            <c:ext xmlns:c16="http://schemas.microsoft.com/office/drawing/2014/chart" uri="{C3380CC4-5D6E-409C-BE32-E72D297353CC}">
              <c16:uniqueId val="{00000008-E4AB-46B7-9CE8-500C5B332BA2}"/>
            </c:ext>
          </c:extLst>
        </c:ser>
        <c:dLbls>
          <c:showLegendKey val="0"/>
          <c:showVal val="0"/>
          <c:showCatName val="0"/>
          <c:showSerName val="0"/>
          <c:showPercent val="0"/>
          <c:showBubbleSize val="0"/>
        </c:dLbls>
        <c:marker val="1"/>
        <c:smooth val="0"/>
        <c:axId val="309269640"/>
        <c:axId val="309270816"/>
      </c:lineChart>
      <c:catAx>
        <c:axId val="309269640"/>
        <c:scaling>
          <c:orientation val="minMax"/>
        </c:scaling>
        <c:delete val="0"/>
        <c:axPos val="b"/>
        <c:numFmt formatCode="m/d/yy" sourceLinked="0"/>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309270816"/>
        <c:crosses val="autoZero"/>
        <c:auto val="0"/>
        <c:lblAlgn val="ctr"/>
        <c:lblOffset val="100"/>
        <c:tickLblSkip val="1"/>
        <c:tickMarkSkip val="1"/>
        <c:noMultiLvlLbl val="0"/>
      </c:catAx>
      <c:valAx>
        <c:axId val="309270816"/>
        <c:scaling>
          <c:orientation val="minMax"/>
        </c:scaling>
        <c:delete val="0"/>
        <c:axPos val="l"/>
        <c:numFmt formatCode="General" sourceLinked="1"/>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309269640"/>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X-bar Chart: Length of Stay in</a:t>
            </a:r>
            <a:r>
              <a:rPr lang="en-US" baseline="0" dirty="0"/>
              <a:t> Days</a:t>
            </a:r>
            <a:endParaRPr lang="en-US" dirty="0"/>
          </a:p>
        </c:rich>
      </c:tx>
      <c:layout>
        <c:manualLayout>
          <c:xMode val="edge"/>
          <c:yMode val="edge"/>
          <c:x val="0.3132806672192292"/>
          <c:y val="3.4878190493819544E-2"/>
        </c:manualLayout>
      </c:layout>
      <c:overlay val="0"/>
      <c:spPr>
        <a:noFill/>
        <a:ln w="25400">
          <a:noFill/>
        </a:ln>
      </c:spPr>
    </c:title>
    <c:autoTitleDeleted val="0"/>
    <c:plotArea>
      <c:layout>
        <c:manualLayout>
          <c:layoutTarget val="inner"/>
          <c:xMode val="edge"/>
          <c:yMode val="edge"/>
          <c:x val="7.7083490160095539E-2"/>
          <c:y val="0.13073282506353373"/>
          <c:w val="0.89166848077083494"/>
          <c:h val="0.70399255648599479"/>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numRef>
              <c:f>wksDatabase01!$B$62:$B$105</c:f>
              <c:numCache>
                <c:formatCode>mmm\-yy</c:formatCode>
                <c:ptCount val="44"/>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numCache>
            </c:numRef>
          </c:cat>
          <c:val>
            <c:numRef>
              <c:f>wksDatabase01!$C$62:$C$105</c:f>
              <c:numCache>
                <c:formatCode>General</c:formatCode>
                <c:ptCount val="44"/>
                <c:pt idx="0">
                  <c:v>16.63</c:v>
                </c:pt>
                <c:pt idx="1">
                  <c:v>15.81</c:v>
                </c:pt>
                <c:pt idx="2">
                  <c:v>8.75</c:v>
                </c:pt>
                <c:pt idx="3">
                  <c:v>9.0500000000000007</c:v>
                </c:pt>
                <c:pt idx="4">
                  <c:v>9.5500000000000007</c:v>
                </c:pt>
                <c:pt idx="5">
                  <c:v>12.21</c:v>
                </c:pt>
                <c:pt idx="6">
                  <c:v>9.93</c:v>
                </c:pt>
                <c:pt idx="7">
                  <c:v>13.02</c:v>
                </c:pt>
                <c:pt idx="8">
                  <c:v>13.74</c:v>
                </c:pt>
                <c:pt idx="9">
                  <c:v>13.68</c:v>
                </c:pt>
                <c:pt idx="10">
                  <c:v>12.43</c:v>
                </c:pt>
                <c:pt idx="11">
                  <c:v>12.72</c:v>
                </c:pt>
                <c:pt idx="12">
                  <c:v>6.92</c:v>
                </c:pt>
                <c:pt idx="13">
                  <c:v>10.66</c:v>
                </c:pt>
                <c:pt idx="14">
                  <c:v>9.44</c:v>
                </c:pt>
                <c:pt idx="15">
                  <c:v>9.8699999999999992</c:v>
                </c:pt>
                <c:pt idx="16">
                  <c:v>8.5</c:v>
                </c:pt>
                <c:pt idx="17">
                  <c:v>12.25</c:v>
                </c:pt>
                <c:pt idx="18">
                  <c:v>12.8</c:v>
                </c:pt>
                <c:pt idx="19">
                  <c:v>9.83</c:v>
                </c:pt>
                <c:pt idx="20">
                  <c:v>11</c:v>
                </c:pt>
                <c:pt idx="21">
                  <c:v>12.54</c:v>
                </c:pt>
                <c:pt idx="22">
                  <c:v>8.86</c:v>
                </c:pt>
                <c:pt idx="23">
                  <c:v>7.69</c:v>
                </c:pt>
                <c:pt idx="24">
                  <c:v>8.5299999999999994</c:v>
                </c:pt>
                <c:pt idx="25">
                  <c:v>10.67</c:v>
                </c:pt>
                <c:pt idx="26">
                  <c:v>10.52</c:v>
                </c:pt>
                <c:pt idx="27">
                  <c:v>9.61</c:v>
                </c:pt>
                <c:pt idx="28">
                  <c:v>10.57</c:v>
                </c:pt>
                <c:pt idx="29">
                  <c:v>11.92</c:v>
                </c:pt>
                <c:pt idx="30">
                  <c:v>6.79</c:v>
                </c:pt>
                <c:pt idx="31">
                  <c:v>15.52</c:v>
                </c:pt>
                <c:pt idx="32">
                  <c:v>14.72</c:v>
                </c:pt>
                <c:pt idx="33">
                  <c:v>8.82</c:v>
                </c:pt>
                <c:pt idx="34">
                  <c:v>11.19</c:v>
                </c:pt>
                <c:pt idx="35">
                  <c:v>8.3800000000000008</c:v>
                </c:pt>
                <c:pt idx="36">
                  <c:v>9.17</c:v>
                </c:pt>
                <c:pt idx="37">
                  <c:v>9.94</c:v>
                </c:pt>
                <c:pt idx="38">
                  <c:v>9.65</c:v>
                </c:pt>
                <c:pt idx="39">
                  <c:v>8.24</c:v>
                </c:pt>
                <c:pt idx="40">
                  <c:v>7.17</c:v>
                </c:pt>
                <c:pt idx="41">
                  <c:v>8.3800000000000008</c:v>
                </c:pt>
                <c:pt idx="42">
                  <c:v>7.59</c:v>
                </c:pt>
                <c:pt idx="43">
                  <c:v>7</c:v>
                </c:pt>
              </c:numCache>
            </c:numRef>
          </c:val>
          <c:smooth val="0"/>
          <c:extLst>
            <c:ext xmlns:c16="http://schemas.microsoft.com/office/drawing/2014/chart" uri="{C3380CC4-5D6E-409C-BE32-E72D297353CC}">
              <c16:uniqueId val="{00000000-1A93-4FF6-B4CA-08B606CFB523}"/>
            </c:ext>
          </c:extLst>
        </c:ser>
        <c:ser>
          <c:idx val="1"/>
          <c:order val="1"/>
          <c:tx>
            <c:v>Center</c:v>
          </c:tx>
          <c:spPr>
            <a:ln w="12700">
              <a:solidFill>
                <a:srgbClr val="000000"/>
              </a:solidFill>
              <a:prstDash val="solid"/>
            </a:ln>
          </c:spPr>
          <c:marker>
            <c:symbol val="none"/>
          </c:marker>
          <c:dLbls>
            <c:dLbl>
              <c:idx val="14"/>
              <c:layout>
                <c:manualLayout>
                  <c:x val="1.2669683257918552E-2"/>
                  <c:y val="-0.134275618374558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93-4FF6-B4CA-08B606CFB523}"/>
                </c:ext>
              </c:extLst>
            </c:dLbl>
            <c:dLbl>
              <c:idx val="36"/>
              <c:layout>
                <c:manualLayout>
                  <c:x val="3.6199095022624436E-3"/>
                  <c:y val="-0.109540636042402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93-4FF6-B4CA-08B606CFB523}"/>
                </c:ext>
              </c:extLst>
            </c:dLbl>
            <c:spPr>
              <a:noFill/>
              <a:ln>
                <a:no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wksDatabase01!$B$62:$B$105</c:f>
              <c:numCache>
                <c:formatCode>mmm\-yy</c:formatCode>
                <c:ptCount val="44"/>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numCache>
            </c:numRef>
          </c:cat>
          <c:val>
            <c:numRef>
              <c:f>wksDatabase01!$F$62:$F$105</c:f>
              <c:numCache>
                <c:formatCode>0.0</c:formatCode>
                <c:ptCount val="44"/>
                <c:pt idx="0">
                  <c:v>11.365393258426966</c:v>
                </c:pt>
                <c:pt idx="1">
                  <c:v>11.365393258426966</c:v>
                </c:pt>
                <c:pt idx="2">
                  <c:v>11.365393258426966</c:v>
                </c:pt>
                <c:pt idx="3">
                  <c:v>11.365393258426966</c:v>
                </c:pt>
                <c:pt idx="4">
                  <c:v>11.365393258426966</c:v>
                </c:pt>
                <c:pt idx="5">
                  <c:v>11.365393258426966</c:v>
                </c:pt>
                <c:pt idx="6">
                  <c:v>11.365393258426966</c:v>
                </c:pt>
                <c:pt idx="7">
                  <c:v>11.365393258426966</c:v>
                </c:pt>
                <c:pt idx="8">
                  <c:v>11.365393258426966</c:v>
                </c:pt>
                <c:pt idx="9">
                  <c:v>11.365393258426966</c:v>
                </c:pt>
                <c:pt idx="10">
                  <c:v>11.365393258426966</c:v>
                </c:pt>
                <c:pt idx="11">
                  <c:v>11.365393258426966</c:v>
                </c:pt>
                <c:pt idx="12">
                  <c:v>11.365393258426966</c:v>
                </c:pt>
                <c:pt idx="13">
                  <c:v>11.365393258426966</c:v>
                </c:pt>
                <c:pt idx="14">
                  <c:v>11.365393258426966</c:v>
                </c:pt>
                <c:pt idx="15">
                  <c:v>11.365393258426966</c:v>
                </c:pt>
                <c:pt idx="16">
                  <c:v>11.365393258426966</c:v>
                </c:pt>
                <c:pt idx="17">
                  <c:v>11.365393258426966</c:v>
                </c:pt>
                <c:pt idx="18">
                  <c:v>11.365393258426966</c:v>
                </c:pt>
                <c:pt idx="19">
                  <c:v>11.365393258426966</c:v>
                </c:pt>
                <c:pt idx="20">
                  <c:v>11.365393258426966</c:v>
                </c:pt>
                <c:pt idx="21">
                  <c:v>11.365393258426966</c:v>
                </c:pt>
                <c:pt idx="22">
                  <c:v>10.41158081705151</c:v>
                </c:pt>
                <c:pt idx="23">
                  <c:v>10.41158081705151</c:v>
                </c:pt>
                <c:pt idx="24">
                  <c:v>10.41158081705151</c:v>
                </c:pt>
                <c:pt idx="25">
                  <c:v>10.41158081705151</c:v>
                </c:pt>
                <c:pt idx="26">
                  <c:v>10.41158081705151</c:v>
                </c:pt>
                <c:pt idx="27">
                  <c:v>10.41158081705151</c:v>
                </c:pt>
                <c:pt idx="28">
                  <c:v>10.41158081705151</c:v>
                </c:pt>
                <c:pt idx="29">
                  <c:v>10.41158081705151</c:v>
                </c:pt>
                <c:pt idx="30">
                  <c:v>10.41158081705151</c:v>
                </c:pt>
                <c:pt idx="31">
                  <c:v>10.41158081705151</c:v>
                </c:pt>
                <c:pt idx="32">
                  <c:v>10.41158081705151</c:v>
                </c:pt>
                <c:pt idx="33">
                  <c:v>10.41158081705151</c:v>
                </c:pt>
                <c:pt idx="34">
                  <c:v>10.41158081705151</c:v>
                </c:pt>
                <c:pt idx="35">
                  <c:v>10.41158081705151</c:v>
                </c:pt>
                <c:pt idx="36">
                  <c:v>10.41158081705151</c:v>
                </c:pt>
                <c:pt idx="37">
                  <c:v>10.41158081705151</c:v>
                </c:pt>
                <c:pt idx="38">
                  <c:v>10.41158081705151</c:v>
                </c:pt>
                <c:pt idx="39">
                  <c:v>10.41158081705151</c:v>
                </c:pt>
                <c:pt idx="40">
                  <c:v>10.41158081705151</c:v>
                </c:pt>
                <c:pt idx="41">
                  <c:v>10.41158081705151</c:v>
                </c:pt>
                <c:pt idx="42">
                  <c:v>10.41158081705151</c:v>
                </c:pt>
                <c:pt idx="43">
                  <c:v>10.41158081705151</c:v>
                </c:pt>
              </c:numCache>
            </c:numRef>
          </c:val>
          <c:smooth val="0"/>
          <c:extLst>
            <c:ext xmlns:c16="http://schemas.microsoft.com/office/drawing/2014/chart" uri="{C3380CC4-5D6E-409C-BE32-E72D297353CC}">
              <c16:uniqueId val="{00000003-1A93-4FF6-B4CA-08B606CFB523}"/>
            </c:ext>
          </c:extLst>
        </c:ser>
        <c:ser>
          <c:idx val="2"/>
          <c:order val="2"/>
          <c:tx>
            <c:v>UCL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1A93-4FF6-B4CA-08B606CFB5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wksDatabase01!$B$62:$B$105</c:f>
              <c:numCache>
                <c:formatCode>mmm\-yy</c:formatCode>
                <c:ptCount val="44"/>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numCache>
            </c:numRef>
          </c:cat>
          <c:val>
            <c:numRef>
              <c:f>wksDatabase01!$L$62:$L$105</c:f>
              <c:numCache>
                <c:formatCode>0.0</c:formatCode>
                <c:ptCount val="44"/>
                <c:pt idx="0">
                  <c:v>18.811553317937303</c:v>
                </c:pt>
                <c:pt idx="1">
                  <c:v>18.28357534035554</c:v>
                </c:pt>
                <c:pt idx="2">
                  <c:v>18.404984001699884</c:v>
                </c:pt>
                <c:pt idx="3">
                  <c:v>19.579670509986286</c:v>
                </c:pt>
                <c:pt idx="4">
                  <c:v>18.668304436139021</c:v>
                </c:pt>
                <c:pt idx="5">
                  <c:v>17.854033838508027</c:v>
                </c:pt>
                <c:pt idx="6">
                  <c:v>18.225180486988958</c:v>
                </c:pt>
                <c:pt idx="7">
                  <c:v>19.125314421302932</c:v>
                </c:pt>
                <c:pt idx="8">
                  <c:v>19.89385479742009</c:v>
                </c:pt>
                <c:pt idx="9">
                  <c:v>18.112694476685697</c:v>
                </c:pt>
                <c:pt idx="10">
                  <c:v>17.953882531992182</c:v>
                </c:pt>
                <c:pt idx="11">
                  <c:v>17.623011071583946</c:v>
                </c:pt>
                <c:pt idx="12">
                  <c:v>18.005567248691307</c:v>
                </c:pt>
                <c:pt idx="13">
                  <c:v>18.112694476685697</c:v>
                </c:pt>
                <c:pt idx="14">
                  <c:v>17.805782457898253</c:v>
                </c:pt>
                <c:pt idx="15">
                  <c:v>19.210155048178482</c:v>
                </c:pt>
                <c:pt idx="16">
                  <c:v>18.005567248691307</c:v>
                </c:pt>
                <c:pt idx="17">
                  <c:v>18.225180486988958</c:v>
                </c:pt>
                <c:pt idx="18">
                  <c:v>18.963578452383409</c:v>
                </c:pt>
                <c:pt idx="19">
                  <c:v>18.225180486988958</c:v>
                </c:pt>
                <c:pt idx="20">
                  <c:v>18.963578452383409</c:v>
                </c:pt>
                <c:pt idx="21">
                  <c:v>18.886413543107683</c:v>
                </c:pt>
                <c:pt idx="22">
                  <c:v>16.424136916359672</c:v>
                </c:pt>
                <c:pt idx="23">
                  <c:v>15.873378558680109</c:v>
                </c:pt>
                <c:pt idx="24">
                  <c:v>15.492859854673618</c:v>
                </c:pt>
                <c:pt idx="25">
                  <c:v>15.626046468157389</c:v>
                </c:pt>
                <c:pt idx="26">
                  <c:v>15.291900179724072</c:v>
                </c:pt>
                <c:pt idx="27">
                  <c:v>15.927206267303323</c:v>
                </c:pt>
                <c:pt idx="28">
                  <c:v>16.899765622670611</c:v>
                </c:pt>
                <c:pt idx="29">
                  <c:v>15.982657796663606</c:v>
                </c:pt>
                <c:pt idx="30">
                  <c:v>15.821096920760658</c:v>
                </c:pt>
                <c:pt idx="31">
                  <c:v>15.873378558680109</c:v>
                </c:pt>
                <c:pt idx="32">
                  <c:v>16.424136916359672</c:v>
                </c:pt>
                <c:pt idx="33">
                  <c:v>15.720886006527603</c:v>
                </c:pt>
                <c:pt idx="34">
                  <c:v>15.821096920760658</c:v>
                </c:pt>
                <c:pt idx="35">
                  <c:v>16.159619848691786</c:v>
                </c:pt>
                <c:pt idx="36">
                  <c:v>17.629152018177329</c:v>
                </c:pt>
                <c:pt idx="37">
                  <c:v>16.098771782851106</c:v>
                </c:pt>
                <c:pt idx="38">
                  <c:v>16.648385818341787</c:v>
                </c:pt>
                <c:pt idx="39">
                  <c:v>15.0795754904949</c:v>
                </c:pt>
                <c:pt idx="40">
                  <c:v>16.222464202972411</c:v>
                </c:pt>
                <c:pt idx="41">
                  <c:v>16.159619848691786</c:v>
                </c:pt>
                <c:pt idx="42">
                  <c:v>20.06687521636508</c:v>
                </c:pt>
                <c:pt idx="43">
                  <c:v>23.889544001874455</c:v>
                </c:pt>
              </c:numCache>
            </c:numRef>
          </c:val>
          <c:smooth val="0"/>
          <c:extLst>
            <c:ext xmlns:c16="http://schemas.microsoft.com/office/drawing/2014/chart" uri="{C3380CC4-5D6E-409C-BE32-E72D297353CC}">
              <c16:uniqueId val="{00000005-1A93-4FF6-B4CA-08B606CFB523}"/>
            </c:ext>
          </c:extLst>
        </c:ser>
        <c:ser>
          <c:idx val="3"/>
          <c:order val="3"/>
          <c:tx>
            <c:v>LCL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1A93-4FF6-B4CA-08B606CFB5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wksDatabase01!$B$62:$B$105</c:f>
              <c:numCache>
                <c:formatCode>mmm\-yy</c:formatCode>
                <c:ptCount val="44"/>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numCache>
            </c:numRef>
          </c:cat>
          <c:val>
            <c:numRef>
              <c:f>wksDatabase01!$M$62:$M$105</c:f>
              <c:numCache>
                <c:formatCode>0.0</c:formatCode>
                <c:ptCount val="44"/>
                <c:pt idx="0">
                  <c:v>3.9192331989166274</c:v>
                </c:pt>
                <c:pt idx="1">
                  <c:v>4.4472111764983904</c:v>
                </c:pt>
                <c:pt idx="2">
                  <c:v>4.3258025151540496</c:v>
                </c:pt>
                <c:pt idx="3">
                  <c:v>3.151116006867646</c:v>
                </c:pt>
                <c:pt idx="4">
                  <c:v>4.0624820807149122</c:v>
                </c:pt>
                <c:pt idx="5">
                  <c:v>4.8767526783459063</c:v>
                </c:pt>
                <c:pt idx="6">
                  <c:v>4.5056060298649747</c:v>
                </c:pt>
                <c:pt idx="7">
                  <c:v>3.6054720955510007</c:v>
                </c:pt>
                <c:pt idx="8">
                  <c:v>2.8369317194338421</c:v>
                </c:pt>
                <c:pt idx="9">
                  <c:v>4.6180920401682348</c:v>
                </c:pt>
                <c:pt idx="10">
                  <c:v>4.7769039848617503</c:v>
                </c:pt>
                <c:pt idx="11">
                  <c:v>5.1077754452699846</c:v>
                </c:pt>
                <c:pt idx="12">
                  <c:v>4.7252192681626273</c:v>
                </c:pt>
                <c:pt idx="13">
                  <c:v>4.6180920401682348</c:v>
                </c:pt>
                <c:pt idx="14">
                  <c:v>4.9250040589556807</c:v>
                </c:pt>
                <c:pt idx="15">
                  <c:v>3.5206314686754494</c:v>
                </c:pt>
                <c:pt idx="16">
                  <c:v>4.7252192681626273</c:v>
                </c:pt>
                <c:pt idx="17">
                  <c:v>4.5056060298649747</c:v>
                </c:pt>
                <c:pt idx="18">
                  <c:v>3.7672080644705233</c:v>
                </c:pt>
                <c:pt idx="19">
                  <c:v>4.5056060298649747</c:v>
                </c:pt>
                <c:pt idx="20">
                  <c:v>3.7672080644705233</c:v>
                </c:pt>
                <c:pt idx="21">
                  <c:v>3.8443729737462506</c:v>
                </c:pt>
                <c:pt idx="22">
                  <c:v>4.3990247177433499</c:v>
                </c:pt>
                <c:pt idx="23">
                  <c:v>4.9497830754229097</c:v>
                </c:pt>
                <c:pt idx="24">
                  <c:v>5.3303017794294023</c:v>
                </c:pt>
                <c:pt idx="25">
                  <c:v>5.1971151659456307</c:v>
                </c:pt>
                <c:pt idx="26">
                  <c:v>5.5312614543789476</c:v>
                </c:pt>
                <c:pt idx="27">
                  <c:v>4.8959553667996971</c:v>
                </c:pt>
                <c:pt idx="28">
                  <c:v>3.92339601143241</c:v>
                </c:pt>
                <c:pt idx="29">
                  <c:v>4.8405038374394129</c:v>
                </c:pt>
                <c:pt idx="30">
                  <c:v>5.0020647133423619</c:v>
                </c:pt>
                <c:pt idx="31">
                  <c:v>4.9497830754229097</c:v>
                </c:pt>
                <c:pt idx="32">
                  <c:v>4.3990247177433499</c:v>
                </c:pt>
                <c:pt idx="33">
                  <c:v>5.1022756275754171</c:v>
                </c:pt>
                <c:pt idx="34">
                  <c:v>5.0020647133423619</c:v>
                </c:pt>
                <c:pt idx="35">
                  <c:v>4.6635417854112333</c:v>
                </c:pt>
                <c:pt idx="36">
                  <c:v>3.1940096159256903</c:v>
                </c:pt>
                <c:pt idx="37">
                  <c:v>4.7243898512519129</c:v>
                </c:pt>
                <c:pt idx="38">
                  <c:v>4.174775815761234</c:v>
                </c:pt>
                <c:pt idx="39">
                  <c:v>5.7435861436081197</c:v>
                </c:pt>
                <c:pt idx="40">
                  <c:v>4.600697431130607</c:v>
                </c:pt>
                <c:pt idx="41">
                  <c:v>4.6635417854112333</c:v>
                </c:pt>
                <c:pt idx="42">
                  <c:v>0.75628641773793959</c:v>
                </c:pt>
                <c:pt idx="43">
                  <c:v>-3.0663823677714372</c:v>
                </c:pt>
              </c:numCache>
            </c:numRef>
          </c:val>
          <c:smooth val="0"/>
          <c:extLst>
            <c:ext xmlns:c16="http://schemas.microsoft.com/office/drawing/2014/chart" uri="{C3380CC4-5D6E-409C-BE32-E72D297353CC}">
              <c16:uniqueId val="{00000007-1A93-4FF6-B4CA-08B606CFB523}"/>
            </c:ext>
          </c:extLst>
        </c:ser>
        <c:dLbls>
          <c:showLegendKey val="0"/>
          <c:showVal val="0"/>
          <c:showCatName val="0"/>
          <c:showSerName val="0"/>
          <c:showPercent val="0"/>
          <c:showBubbleSize val="0"/>
        </c:dLbls>
        <c:marker val="1"/>
        <c:smooth val="0"/>
        <c:axId val="541601296"/>
        <c:axId val="541600120"/>
      </c:lineChart>
      <c:catAx>
        <c:axId val="541601296"/>
        <c:scaling>
          <c:orientation val="minMax"/>
        </c:scaling>
        <c:delete val="0"/>
        <c:axPos val="b"/>
        <c:numFmt formatCode="m/d/yy" sourceLinked="0"/>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541600120"/>
        <c:crosses val="autoZero"/>
        <c:auto val="0"/>
        <c:lblAlgn val="ctr"/>
        <c:lblOffset val="100"/>
        <c:tickLblSkip val="1"/>
        <c:tickMarkSkip val="1"/>
        <c:noMultiLvlLbl val="0"/>
      </c:catAx>
      <c:valAx>
        <c:axId val="541600120"/>
        <c:scaling>
          <c:orientation val="minMax"/>
          <c:max val="20"/>
          <c:min val="0"/>
        </c:scaling>
        <c:delete val="0"/>
        <c:axPos val="l"/>
        <c:numFmt formatCode="General" sourceLinked="1"/>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541601296"/>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7AF5F6-B548-4C90-928D-74924437422B}" type="doc">
      <dgm:prSet loTypeId="urn:microsoft.com/office/officeart/2005/8/layout/venn1" loCatId="relationship" qsTypeId="urn:microsoft.com/office/officeart/2005/8/quickstyle/simple1" qsCatId="simple" csTypeId="urn:microsoft.com/office/officeart/2005/8/colors/accent1_2" csCatId="accent1" phldr="1"/>
      <dgm:spPr/>
    </dgm:pt>
    <dgm:pt modelId="{500077C2-A273-4F4C-A5BE-3374CF77A86E}">
      <dgm:prSet phldrT="[Text]" custT="1"/>
      <dgm:spPr/>
      <dgm:t>
        <a:bodyPr/>
        <a:lstStyle/>
        <a:p>
          <a:pPr algn="ctr"/>
          <a:r>
            <a:rPr lang="en-US" sz="2200" b="1" cap="small" spc="100" baseline="0" dirty="0">
              <a:solidFill>
                <a:schemeClr val="bg1"/>
              </a:solidFill>
            </a:rPr>
            <a:t>collaborative </a:t>
          </a:r>
          <a:br>
            <a:rPr lang="en-US" sz="2200" b="1" cap="small" spc="100" baseline="0" dirty="0">
              <a:solidFill>
                <a:schemeClr val="bg1"/>
              </a:solidFill>
            </a:rPr>
          </a:br>
          <a:r>
            <a:rPr lang="en-US" sz="2200" b="1" cap="small" spc="100" baseline="0" dirty="0">
              <a:solidFill>
                <a:schemeClr val="bg1"/>
              </a:solidFill>
            </a:rPr>
            <a:t>work</a:t>
          </a:r>
        </a:p>
        <a:p>
          <a:pPr algn="ctr"/>
          <a:r>
            <a:rPr lang="en-US" sz="1500" i="1" dirty="0">
              <a:solidFill>
                <a:schemeClr val="accent5"/>
              </a:solidFill>
            </a:rPr>
            <a:t>(with hospitals &amp;</a:t>
          </a:r>
          <a:br>
            <a:rPr lang="en-US" sz="1500" i="1" dirty="0">
              <a:solidFill>
                <a:schemeClr val="accent5"/>
              </a:solidFill>
            </a:rPr>
          </a:br>
          <a:r>
            <a:rPr lang="en-US" sz="1500" i="1" dirty="0">
              <a:solidFill>
                <a:schemeClr val="accent5"/>
              </a:solidFill>
            </a:rPr>
            <a:t>other networks)</a:t>
          </a:r>
          <a:endParaRPr lang="en-US" sz="2200" b="1" cap="small" spc="100" baseline="0" dirty="0">
            <a:solidFill>
              <a:schemeClr val="bg1"/>
            </a:solidFill>
          </a:endParaRPr>
        </a:p>
      </dgm:t>
    </dgm:pt>
    <dgm:pt modelId="{B945D327-32D9-45D0-AF48-5EBCD5B508EB}" type="parTrans" cxnId="{CCAF3209-A194-4F7E-82EB-A5759AE929F2}">
      <dgm:prSet/>
      <dgm:spPr/>
      <dgm:t>
        <a:bodyPr/>
        <a:lstStyle/>
        <a:p>
          <a:endParaRPr lang="en-US"/>
        </a:p>
      </dgm:t>
    </dgm:pt>
    <dgm:pt modelId="{E8B0D7F1-3BAA-412F-AF82-A3BE810B5E05}" type="sibTrans" cxnId="{CCAF3209-A194-4F7E-82EB-A5759AE929F2}">
      <dgm:prSet/>
      <dgm:spPr/>
      <dgm:t>
        <a:bodyPr/>
        <a:lstStyle/>
        <a:p>
          <a:endParaRPr lang="en-US"/>
        </a:p>
      </dgm:t>
    </dgm:pt>
    <dgm:pt modelId="{0E9DFCBD-A6A4-4466-ACDE-E4EF8771CE45}">
      <dgm:prSet phldrT="[Text]" custT="1"/>
      <dgm:spPr>
        <a:solidFill>
          <a:schemeClr val="accent4">
            <a:alpha val="50000"/>
          </a:schemeClr>
        </a:solidFill>
      </dgm:spPr>
      <dgm:t>
        <a:bodyPr/>
        <a:lstStyle/>
        <a:p>
          <a:pPr algn="ctr"/>
          <a:r>
            <a:rPr lang="en-US" sz="2200" cap="small" spc="100" baseline="0" dirty="0">
              <a:solidFill>
                <a:schemeClr val="bg1"/>
              </a:solidFill>
            </a:rPr>
            <a:t>research</a:t>
          </a:r>
        </a:p>
      </dgm:t>
    </dgm:pt>
    <dgm:pt modelId="{8B40947C-21A3-4D6D-81EF-E8657B2EA02C}" type="parTrans" cxnId="{DA81FCF3-C6B6-4888-9CB7-61F812D1DF89}">
      <dgm:prSet/>
      <dgm:spPr/>
      <dgm:t>
        <a:bodyPr/>
        <a:lstStyle/>
        <a:p>
          <a:endParaRPr lang="en-US"/>
        </a:p>
      </dgm:t>
    </dgm:pt>
    <dgm:pt modelId="{5A4D15DB-6BCE-4F0B-B6F2-13D7746B0C17}" type="sibTrans" cxnId="{DA81FCF3-C6B6-4888-9CB7-61F812D1DF89}">
      <dgm:prSet/>
      <dgm:spPr/>
      <dgm:t>
        <a:bodyPr/>
        <a:lstStyle/>
        <a:p>
          <a:endParaRPr lang="en-US"/>
        </a:p>
      </dgm:t>
    </dgm:pt>
    <dgm:pt modelId="{C6B41812-8283-4EA2-9AFC-BB12AA3BBCA2}">
      <dgm:prSet phldrT="[Text]" custT="1"/>
      <dgm:spPr>
        <a:solidFill>
          <a:schemeClr val="accent3">
            <a:alpha val="50000"/>
          </a:schemeClr>
        </a:solidFill>
      </dgm:spPr>
      <dgm:t>
        <a:bodyPr/>
        <a:lstStyle/>
        <a:p>
          <a:r>
            <a:rPr lang="en-US" sz="2200" b="1" cap="small" spc="100" baseline="0" dirty="0">
              <a:solidFill>
                <a:schemeClr val="bg1"/>
              </a:solidFill>
            </a:rPr>
            <a:t>quality improvement</a:t>
          </a:r>
        </a:p>
      </dgm:t>
    </dgm:pt>
    <dgm:pt modelId="{F1B22B2F-8CD7-41B9-ACBB-E90ACB920BD5}" type="parTrans" cxnId="{F375D441-954B-4676-BBF9-984DE129149F}">
      <dgm:prSet/>
      <dgm:spPr/>
      <dgm:t>
        <a:bodyPr/>
        <a:lstStyle/>
        <a:p>
          <a:endParaRPr lang="en-US"/>
        </a:p>
      </dgm:t>
    </dgm:pt>
    <dgm:pt modelId="{1F29AE06-27BF-47F1-835E-0935B8895588}" type="sibTrans" cxnId="{F375D441-954B-4676-BBF9-984DE129149F}">
      <dgm:prSet/>
      <dgm:spPr/>
      <dgm:t>
        <a:bodyPr/>
        <a:lstStyle/>
        <a:p>
          <a:endParaRPr lang="en-US"/>
        </a:p>
      </dgm:t>
    </dgm:pt>
    <dgm:pt modelId="{FD2DB8EA-0A0C-4ECE-8C45-F4E3E86E2C63}" type="pres">
      <dgm:prSet presAssocID="{A17AF5F6-B548-4C90-928D-74924437422B}" presName="compositeShape" presStyleCnt="0">
        <dgm:presLayoutVars>
          <dgm:chMax val="7"/>
          <dgm:dir/>
          <dgm:resizeHandles val="exact"/>
        </dgm:presLayoutVars>
      </dgm:prSet>
      <dgm:spPr/>
    </dgm:pt>
    <dgm:pt modelId="{B68C2B2D-DFFF-42AD-96E6-C4A7605E80EE}" type="pres">
      <dgm:prSet presAssocID="{500077C2-A273-4F4C-A5BE-3374CF77A86E}" presName="circ1" presStyleLbl="vennNode1" presStyleIdx="0" presStyleCnt="3" custScaleX="137695" custScaleY="97197" custLinFactNeighborX="-784" custLinFactNeighborY="-5659"/>
      <dgm:spPr/>
    </dgm:pt>
    <dgm:pt modelId="{F0EC0498-142B-4950-BB8F-5EEFC8149FE8}" type="pres">
      <dgm:prSet presAssocID="{500077C2-A273-4F4C-A5BE-3374CF77A86E}" presName="circ1Tx" presStyleLbl="revTx" presStyleIdx="0" presStyleCnt="0">
        <dgm:presLayoutVars>
          <dgm:chMax val="0"/>
          <dgm:chPref val="0"/>
          <dgm:bulletEnabled val="1"/>
        </dgm:presLayoutVars>
      </dgm:prSet>
      <dgm:spPr/>
    </dgm:pt>
    <dgm:pt modelId="{E5707727-E9CC-9A4D-A29A-EDFD3FA5DCB4}" type="pres">
      <dgm:prSet presAssocID="{0E9DFCBD-A6A4-4466-ACDE-E4EF8771CE45}" presName="circ2" presStyleLbl="vennNode1" presStyleIdx="1" presStyleCnt="3" custScaleX="137695" custScaleY="97197" custLinFactNeighborX="16476" custLinFactNeighborY="-7806"/>
      <dgm:spPr/>
    </dgm:pt>
    <dgm:pt modelId="{479A83B2-FFDD-E249-864F-69E141058C68}" type="pres">
      <dgm:prSet presAssocID="{0E9DFCBD-A6A4-4466-ACDE-E4EF8771CE45}" presName="circ2Tx" presStyleLbl="revTx" presStyleIdx="0" presStyleCnt="0">
        <dgm:presLayoutVars>
          <dgm:chMax val="0"/>
          <dgm:chPref val="0"/>
          <dgm:bulletEnabled val="1"/>
        </dgm:presLayoutVars>
      </dgm:prSet>
      <dgm:spPr/>
    </dgm:pt>
    <dgm:pt modelId="{D5CDA6AE-D88C-9443-BE92-3F674F22B603}" type="pres">
      <dgm:prSet presAssocID="{C6B41812-8283-4EA2-9AFC-BB12AA3BBCA2}" presName="circ3" presStyleLbl="vennNode1" presStyleIdx="2" presStyleCnt="3" custScaleX="128906" custScaleY="97197" custLinFactNeighborX="-14009" custLinFactNeighborY="-7806"/>
      <dgm:spPr/>
    </dgm:pt>
    <dgm:pt modelId="{7F1B27F0-7BF5-9B43-BF74-A0970D93C276}" type="pres">
      <dgm:prSet presAssocID="{C6B41812-8283-4EA2-9AFC-BB12AA3BBCA2}" presName="circ3Tx" presStyleLbl="revTx" presStyleIdx="0" presStyleCnt="0">
        <dgm:presLayoutVars>
          <dgm:chMax val="0"/>
          <dgm:chPref val="0"/>
          <dgm:bulletEnabled val="1"/>
        </dgm:presLayoutVars>
      </dgm:prSet>
      <dgm:spPr/>
    </dgm:pt>
  </dgm:ptLst>
  <dgm:cxnLst>
    <dgm:cxn modelId="{CCAF3209-A194-4F7E-82EB-A5759AE929F2}" srcId="{A17AF5F6-B548-4C90-928D-74924437422B}" destId="{500077C2-A273-4F4C-A5BE-3374CF77A86E}" srcOrd="0" destOrd="0" parTransId="{B945D327-32D9-45D0-AF48-5EBCD5B508EB}" sibTransId="{E8B0D7F1-3BAA-412F-AF82-A3BE810B5E05}"/>
    <dgm:cxn modelId="{550B9E27-727A-4905-89B2-B4DF2BA2E31F}" type="presOf" srcId="{A17AF5F6-B548-4C90-928D-74924437422B}" destId="{FD2DB8EA-0A0C-4ECE-8C45-F4E3E86E2C63}" srcOrd="0" destOrd="0" presId="urn:microsoft.com/office/officeart/2005/8/layout/venn1"/>
    <dgm:cxn modelId="{F375D441-954B-4676-BBF9-984DE129149F}" srcId="{A17AF5F6-B548-4C90-928D-74924437422B}" destId="{C6B41812-8283-4EA2-9AFC-BB12AA3BBCA2}" srcOrd="2" destOrd="0" parTransId="{F1B22B2F-8CD7-41B9-ACBB-E90ACB920BD5}" sibTransId="{1F29AE06-27BF-47F1-835E-0935B8895588}"/>
    <dgm:cxn modelId="{DD6E6A85-D266-8342-8A20-6133F4A49F7B}" type="presOf" srcId="{0E9DFCBD-A6A4-4466-ACDE-E4EF8771CE45}" destId="{479A83B2-FFDD-E249-864F-69E141058C68}" srcOrd="1" destOrd="0" presId="urn:microsoft.com/office/officeart/2005/8/layout/venn1"/>
    <dgm:cxn modelId="{4F99FAB6-3E2D-3F4A-AD08-82E66609BBB5}" type="presOf" srcId="{500077C2-A273-4F4C-A5BE-3374CF77A86E}" destId="{B68C2B2D-DFFF-42AD-96E6-C4A7605E80EE}" srcOrd="0" destOrd="0" presId="urn:microsoft.com/office/officeart/2005/8/layout/venn1"/>
    <dgm:cxn modelId="{C83E29DB-00F5-7343-9037-632C34EA8ABE}" type="presOf" srcId="{C6B41812-8283-4EA2-9AFC-BB12AA3BBCA2}" destId="{7F1B27F0-7BF5-9B43-BF74-A0970D93C276}" srcOrd="1" destOrd="0" presId="urn:microsoft.com/office/officeart/2005/8/layout/venn1"/>
    <dgm:cxn modelId="{6979E8DB-738F-3941-823C-6049133FF248}" type="presOf" srcId="{0E9DFCBD-A6A4-4466-ACDE-E4EF8771CE45}" destId="{E5707727-E9CC-9A4D-A29A-EDFD3FA5DCB4}" srcOrd="0" destOrd="0" presId="urn:microsoft.com/office/officeart/2005/8/layout/venn1"/>
    <dgm:cxn modelId="{422D52DC-540E-2148-8DBF-8D7C1D3302F1}" type="presOf" srcId="{C6B41812-8283-4EA2-9AFC-BB12AA3BBCA2}" destId="{D5CDA6AE-D88C-9443-BE92-3F674F22B603}" srcOrd="0" destOrd="0" presId="urn:microsoft.com/office/officeart/2005/8/layout/venn1"/>
    <dgm:cxn modelId="{A72DC1E6-6ADA-644E-B644-439B01794738}" type="presOf" srcId="{500077C2-A273-4F4C-A5BE-3374CF77A86E}" destId="{F0EC0498-142B-4950-BB8F-5EEFC8149FE8}" srcOrd="1" destOrd="0" presId="urn:microsoft.com/office/officeart/2005/8/layout/venn1"/>
    <dgm:cxn modelId="{DA81FCF3-C6B6-4888-9CB7-61F812D1DF89}" srcId="{A17AF5F6-B548-4C90-928D-74924437422B}" destId="{0E9DFCBD-A6A4-4466-ACDE-E4EF8771CE45}" srcOrd="1" destOrd="0" parTransId="{8B40947C-21A3-4D6D-81EF-E8657B2EA02C}" sibTransId="{5A4D15DB-6BCE-4F0B-B6F2-13D7746B0C17}"/>
    <dgm:cxn modelId="{D54F174C-3EAA-2444-BE50-EC9B9E63C06A}" type="presParOf" srcId="{FD2DB8EA-0A0C-4ECE-8C45-F4E3E86E2C63}" destId="{B68C2B2D-DFFF-42AD-96E6-C4A7605E80EE}" srcOrd="0" destOrd="0" presId="urn:microsoft.com/office/officeart/2005/8/layout/venn1"/>
    <dgm:cxn modelId="{5FB147C1-C252-9948-8A0D-BDDA4BE3806D}" type="presParOf" srcId="{FD2DB8EA-0A0C-4ECE-8C45-F4E3E86E2C63}" destId="{F0EC0498-142B-4950-BB8F-5EEFC8149FE8}" srcOrd="1" destOrd="0" presId="urn:microsoft.com/office/officeart/2005/8/layout/venn1"/>
    <dgm:cxn modelId="{F8A53FC8-23F9-A741-8919-8B7FB573FE03}" type="presParOf" srcId="{FD2DB8EA-0A0C-4ECE-8C45-F4E3E86E2C63}" destId="{E5707727-E9CC-9A4D-A29A-EDFD3FA5DCB4}" srcOrd="2" destOrd="0" presId="urn:microsoft.com/office/officeart/2005/8/layout/venn1"/>
    <dgm:cxn modelId="{2BDF18CA-8306-E945-B283-75E1AE964D62}" type="presParOf" srcId="{FD2DB8EA-0A0C-4ECE-8C45-F4E3E86E2C63}" destId="{479A83B2-FFDD-E249-864F-69E141058C68}" srcOrd="3" destOrd="0" presId="urn:microsoft.com/office/officeart/2005/8/layout/venn1"/>
    <dgm:cxn modelId="{784715FD-AAE1-704D-9FAA-24337D086534}" type="presParOf" srcId="{FD2DB8EA-0A0C-4ECE-8C45-F4E3E86E2C63}" destId="{D5CDA6AE-D88C-9443-BE92-3F674F22B603}" srcOrd="4" destOrd="0" presId="urn:microsoft.com/office/officeart/2005/8/layout/venn1"/>
    <dgm:cxn modelId="{E8B5B06E-943F-0B43-9B6A-38E9B567C27D}" type="presParOf" srcId="{FD2DB8EA-0A0C-4ECE-8C45-F4E3E86E2C63}" destId="{7F1B27F0-7BF5-9B43-BF74-A0970D93C27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C2B2D-DFFF-42AD-96E6-C4A7605E80EE}">
      <dsp:nvSpPr>
        <dsp:cNvPr id="0" name=""/>
        <dsp:cNvSpPr/>
      </dsp:nvSpPr>
      <dsp:spPr>
        <a:xfrm>
          <a:off x="2439924" y="16251"/>
          <a:ext cx="3886193" cy="27432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cap="small" spc="100" baseline="0" dirty="0">
              <a:solidFill>
                <a:schemeClr val="bg1"/>
              </a:solidFill>
            </a:rPr>
            <a:t>collaborative </a:t>
          </a:r>
          <a:br>
            <a:rPr lang="en-US" sz="2200" b="1" kern="1200" cap="small" spc="100" baseline="0" dirty="0">
              <a:solidFill>
                <a:schemeClr val="bg1"/>
              </a:solidFill>
            </a:rPr>
          </a:br>
          <a:r>
            <a:rPr lang="en-US" sz="2200" b="1" kern="1200" cap="small" spc="100" baseline="0" dirty="0">
              <a:solidFill>
                <a:schemeClr val="bg1"/>
              </a:solidFill>
            </a:rPr>
            <a:t>work</a:t>
          </a:r>
        </a:p>
        <a:p>
          <a:pPr marL="0" lvl="0" indent="0" algn="ctr" defTabSz="977900">
            <a:lnSpc>
              <a:spcPct val="90000"/>
            </a:lnSpc>
            <a:spcBef>
              <a:spcPct val="0"/>
            </a:spcBef>
            <a:spcAft>
              <a:spcPct val="35000"/>
            </a:spcAft>
            <a:buNone/>
          </a:pPr>
          <a:r>
            <a:rPr lang="en-US" sz="1500" i="1" kern="1200" dirty="0">
              <a:solidFill>
                <a:schemeClr val="accent5"/>
              </a:solidFill>
            </a:rPr>
            <a:t>(with hospitals &amp;</a:t>
          </a:r>
          <a:br>
            <a:rPr lang="en-US" sz="1500" i="1" kern="1200" dirty="0">
              <a:solidFill>
                <a:schemeClr val="accent5"/>
              </a:solidFill>
            </a:rPr>
          </a:br>
          <a:r>
            <a:rPr lang="en-US" sz="1500" i="1" kern="1200" dirty="0">
              <a:solidFill>
                <a:schemeClr val="accent5"/>
              </a:solidFill>
            </a:rPr>
            <a:t>other networks)</a:t>
          </a:r>
          <a:endParaRPr lang="en-US" sz="2200" b="1" kern="1200" cap="small" spc="100" baseline="0" dirty="0">
            <a:solidFill>
              <a:schemeClr val="bg1"/>
            </a:solidFill>
          </a:endParaRPr>
        </a:p>
      </dsp:txBody>
      <dsp:txXfrm>
        <a:off x="2958084" y="496313"/>
        <a:ext cx="2849875" cy="1234444"/>
      </dsp:txXfrm>
    </dsp:sp>
    <dsp:sp modelId="{E5707727-E9CC-9A4D-A29A-EDFD3FA5DCB4}">
      <dsp:nvSpPr>
        <dsp:cNvPr id="0" name=""/>
        <dsp:cNvSpPr/>
      </dsp:nvSpPr>
      <dsp:spPr>
        <a:xfrm>
          <a:off x="3945444" y="1719606"/>
          <a:ext cx="3886193" cy="2743210"/>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cap="small" spc="100" baseline="0" dirty="0">
              <a:solidFill>
                <a:schemeClr val="bg1"/>
              </a:solidFill>
            </a:rPr>
            <a:t>research</a:t>
          </a:r>
        </a:p>
      </dsp:txBody>
      <dsp:txXfrm>
        <a:off x="5133971" y="2428269"/>
        <a:ext cx="2331715" cy="1508765"/>
      </dsp:txXfrm>
    </dsp:sp>
    <dsp:sp modelId="{D5CDA6AE-D88C-9443-BE92-3F674F22B603}">
      <dsp:nvSpPr>
        <dsp:cNvPr id="0" name=""/>
        <dsp:cNvSpPr/>
      </dsp:nvSpPr>
      <dsp:spPr>
        <a:xfrm>
          <a:off x="1172312" y="1719606"/>
          <a:ext cx="3638139" cy="2743210"/>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cap="small" spc="100" baseline="0" dirty="0">
              <a:solidFill>
                <a:schemeClr val="bg1"/>
              </a:solidFill>
            </a:rPr>
            <a:t>quality improvement</a:t>
          </a:r>
        </a:p>
      </dsp:txBody>
      <dsp:txXfrm>
        <a:off x="1514904" y="2428269"/>
        <a:ext cx="2182883" cy="15087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0.01871</cdr:x>
      <cdr:y>0.05928</cdr:y>
    </cdr:from>
    <cdr:to>
      <cdr:x>0.31883</cdr:x>
      <cdr:y>0.15201</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a:cs typeface="Arial"/>
            </a:rPr>
            <a:t>Percent</a:t>
          </a:r>
        </a:p>
      </cdr:txBody>
    </cdr:sp>
  </cdr:relSizeAnchor>
</c:userShapes>
</file>

<file path=ppt/drawings/drawing2.xml><?xml version="1.0" encoding="utf-8"?>
<c:userShapes xmlns:c="http://schemas.openxmlformats.org/drawingml/2006/chart">
  <cdr:relSizeAnchor xmlns:cdr="http://schemas.openxmlformats.org/drawingml/2006/chartDrawing">
    <cdr:from>
      <cdr:x>0.02364</cdr:x>
      <cdr:y>0.05006</cdr:y>
    </cdr:from>
    <cdr:to>
      <cdr:x>0.33927</cdr:x>
      <cdr:y>0.15466</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a:cs typeface="Arial"/>
            </a:rPr>
            <a:t>Measure</a:t>
          </a:r>
        </a:p>
      </cdr:txBody>
    </cdr:sp>
  </cdr:relSizeAnchor>
</c:userShapes>
</file>

<file path=ppt/drawings/drawing3.xml><?xml version="1.0" encoding="utf-8"?>
<c:userShapes xmlns:c="http://schemas.openxmlformats.org/drawingml/2006/chart">
  <cdr:relSizeAnchor xmlns:cdr="http://schemas.openxmlformats.org/drawingml/2006/chartDrawing">
    <cdr:from>
      <cdr:x>0.01896</cdr:x>
      <cdr:y>0.04519</cdr:y>
    </cdr:from>
    <cdr:to>
      <cdr:x>0.32105</cdr:x>
      <cdr:y>0.13597</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a:cs typeface="Arial"/>
            </a:rPr>
            <a:t>Measure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5ED89-4061-3642-AA27-68B2DD0FA56A}" type="datetimeFigureOut">
              <a:rPr lang="en-US" smtClean="0"/>
              <a:t>8/12/2021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607B0-6FD1-5442-BF64-120D997F8C80}" type="slidenum">
              <a:rPr lang="en-US" smtClean="0"/>
              <a:t>‹#›</a:t>
            </a:fld>
            <a:endParaRPr lang="en-US"/>
          </a:p>
        </p:txBody>
      </p:sp>
    </p:spTree>
    <p:extLst>
      <p:ext uri="{BB962C8B-B14F-4D97-AF65-F5344CB8AC3E}">
        <p14:creationId xmlns:p14="http://schemas.microsoft.com/office/powerpoint/2010/main" val="765125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1</a:t>
            </a:fld>
            <a:endParaRPr lang="en-US"/>
          </a:p>
        </p:txBody>
      </p:sp>
    </p:spTree>
    <p:extLst>
      <p:ext uri="{BB962C8B-B14F-4D97-AF65-F5344CB8AC3E}">
        <p14:creationId xmlns:p14="http://schemas.microsoft.com/office/powerpoint/2010/main" val="389245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present</a:t>
            </a:r>
          </a:p>
        </p:txBody>
      </p:sp>
      <p:sp>
        <p:nvSpPr>
          <p:cNvPr id="4" name="Slide Number Placeholder 3"/>
          <p:cNvSpPr>
            <a:spLocks noGrp="1"/>
          </p:cNvSpPr>
          <p:nvPr>
            <p:ph type="sldNum" sz="quarter" idx="5"/>
          </p:nvPr>
        </p:nvSpPr>
        <p:spPr/>
        <p:txBody>
          <a:bodyPr/>
          <a:lstStyle/>
          <a:p>
            <a:fld id="{3CE607B0-6FD1-5442-BF64-120D997F8C80}" type="slidenum">
              <a:rPr lang="en-US" smtClean="0"/>
              <a:t>15</a:t>
            </a:fld>
            <a:endParaRPr lang="en-US"/>
          </a:p>
        </p:txBody>
      </p:sp>
    </p:spTree>
    <p:extLst>
      <p:ext uri="{BB962C8B-B14F-4D97-AF65-F5344CB8AC3E}">
        <p14:creationId xmlns:p14="http://schemas.microsoft.com/office/powerpoint/2010/main" val="1940150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18</a:t>
            </a:fld>
            <a:endParaRPr lang="en-US"/>
          </a:p>
        </p:txBody>
      </p:sp>
    </p:spTree>
    <p:extLst>
      <p:ext uri="{BB962C8B-B14F-4D97-AF65-F5344CB8AC3E}">
        <p14:creationId xmlns:p14="http://schemas.microsoft.com/office/powerpoint/2010/main" val="266598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19</a:t>
            </a:fld>
            <a:endParaRPr lang="en-US"/>
          </a:p>
        </p:txBody>
      </p:sp>
    </p:spTree>
    <p:extLst>
      <p:ext uri="{BB962C8B-B14F-4D97-AF65-F5344CB8AC3E}">
        <p14:creationId xmlns:p14="http://schemas.microsoft.com/office/powerpoint/2010/main" val="1461809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20</a:t>
            </a:fld>
            <a:endParaRPr lang="en-US"/>
          </a:p>
        </p:txBody>
      </p:sp>
    </p:spTree>
    <p:extLst>
      <p:ext uri="{BB962C8B-B14F-4D97-AF65-F5344CB8AC3E}">
        <p14:creationId xmlns:p14="http://schemas.microsoft.com/office/powerpoint/2010/main" val="291563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25</a:t>
            </a:fld>
            <a:endParaRPr lang="en-US"/>
          </a:p>
        </p:txBody>
      </p:sp>
    </p:spTree>
    <p:extLst>
      <p:ext uri="{BB962C8B-B14F-4D97-AF65-F5344CB8AC3E}">
        <p14:creationId xmlns:p14="http://schemas.microsoft.com/office/powerpoint/2010/main" val="27639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29</a:t>
            </a:fld>
            <a:endParaRPr lang="en-US"/>
          </a:p>
        </p:txBody>
      </p:sp>
    </p:spTree>
    <p:extLst>
      <p:ext uri="{BB962C8B-B14F-4D97-AF65-F5344CB8AC3E}">
        <p14:creationId xmlns:p14="http://schemas.microsoft.com/office/powerpoint/2010/main" val="56919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4</a:t>
            </a:fld>
            <a:endParaRPr lang="en-US"/>
          </a:p>
        </p:txBody>
      </p:sp>
    </p:spTree>
    <p:extLst>
      <p:ext uri="{BB962C8B-B14F-4D97-AF65-F5344CB8AC3E}">
        <p14:creationId xmlns:p14="http://schemas.microsoft.com/office/powerpoint/2010/main" val="205052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94357-2B8D-A744-A957-02E0CD7253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0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DF94357-2B8D-A744-A957-02E0CD725334}" type="slidenum">
              <a:rPr lang="en-US" smtClean="0"/>
              <a:t>6</a:t>
            </a:fld>
            <a:endParaRPr lang="en-US"/>
          </a:p>
        </p:txBody>
      </p:sp>
    </p:spTree>
    <p:extLst>
      <p:ext uri="{BB962C8B-B14F-4D97-AF65-F5344CB8AC3E}">
        <p14:creationId xmlns:p14="http://schemas.microsoft.com/office/powerpoint/2010/main" val="31991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7</a:t>
            </a:fld>
            <a:endParaRPr lang="en-US"/>
          </a:p>
        </p:txBody>
      </p:sp>
    </p:spTree>
    <p:extLst>
      <p:ext uri="{BB962C8B-B14F-4D97-AF65-F5344CB8AC3E}">
        <p14:creationId xmlns:p14="http://schemas.microsoft.com/office/powerpoint/2010/main" val="126244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11</a:t>
            </a:fld>
            <a:endParaRPr lang="en-US"/>
          </a:p>
        </p:txBody>
      </p:sp>
    </p:spTree>
    <p:extLst>
      <p:ext uri="{BB962C8B-B14F-4D97-AF65-F5344CB8AC3E}">
        <p14:creationId xmlns:p14="http://schemas.microsoft.com/office/powerpoint/2010/main" val="200597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12</a:t>
            </a:fld>
            <a:endParaRPr lang="en-US"/>
          </a:p>
        </p:txBody>
      </p:sp>
    </p:spTree>
    <p:extLst>
      <p:ext uri="{BB962C8B-B14F-4D97-AF65-F5344CB8AC3E}">
        <p14:creationId xmlns:p14="http://schemas.microsoft.com/office/powerpoint/2010/main" val="245054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other places to add placeholder for local </a:t>
            </a:r>
          </a:p>
        </p:txBody>
      </p:sp>
      <p:sp>
        <p:nvSpPr>
          <p:cNvPr id="4" name="Slide Number Placeholder 3"/>
          <p:cNvSpPr>
            <a:spLocks noGrp="1"/>
          </p:cNvSpPr>
          <p:nvPr>
            <p:ph type="sldNum" sz="quarter" idx="5"/>
          </p:nvPr>
        </p:nvSpPr>
        <p:spPr/>
        <p:txBody>
          <a:bodyPr/>
          <a:lstStyle/>
          <a:p>
            <a:fld id="{3CE607B0-6FD1-5442-BF64-120D997F8C80}" type="slidenum">
              <a:rPr lang="en-US" smtClean="0"/>
              <a:t>13</a:t>
            </a:fld>
            <a:endParaRPr lang="en-US"/>
          </a:p>
        </p:txBody>
      </p:sp>
    </p:spTree>
    <p:extLst>
      <p:ext uri="{BB962C8B-B14F-4D97-AF65-F5344CB8AC3E}">
        <p14:creationId xmlns:p14="http://schemas.microsoft.com/office/powerpoint/2010/main" val="225537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607B0-6FD1-5442-BF64-120D997F8C80}" type="slidenum">
              <a:rPr lang="en-US" smtClean="0"/>
              <a:t>14</a:t>
            </a:fld>
            <a:endParaRPr lang="en-US"/>
          </a:p>
        </p:txBody>
      </p:sp>
    </p:spTree>
    <p:extLst>
      <p:ext uri="{BB962C8B-B14F-4D97-AF65-F5344CB8AC3E}">
        <p14:creationId xmlns:p14="http://schemas.microsoft.com/office/powerpoint/2010/main" val="1975716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2_Purple">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edit Cover Slide Presentation Title Here</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indent="0">
              <a:buFontTx/>
              <a:buNone/>
              <a:defRPr sz="2000" b="0" i="1" baseline="0">
                <a:solidFill>
                  <a:schemeClr val="bg1"/>
                </a:solidFill>
                <a:latin typeface="Arial" charset="0"/>
                <a:ea typeface="Arial" charset="0"/>
                <a:cs typeface="Arial" charset="0"/>
              </a:defRPr>
            </a:lvl1pPr>
          </a:lstStyle>
          <a:p>
            <a:pPr lvl="0"/>
            <a:r>
              <a:rPr lang="en-US" dirty="0"/>
              <a:t>Click to edit subtitle here</a:t>
            </a:r>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dirty="0">
                <a:solidFill>
                  <a:schemeClr val="tx2"/>
                </a:solidFill>
                <a:latin typeface="+mj-lt"/>
              </a:rPr>
              <a:t>Pediatric Acute Care Cardiology Collaborative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2" name="Straight Connector 11"/>
          <p:cNvCxnSpPr/>
          <p:nvPr userDrawn="1"/>
        </p:nvCxnSpPr>
        <p:spPr>
          <a:xfrm flipV="1">
            <a:off x="0" y="3358342"/>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209301"/>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guide id="3"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Aqua">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rgbClr val="D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accent3"/>
                </a:solidFill>
                <a:latin typeface="Arial" charset="0"/>
                <a:ea typeface="Arial" charset="0"/>
                <a:cs typeface="Arial" charset="0"/>
              </a:defRPr>
            </a:lvl1pPr>
          </a:lstStyle>
          <a:p>
            <a:r>
              <a:rPr lang="en-US" dirty="0"/>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tx1"/>
                </a:solidFill>
                <a:latin typeface="Arial" charset="0"/>
                <a:ea typeface="Arial" charset="0"/>
                <a:cs typeface="Arial" charset="0"/>
              </a:defRPr>
            </a:lvl1pPr>
          </a:lstStyle>
          <a:p>
            <a:pPr lvl="0"/>
            <a:r>
              <a:rPr lang="en-US" dirty="0"/>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46193"/>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1_Re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4"/>
                </a:solidFill>
              </a:defRPr>
            </a:lvl1pPr>
          </a:lstStyle>
          <a:p>
            <a:r>
              <a:rPr lang="en-US" dirty="0"/>
              <a:t>Click to edit Master title style</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6580050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1_Purp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1"/>
                </a:solidFill>
              </a:defRPr>
            </a:lvl1pPr>
          </a:lstStyle>
          <a:p>
            <a:r>
              <a:rPr lang="en-US"/>
              <a:t>Click to edit Master title style</a:t>
            </a:r>
            <a:endParaRPr lang="en-US" dirty="0"/>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954203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1_Nav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2"/>
                </a:solidFill>
              </a:defRPr>
            </a:lvl1pPr>
          </a:lstStyle>
          <a:p>
            <a:r>
              <a:rPr lang="en-US" dirty="0"/>
              <a:t>Click to edit Master title style</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1643071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1_Teal">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3"/>
                </a:solidFill>
              </a:defRPr>
            </a:lvl1pPr>
          </a:lstStyle>
          <a:p>
            <a:r>
              <a:rPr lang="en-US"/>
              <a:t>Click to edit Master title style</a:t>
            </a:r>
            <a:endParaRPr lang="en-US" dirty="0"/>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9502955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2_Purple">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bg1"/>
                </a:solidFill>
              </a:defRPr>
            </a:lvl1pPr>
          </a:lstStyle>
          <a:p>
            <a:r>
              <a:rPr lang="en-US"/>
              <a:t>Click to edit Master title style</a:t>
            </a:r>
            <a:endParaRPr lang="en-US" dirty="0"/>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42970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2_Violet">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accent1"/>
                </a:solidFill>
              </a:defRPr>
            </a:lvl1pPr>
          </a:lstStyle>
          <a:p>
            <a:r>
              <a:rPr lang="en-US"/>
              <a:t>Click to edit Master title style</a:t>
            </a:r>
            <a:endParaRPr lang="en-US" dirty="0"/>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36982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2_Navy">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bg1"/>
                </a:solidFill>
              </a:defRPr>
            </a:lvl1pPr>
          </a:lstStyle>
          <a:p>
            <a:r>
              <a:rPr lang="en-US"/>
              <a:t>Click to edit Master title style</a:t>
            </a:r>
            <a:endParaRPr lang="en-US" dirty="0"/>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70247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2_Blue">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accent2"/>
                </a:solidFill>
              </a:defRPr>
            </a:lvl1pPr>
          </a:lstStyle>
          <a:p>
            <a:r>
              <a:rPr lang="en-US"/>
              <a:t>Click to edit Master title style</a:t>
            </a:r>
            <a:endParaRPr lang="en-US" dirty="0"/>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78028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2_teal">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bg1"/>
                </a:solidFill>
              </a:defRPr>
            </a:lvl1pPr>
          </a:lstStyle>
          <a:p>
            <a:r>
              <a:rPr lang="en-US"/>
              <a:t>Click to edit Master title style</a:t>
            </a:r>
            <a:endParaRPr lang="en-US" dirty="0"/>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74969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_Navy">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edit Cover Slide Presentation Title Here</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indent="0">
              <a:buFontTx/>
              <a:buNone/>
              <a:defRPr sz="2000" b="0" i="1" baseline="0">
                <a:solidFill>
                  <a:schemeClr val="bg1"/>
                </a:solidFill>
                <a:latin typeface="Arial" charset="0"/>
                <a:ea typeface="Arial" charset="0"/>
                <a:cs typeface="Arial" charset="0"/>
              </a:defRPr>
            </a:lvl1pPr>
          </a:lstStyle>
          <a:p>
            <a:pPr lvl="0"/>
            <a:r>
              <a:rPr lang="en-US" dirty="0"/>
              <a:t>Click to edit subtitle here</a:t>
            </a:r>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dirty="0">
                <a:solidFill>
                  <a:schemeClr val="tx2"/>
                </a:solidFill>
                <a:latin typeface="+mj-lt"/>
              </a:rPr>
              <a:t>Pediatric Acute Care </a:t>
            </a:r>
            <a:r>
              <a:rPr lang="en-US" sz="2800" b="0" i="0" u="none" strike="noStrike" spc="50" baseline="30000">
                <a:solidFill>
                  <a:schemeClr val="tx2"/>
                </a:solidFill>
                <a:latin typeface="+mj-lt"/>
              </a:rPr>
              <a:t>Cardiology Collaborative</a:t>
            </a:r>
            <a:endParaRPr lang="en-US" sz="2800" b="0" i="0" u="none" strike="noStrike" spc="50" baseline="30000" dirty="0">
              <a:solidFill>
                <a:schemeClr val="tx2"/>
              </a:solidFill>
              <a:latin typeface="+mj-l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0" name="Straight Connector 9"/>
          <p:cNvCxnSpPr/>
          <p:nvPr userDrawn="1"/>
        </p:nvCxnSpPr>
        <p:spPr>
          <a:xfrm flipV="1">
            <a:off x="0" y="3358342"/>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605619"/>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guide id="3"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2_Aqua">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rgbClr val="D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accent3"/>
                </a:solidFill>
              </a:defRPr>
            </a:lvl1pPr>
          </a:lstStyle>
          <a:p>
            <a:r>
              <a:rPr lang="en-US"/>
              <a:t>Click to edit Master title style</a:t>
            </a:r>
            <a:endParaRPr lang="en-US" dirty="0"/>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07487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3_Red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dirty="0"/>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dirty="0"/>
              <a:t>Click to add graphic content</a:t>
            </a:r>
          </a:p>
        </p:txBody>
      </p: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4"/>
                </a:solidFill>
              </a:defRPr>
            </a:lvl1pPr>
          </a:lstStyle>
          <a:p>
            <a:r>
              <a:rPr lang="en-US" dirty="0"/>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03491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3_Purple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dirty="0"/>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1"/>
                </a:solidFill>
              </a:defRPr>
            </a:lvl1pPr>
          </a:lstStyle>
          <a:p>
            <a:r>
              <a:rPr lang="en-US"/>
              <a:t>Click to edit Master title style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265D7D9E-CBB6-A64D-B07A-7CB3081E610F}"/>
              </a:ext>
            </a:extLst>
          </p:cNvPr>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dirty="0"/>
              <a:t>Click to add graphic content</a:t>
            </a:r>
          </a:p>
        </p:txBody>
      </p:sp>
    </p:spTree>
    <p:extLst>
      <p:ext uri="{BB962C8B-B14F-4D97-AF65-F5344CB8AC3E}">
        <p14:creationId xmlns:p14="http://schemas.microsoft.com/office/powerpoint/2010/main" val="15125937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3_Navy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dirty="0"/>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2"/>
                </a:solidFill>
              </a:defRPr>
            </a:lvl1pPr>
          </a:lstStyle>
          <a:p>
            <a:r>
              <a:rPr lang="en-US"/>
              <a:t>Click to edit Master title style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711024D4-CF14-B040-9F56-A4C83EBB5438}"/>
              </a:ext>
            </a:extLst>
          </p:cNvPr>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dirty="0"/>
              <a:t>Click to add graphic content</a:t>
            </a:r>
          </a:p>
        </p:txBody>
      </p:sp>
    </p:spTree>
    <p:extLst>
      <p:ext uri="{BB962C8B-B14F-4D97-AF65-F5344CB8AC3E}">
        <p14:creationId xmlns:p14="http://schemas.microsoft.com/office/powerpoint/2010/main" val="50625083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3_Teal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dirty="0"/>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3"/>
                </a:solidFill>
              </a:defRPr>
            </a:lvl1pPr>
          </a:lstStyle>
          <a:p>
            <a:r>
              <a:rPr lang="en-US"/>
              <a:t>Click to edit Master title style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7042A0FC-2612-AF46-AFB5-2AB97E069296}"/>
              </a:ext>
            </a:extLst>
          </p:cNvPr>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dirty="0"/>
              <a:t>Click to add graphic content</a:t>
            </a:r>
          </a:p>
        </p:txBody>
      </p:sp>
    </p:spTree>
    <p:extLst>
      <p:ext uri="{BB962C8B-B14F-4D97-AF65-F5344CB8AC3E}">
        <p14:creationId xmlns:p14="http://schemas.microsoft.com/office/powerpoint/2010/main" val="119266916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4_WhiteGreyRigh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15" name="Straight Connector 14"/>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8"/>
          </p:nvPr>
        </p:nvSpPr>
        <p:spPr>
          <a:xfrm>
            <a:off x="8826691" y="838200"/>
            <a:ext cx="2262487" cy="5023274"/>
          </a:xfrm>
          <a:prstGeom prst="rect">
            <a:avLst/>
          </a:prstGeom>
        </p:spPr>
        <p:txBody>
          <a:bodyPr lIns="0" tIns="0" rIns="0" bIns="0" anchor="ctr" anchorCtr="0"/>
          <a:lstStyle>
            <a:lvl1pPr marL="0" indent="0">
              <a:buFontTx/>
              <a:buNone/>
              <a:defRPr sz="2000" baseline="0">
                <a:solidFill>
                  <a:schemeClr val="tx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p:txBody>
      </p:sp>
      <p:sp>
        <p:nvSpPr>
          <p:cNvPr id="21" name="Content Placeholder 2"/>
          <p:cNvSpPr>
            <a:spLocks noGrp="1"/>
          </p:cNvSpPr>
          <p:nvPr>
            <p:ph sz="quarter" idx="19" hasCustomPrompt="1"/>
          </p:nvPr>
        </p:nvSpPr>
        <p:spPr>
          <a:xfrm>
            <a:off x="838199" y="838199"/>
            <a:ext cx="7674033" cy="5023275"/>
          </a:xfrm>
          <a:prstGeom prst="rect">
            <a:avLst/>
          </a:prstGeom>
        </p:spPr>
        <p:txBody>
          <a:bodyPr lIns="0" tIns="0" rIns="0" bIns="0"/>
          <a:lstStyle>
            <a:lvl1pPr>
              <a:defRPr sz="2400">
                <a:latin typeface="+mn-lt"/>
              </a:defRPr>
            </a:lvl1pPr>
          </a:lstStyle>
          <a:p>
            <a:pPr lvl="0"/>
            <a:r>
              <a:rPr lang="en-US" dirty="0"/>
              <a:t>Click to add graphic content</a:t>
            </a:r>
          </a:p>
        </p:txBody>
      </p:sp>
    </p:spTree>
    <p:extLst>
      <p:ext uri="{BB962C8B-B14F-4D97-AF65-F5344CB8AC3E}">
        <p14:creationId xmlns:p14="http://schemas.microsoft.com/office/powerpoint/2010/main" val="169324559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4_PurpleRight">
    <p:spTree>
      <p:nvGrpSpPr>
        <p:cNvPr id="1" name=""/>
        <p:cNvGrpSpPr/>
        <p:nvPr/>
      </p:nvGrpSpPr>
      <p:grpSpPr>
        <a:xfrm>
          <a:off x="0" y="0"/>
          <a:ext cx="0" cy="0"/>
          <a:chOff x="0" y="0"/>
          <a:chExt cx="0" cy="0"/>
        </a:xfrm>
      </p:grpSpPr>
      <p:sp>
        <p:nvSpPr>
          <p:cNvPr id="5" name="Rectangle 4"/>
          <p:cNvSpPr/>
          <p:nvPr userDrawn="1"/>
        </p:nvSpPr>
        <p:spPr>
          <a:xfrm>
            <a:off x="8578735" y="838199"/>
            <a:ext cx="2775065" cy="5023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8"/>
          </p:nvPr>
        </p:nvSpPr>
        <p:spPr>
          <a:xfrm>
            <a:off x="8826691" y="1080654"/>
            <a:ext cx="2262487" cy="4522123"/>
          </a:xfrm>
          <a:prstGeom prst="rect">
            <a:avLst/>
          </a:prstGeom>
        </p:spPr>
        <p:txBody>
          <a:bodyPr lIns="0" tIns="0" rIns="0" bIns="0"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p:txBody>
      </p:sp>
      <p:sp>
        <p:nvSpPr>
          <p:cNvPr id="6" name="Content Placeholder 2"/>
          <p:cNvSpPr>
            <a:spLocks noGrp="1"/>
          </p:cNvSpPr>
          <p:nvPr>
            <p:ph sz="quarter" idx="19" hasCustomPrompt="1"/>
          </p:nvPr>
        </p:nvSpPr>
        <p:spPr>
          <a:xfrm>
            <a:off x="838200" y="838199"/>
            <a:ext cx="7506892"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8" name="Straight Connector 7"/>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484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4_NavyRight">
    <p:spTree>
      <p:nvGrpSpPr>
        <p:cNvPr id="1" name=""/>
        <p:cNvGrpSpPr/>
        <p:nvPr/>
      </p:nvGrpSpPr>
      <p:grpSpPr>
        <a:xfrm>
          <a:off x="0" y="0"/>
          <a:ext cx="0" cy="0"/>
          <a:chOff x="0" y="0"/>
          <a:chExt cx="0" cy="0"/>
        </a:xfrm>
      </p:grpSpPr>
      <p:sp>
        <p:nvSpPr>
          <p:cNvPr id="5" name="Rectangle 4"/>
          <p:cNvSpPr/>
          <p:nvPr userDrawn="1"/>
        </p:nvSpPr>
        <p:spPr>
          <a:xfrm>
            <a:off x="8578735" y="838199"/>
            <a:ext cx="2775065" cy="5023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8"/>
          </p:nvPr>
        </p:nvSpPr>
        <p:spPr>
          <a:xfrm>
            <a:off x="8826691" y="1080654"/>
            <a:ext cx="2262487" cy="4522123"/>
          </a:xfrm>
          <a:prstGeom prst="rect">
            <a:avLst/>
          </a:prstGeom>
        </p:spPr>
        <p:txBody>
          <a:bodyPr lIns="0" tIns="0" rIns="0" bIns="0"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6" name="Content Placeholder 2"/>
          <p:cNvSpPr>
            <a:spLocks noGrp="1"/>
          </p:cNvSpPr>
          <p:nvPr>
            <p:ph sz="quarter" idx="19" hasCustomPrompt="1"/>
          </p:nvPr>
        </p:nvSpPr>
        <p:spPr>
          <a:xfrm>
            <a:off x="838200" y="838199"/>
            <a:ext cx="7506892"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8" name="Straight Connector 7"/>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19328"/>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4_TealRight">
    <p:spTree>
      <p:nvGrpSpPr>
        <p:cNvPr id="1" name=""/>
        <p:cNvGrpSpPr/>
        <p:nvPr/>
      </p:nvGrpSpPr>
      <p:grpSpPr>
        <a:xfrm>
          <a:off x="0" y="0"/>
          <a:ext cx="0" cy="0"/>
          <a:chOff x="0" y="0"/>
          <a:chExt cx="0" cy="0"/>
        </a:xfrm>
      </p:grpSpPr>
      <p:sp>
        <p:nvSpPr>
          <p:cNvPr id="5" name="Rectangle 4"/>
          <p:cNvSpPr/>
          <p:nvPr userDrawn="1"/>
        </p:nvSpPr>
        <p:spPr>
          <a:xfrm>
            <a:off x="8578735" y="838199"/>
            <a:ext cx="2775065" cy="50232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8"/>
          </p:nvPr>
        </p:nvSpPr>
        <p:spPr>
          <a:xfrm>
            <a:off x="8826691" y="1080654"/>
            <a:ext cx="2262487" cy="4522123"/>
          </a:xfrm>
          <a:prstGeom prst="rect">
            <a:avLst/>
          </a:prstGeom>
        </p:spPr>
        <p:txBody>
          <a:bodyPr lIns="0" tIns="0" rIns="0" bIns="0"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6" name="Content Placeholder 2"/>
          <p:cNvSpPr>
            <a:spLocks noGrp="1"/>
          </p:cNvSpPr>
          <p:nvPr>
            <p:ph sz="quarter" idx="19" hasCustomPrompt="1"/>
          </p:nvPr>
        </p:nvSpPr>
        <p:spPr>
          <a:xfrm>
            <a:off x="838200" y="838199"/>
            <a:ext cx="7506892"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8" name="Straight Connector 7"/>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634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5_WhiteGreyLeft">
    <p:spTree>
      <p:nvGrpSpPr>
        <p:cNvPr id="1" name=""/>
        <p:cNvGrpSpPr/>
        <p:nvPr/>
      </p:nvGrpSpPr>
      <p:grpSpPr>
        <a:xfrm>
          <a:off x="0" y="0"/>
          <a:ext cx="0" cy="0"/>
          <a:chOff x="0" y="0"/>
          <a:chExt cx="0" cy="0"/>
        </a:xfrm>
      </p:grpSpPr>
      <p:sp>
        <p:nvSpPr>
          <p:cNvPr id="23" name="Text Placeholder 2"/>
          <p:cNvSpPr>
            <a:spLocks noGrp="1"/>
          </p:cNvSpPr>
          <p:nvPr>
            <p:ph type="body" sz="quarter" idx="18"/>
          </p:nvPr>
        </p:nvSpPr>
        <p:spPr>
          <a:xfrm>
            <a:off x="838199" y="838199"/>
            <a:ext cx="2785610" cy="5023274"/>
          </a:xfrm>
          <a:prstGeom prst="rect">
            <a:avLst/>
          </a:prstGeom>
        </p:spPr>
        <p:txBody>
          <a:bodyPr anchor="ctr" anchorCtr="0"/>
          <a:lstStyle>
            <a:lvl1pPr marL="0" indent="0">
              <a:buFontTx/>
              <a:buNone/>
              <a:defRPr sz="2000" baseline="0">
                <a:solidFill>
                  <a:schemeClr val="tx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17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1_Purple">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edit Cover Slide Presentation Title</a:t>
            </a:r>
          </a:p>
        </p:txBody>
      </p:sp>
      <p:sp>
        <p:nvSpPr>
          <p:cNvPr id="9"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dirty="0"/>
              <a:t>Click to edit subtitle here</a:t>
            </a:r>
          </a:p>
        </p:txBody>
      </p:sp>
      <p:sp>
        <p:nvSpPr>
          <p:cNvPr id="11" name="Text Placeholder 7"/>
          <p:cNvSpPr>
            <a:spLocks noGrp="1"/>
          </p:cNvSpPr>
          <p:nvPr>
            <p:ph type="body" sz="quarter" idx="11" hasCustomPrompt="1"/>
          </p:nvPr>
        </p:nvSpPr>
        <p:spPr>
          <a:xfrm>
            <a:off x="838199" y="5652656"/>
            <a:ext cx="6743701" cy="634473"/>
          </a:xfrm>
          <a:prstGeom prst="rect">
            <a:avLst/>
          </a:prstGeom>
        </p:spPr>
        <p:txBody>
          <a:bodyPr lIns="0"/>
          <a:lstStyle>
            <a:lvl1pPr marL="0" indent="0">
              <a:buFontTx/>
              <a:buNone/>
              <a:defRPr sz="1600" b="0" i="1" baseline="0">
                <a:solidFill>
                  <a:schemeClr val="bg1"/>
                </a:solidFill>
                <a:latin typeface="Arial" charset="0"/>
                <a:ea typeface="Arial" charset="0"/>
                <a:cs typeface="Arial" charset="0"/>
              </a:defRPr>
            </a:lvl1pPr>
          </a:lstStyle>
          <a:p>
            <a:pPr lvl="0"/>
            <a:r>
              <a:rPr lang="en-US" dirty="0"/>
              <a:t>Click to edit author/speaker info</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354437852"/>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5280" userDrawn="1">
          <p15:clr>
            <a:srgbClr val="FBAE40"/>
          </p15:clr>
        </p15:guide>
        <p15:guide id="4" pos="477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5_PurpleLeft">
    <p:spTree>
      <p:nvGrpSpPr>
        <p:cNvPr id="1" name=""/>
        <p:cNvGrpSpPr/>
        <p:nvPr/>
      </p:nvGrpSpPr>
      <p:grpSpPr>
        <a:xfrm>
          <a:off x="0" y="0"/>
          <a:ext cx="0" cy="0"/>
          <a:chOff x="0" y="0"/>
          <a:chExt cx="0" cy="0"/>
        </a:xfrm>
      </p:grpSpPr>
      <p:sp>
        <p:nvSpPr>
          <p:cNvPr id="22" name="Rectangle 21"/>
          <p:cNvSpPr/>
          <p:nvPr userDrawn="1"/>
        </p:nvSpPr>
        <p:spPr>
          <a:xfrm>
            <a:off x="838199" y="838200"/>
            <a:ext cx="2785610" cy="50232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8"/>
          </p:nvPr>
        </p:nvSpPr>
        <p:spPr>
          <a:xfrm>
            <a:off x="1080655" y="1080655"/>
            <a:ext cx="2294311" cy="4522123"/>
          </a:xfrm>
          <a:prstGeom prst="rect">
            <a:avLst/>
          </a:prstGeom>
        </p:spPr>
        <p:txBody>
          <a:bodyPr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94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5_NavyLeft">
    <p:spTree>
      <p:nvGrpSpPr>
        <p:cNvPr id="1" name=""/>
        <p:cNvGrpSpPr/>
        <p:nvPr/>
      </p:nvGrpSpPr>
      <p:grpSpPr>
        <a:xfrm>
          <a:off x="0" y="0"/>
          <a:ext cx="0" cy="0"/>
          <a:chOff x="0" y="0"/>
          <a:chExt cx="0" cy="0"/>
        </a:xfrm>
      </p:grpSpPr>
      <p:sp>
        <p:nvSpPr>
          <p:cNvPr id="22" name="Rectangle 21"/>
          <p:cNvSpPr/>
          <p:nvPr userDrawn="1"/>
        </p:nvSpPr>
        <p:spPr>
          <a:xfrm>
            <a:off x="838199" y="838200"/>
            <a:ext cx="2785610" cy="50232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8"/>
          </p:nvPr>
        </p:nvSpPr>
        <p:spPr>
          <a:xfrm>
            <a:off x="1080655" y="1080655"/>
            <a:ext cx="2294311" cy="4522123"/>
          </a:xfrm>
          <a:prstGeom prst="rect">
            <a:avLst/>
          </a:prstGeom>
        </p:spPr>
        <p:txBody>
          <a:bodyPr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78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5_TealLeft">
    <p:spTree>
      <p:nvGrpSpPr>
        <p:cNvPr id="1" name=""/>
        <p:cNvGrpSpPr/>
        <p:nvPr/>
      </p:nvGrpSpPr>
      <p:grpSpPr>
        <a:xfrm>
          <a:off x="0" y="0"/>
          <a:ext cx="0" cy="0"/>
          <a:chOff x="0" y="0"/>
          <a:chExt cx="0" cy="0"/>
        </a:xfrm>
      </p:grpSpPr>
      <p:sp>
        <p:nvSpPr>
          <p:cNvPr id="22" name="Rectangle 21"/>
          <p:cNvSpPr/>
          <p:nvPr userDrawn="1"/>
        </p:nvSpPr>
        <p:spPr>
          <a:xfrm>
            <a:off x="838199" y="838200"/>
            <a:ext cx="2785610" cy="50232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8"/>
          </p:nvPr>
        </p:nvSpPr>
        <p:spPr>
          <a:xfrm>
            <a:off x="1080655" y="1080655"/>
            <a:ext cx="2294311" cy="4522123"/>
          </a:xfrm>
          <a:prstGeom prst="rect">
            <a:avLst/>
          </a:prstGeom>
        </p:spPr>
        <p:txBody>
          <a:bodyPr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dirty="0"/>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902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2_Purple">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0" cap="none" spc="100" baseline="0">
                <a:solidFill>
                  <a:schemeClr val="bg1"/>
                </a:solidFill>
                <a:latin typeface="Arial" charset="0"/>
                <a:ea typeface="Arial" charset="0"/>
                <a:cs typeface="Arial" charset="0"/>
              </a:defRPr>
            </a:lvl1pPr>
          </a:lstStyle>
          <a:p>
            <a:r>
              <a:rPr lang="en-US" dirty="0"/>
              <a:t>Thank you. Questions?</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indent="0">
              <a:buFontTx/>
              <a:buNone/>
              <a:defRPr sz="2000" b="0" i="1" baseline="0">
                <a:solidFill>
                  <a:schemeClr val="bg1"/>
                </a:solidFill>
                <a:latin typeface="Arial" charset="0"/>
                <a:ea typeface="Arial" charset="0"/>
                <a:cs typeface="Arial" charset="0"/>
              </a:defRPr>
            </a:lvl1pPr>
          </a:lstStyle>
          <a:p>
            <a:pPr lvl="0"/>
            <a:r>
              <a:rPr lang="en-US" dirty="0"/>
              <a:t>pac3quality.org    e: pac3@cchmc.org</a:t>
            </a:r>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dirty="0">
                <a:solidFill>
                  <a:schemeClr val="tx2"/>
                </a:solidFill>
                <a:latin typeface="+mj-lt"/>
              </a:rPr>
              <a:t>Pediatric Acute Care </a:t>
            </a:r>
            <a:r>
              <a:rPr lang="en-US" sz="2800" b="0" i="0" u="none" strike="noStrike" spc="50" baseline="30000">
                <a:solidFill>
                  <a:schemeClr val="tx2"/>
                </a:solidFill>
                <a:latin typeface="+mj-lt"/>
              </a:rPr>
              <a:t>Cardiology Collaborative</a:t>
            </a:r>
            <a:endParaRPr lang="en-US" sz="2800" b="0" i="0" u="none" strike="noStrike" spc="50" baseline="30000" dirty="0">
              <a:solidFill>
                <a:schemeClr val="tx2"/>
              </a:solidFill>
              <a:latin typeface="+mj-l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2" name="Straight Connector 11"/>
          <p:cNvCxnSpPr/>
          <p:nvPr userDrawn="1"/>
        </p:nvCxnSpPr>
        <p:spPr>
          <a:xfrm flipV="1">
            <a:off x="0" y="3358342"/>
            <a:ext cx="9144924" cy="4157"/>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853008"/>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guide id="3"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2_Navy">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0" cap="none" spc="100" baseline="0">
                <a:solidFill>
                  <a:schemeClr val="bg1"/>
                </a:solidFill>
                <a:latin typeface="Arial" charset="0"/>
                <a:ea typeface="Arial" charset="0"/>
                <a:cs typeface="Arial" charset="0"/>
              </a:defRPr>
            </a:lvl1pPr>
          </a:lstStyle>
          <a:p>
            <a:r>
              <a:rPr lang="en-US" dirty="0"/>
              <a:t>Thank you. Questions?</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Tx/>
              <a:buNone/>
              <a:tabLst/>
              <a:defRPr sz="2000" b="0" i="1" baseline="0">
                <a:solidFill>
                  <a:schemeClr val="bg1"/>
                </a:solidFill>
                <a:latin typeface="Arial" charset="0"/>
                <a:ea typeface="Arial" charset="0"/>
                <a:cs typeface="Arial"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pac3quality.org    e: pac3@cchmc.org</a:t>
            </a:r>
          </a:p>
          <a:p>
            <a:pPr lvl="0"/>
            <a:endParaRPr lang="en-US" dirty="0"/>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dirty="0">
                <a:solidFill>
                  <a:schemeClr val="tx2"/>
                </a:solidFill>
                <a:latin typeface="+mj-lt"/>
              </a:rPr>
              <a:t>Pediatric Acute Care </a:t>
            </a:r>
            <a:r>
              <a:rPr lang="en-US" sz="2800" b="0" i="0" u="none" strike="noStrike" spc="50" baseline="30000">
                <a:solidFill>
                  <a:schemeClr val="tx2"/>
                </a:solidFill>
                <a:latin typeface="+mj-lt"/>
              </a:rPr>
              <a:t>Cardiology Collaborative</a:t>
            </a:r>
            <a:endParaRPr lang="en-US" sz="2800" b="0" i="0" u="none" strike="noStrike" spc="50" baseline="30000" dirty="0">
              <a:solidFill>
                <a:schemeClr val="tx2"/>
              </a:solidFill>
              <a:latin typeface="+mj-l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2" name="Straight Connector 11"/>
          <p:cNvCxnSpPr/>
          <p:nvPr userDrawn="1"/>
        </p:nvCxnSpPr>
        <p:spPr>
          <a:xfrm flipV="1">
            <a:off x="0" y="3358342"/>
            <a:ext cx="9144924" cy="4157"/>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473172"/>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guide id="3"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1_Purple">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Thank you.</a:t>
            </a:r>
          </a:p>
        </p:txBody>
      </p:sp>
      <p:sp>
        <p:nvSpPr>
          <p:cNvPr id="17"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dirty="0"/>
              <a:t>Questions?</a:t>
            </a:r>
          </a:p>
        </p:txBody>
      </p:sp>
      <p:sp>
        <p:nvSpPr>
          <p:cNvPr id="20" name="Text Placeholder 7"/>
          <p:cNvSpPr>
            <a:spLocks noGrp="1"/>
          </p:cNvSpPr>
          <p:nvPr>
            <p:ph type="body" sz="quarter" idx="11" hasCustomPrompt="1"/>
          </p:nvPr>
        </p:nvSpPr>
        <p:spPr>
          <a:xfrm>
            <a:off x="838199" y="5619406"/>
            <a:ext cx="6743701" cy="634473"/>
          </a:xfrm>
          <a:prstGeom prst="rect">
            <a:avLst/>
          </a:prstGeom>
        </p:spPr>
        <p:txBody>
          <a:bodyPr lIns="0"/>
          <a:lstStyle>
            <a:lvl1pPr marL="0" indent="0">
              <a:buFontTx/>
              <a:buNone/>
              <a:defRPr sz="2000" b="0" i="1" baseline="0">
                <a:solidFill>
                  <a:schemeClr val="bg1"/>
                </a:solidFill>
                <a:latin typeface="Arial" charset="0"/>
                <a:ea typeface="Arial" charset="0"/>
                <a:cs typeface="Arial" charset="0"/>
              </a:defRPr>
            </a:lvl1pPr>
          </a:lstStyle>
          <a:p>
            <a:pPr lvl="0"/>
            <a:r>
              <a:rPr lang="en-US" dirty="0"/>
              <a:t>pac3quality.org   |  e.pac3@cchmc.org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391434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1_Navy">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Thank you.</a:t>
            </a:r>
          </a:p>
        </p:txBody>
      </p:sp>
      <p:sp>
        <p:nvSpPr>
          <p:cNvPr id="17"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dirty="0"/>
              <a:t>Questions?</a:t>
            </a:r>
          </a:p>
        </p:txBody>
      </p:sp>
      <p:sp>
        <p:nvSpPr>
          <p:cNvPr id="20" name="Text Placeholder 7"/>
          <p:cNvSpPr>
            <a:spLocks noGrp="1"/>
          </p:cNvSpPr>
          <p:nvPr>
            <p:ph type="body" sz="quarter" idx="11" hasCustomPrompt="1"/>
          </p:nvPr>
        </p:nvSpPr>
        <p:spPr>
          <a:xfrm>
            <a:off x="838199" y="5619406"/>
            <a:ext cx="6743701" cy="634473"/>
          </a:xfrm>
          <a:prstGeom prst="rect">
            <a:avLst/>
          </a:prstGeom>
        </p:spPr>
        <p:txBody>
          <a:bodyPr lIns="0"/>
          <a:lstStyle>
            <a:lvl1pPr marL="0" indent="0">
              <a:buFontTx/>
              <a:buNone/>
              <a:defRPr sz="2000" b="0" i="1" baseline="0">
                <a:solidFill>
                  <a:schemeClr val="bg1"/>
                </a:solidFill>
                <a:latin typeface="Arial" charset="0"/>
                <a:ea typeface="Arial" charset="0"/>
                <a:cs typeface="Arial" charset="0"/>
              </a:defRPr>
            </a:lvl1pPr>
          </a:lstStyle>
          <a:p>
            <a:pPr lvl="0"/>
            <a:r>
              <a:rPr lang="en-US" dirty="0"/>
              <a:t>pac3quality.org   |  e.pac3@cchmc.org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193318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488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633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672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1_Navy">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edit Cover Slide Presentation Title</a:t>
            </a:r>
          </a:p>
        </p:txBody>
      </p:sp>
      <p:sp>
        <p:nvSpPr>
          <p:cNvPr id="9"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dirty="0"/>
              <a:t>Click to edit subtitle here</a:t>
            </a:r>
          </a:p>
        </p:txBody>
      </p:sp>
      <p:sp>
        <p:nvSpPr>
          <p:cNvPr id="11" name="Text Placeholder 7"/>
          <p:cNvSpPr>
            <a:spLocks noGrp="1"/>
          </p:cNvSpPr>
          <p:nvPr>
            <p:ph type="body" sz="quarter" idx="11" hasCustomPrompt="1"/>
          </p:nvPr>
        </p:nvSpPr>
        <p:spPr>
          <a:xfrm>
            <a:off x="838199" y="5652656"/>
            <a:ext cx="6743701" cy="634473"/>
          </a:xfrm>
          <a:prstGeom prst="rect">
            <a:avLst/>
          </a:prstGeom>
        </p:spPr>
        <p:txBody>
          <a:bodyPr lIns="0"/>
          <a:lstStyle>
            <a:lvl1pPr marL="0" indent="0">
              <a:buFontTx/>
              <a:buNone/>
              <a:defRPr sz="1600" b="0" i="1" baseline="0">
                <a:solidFill>
                  <a:schemeClr val="bg1"/>
                </a:solidFill>
                <a:latin typeface="Arial" charset="0"/>
                <a:ea typeface="Arial" charset="0"/>
                <a:cs typeface="Arial" charset="0"/>
              </a:defRPr>
            </a:lvl1pPr>
          </a:lstStyle>
          <a:p>
            <a:pPr lvl="0"/>
            <a:r>
              <a:rPr lang="en-US" dirty="0"/>
              <a:t>Click to edit author/speaker info</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1746057363"/>
      </p:ext>
    </p:extLst>
  </p:cSld>
  <p:clrMapOvr>
    <a:masterClrMapping/>
  </p:clrMapOvr>
  <p:extLst>
    <p:ext uri="{DCECCB84-F9BA-43D5-87BE-67443E8EF086}">
      <p15:sldGuideLst xmlns:p15="http://schemas.microsoft.com/office/powerpoint/2012/main">
        <p15:guide id="1" orient="horz" pos="2160">
          <p15:clr>
            <a:srgbClr val="FBAE40"/>
          </p15:clr>
        </p15:guide>
        <p15:guide id="3" pos="5280">
          <p15:clr>
            <a:srgbClr val="FBAE40"/>
          </p15:clr>
        </p15:guide>
        <p15:guide id="4" pos="47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82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257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792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490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35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016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832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437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6321E6-1983-B84D-8244-1B0523214865}" type="datetimeFigureOut">
              <a:rPr lang="en-US" smtClean="0">
                <a:solidFill>
                  <a:prstClr val="black">
                    <a:tint val="75000"/>
                  </a:prstClr>
                </a:solidFill>
              </a:rPr>
              <a:pPr/>
              <a:t>8/12/2021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5BF080-775D-304C-8DBE-7E0A5C62B2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483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Date Placeholder 8"/>
          <p:cNvSpPr>
            <a:spLocks noGrp="1"/>
          </p:cNvSpPr>
          <p:nvPr>
            <p:ph type="dt" sz="half" idx="10"/>
          </p:nvPr>
        </p:nvSpPr>
        <p:spPr/>
        <p:txBody>
          <a:bodyPr/>
          <a:lstStyle>
            <a:lvl1pPr>
              <a:defRPr>
                <a:solidFill>
                  <a:srgbClr val="FFFFFF"/>
                </a:solidFill>
              </a:defRPr>
            </a:lvl1pPr>
          </a:lstStyle>
          <a:p>
            <a:fld id="{21B9CE76-3492-46BC-9656-106FDA36CD7A}" type="datetimeFigureOut">
              <a:rPr lang="en-US" smtClean="0"/>
              <a:pPr/>
              <a:t>8/12/2021</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6A62A8C2-CD9F-4BB9-B439-DDD8027B0DEC}" type="slidenum">
              <a:rPr lang="en-US" smtClean="0">
                <a:solidFill>
                  <a:srgbClr val="E7E6E6"/>
                </a:solidFill>
              </a:rPr>
              <a:pPr/>
              <a:t>‹#›</a:t>
            </a:fld>
            <a:endParaRPr lang="en-US">
              <a:solidFill>
                <a:srgbClr val="E7E6E6"/>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508000" y="2892277"/>
            <a:ext cx="8432800" cy="1645920"/>
          </a:xfrm>
        </p:spPr>
        <p:txBody>
          <a:bodyPr/>
          <a:lstStyle>
            <a:lvl1pPr algn="r">
              <a:defRPr sz="3150" spc="113" baseline="0"/>
            </a:lvl1pPr>
          </a:lstStyle>
          <a:p>
            <a:r>
              <a:rPr lang="en-US"/>
              <a:t>Click to edit Master title style</a:t>
            </a:r>
            <a:endParaRPr lang="en-US" dirty="0"/>
          </a:p>
        </p:txBody>
      </p:sp>
      <p:pic>
        <p:nvPicPr>
          <p:cNvPr id="13" name="Picture 5" descr="U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2" y="5257800"/>
            <a:ext cx="3217591" cy="1391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469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_Purple">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bg1"/>
                </a:solidFill>
                <a:latin typeface="Arial" charset="0"/>
                <a:ea typeface="Arial" charset="0"/>
                <a:cs typeface="Arial" charset="0"/>
              </a:defRPr>
            </a:lvl1pPr>
          </a:lstStyle>
          <a:p>
            <a:pPr lvl="0"/>
            <a:r>
              <a:rPr lang="en-US" dirty="0"/>
              <a:t>Click to edit subtitle here</a:t>
            </a:r>
          </a:p>
        </p:txBody>
      </p:sp>
      <p:cxnSp>
        <p:nvCxnSpPr>
          <p:cNvPr id="10" name="Straight Connector 9"/>
          <p:cNvCxnSpPr/>
          <p:nvPr userDrawn="1"/>
        </p:nvCxnSpPr>
        <p:spPr>
          <a:xfrm flipV="1">
            <a:off x="0" y="4108604"/>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752150"/>
      </p:ext>
    </p:extLst>
  </p:cSld>
  <p:clrMapOvr>
    <a:masterClrMapping/>
  </p:clrMapOvr>
  <p:extLst>
    <p:ext uri="{DCECCB84-F9BA-43D5-87BE-67443E8EF086}">
      <p15:sldGuideLst xmlns:p15="http://schemas.microsoft.com/office/powerpoint/2012/main">
        <p15:guide id="1" orient="horz" pos="1008" userDrawn="1">
          <p15:clr>
            <a:srgbClr val="FBAE40"/>
          </p15:clr>
        </p15:guide>
        <p15:guide id="2" pos="5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Navy">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bg1"/>
                </a:solidFill>
                <a:latin typeface="Arial" charset="0"/>
                <a:ea typeface="Arial" charset="0"/>
                <a:cs typeface="Arial" charset="0"/>
              </a:defRPr>
            </a:lvl1pPr>
          </a:lstStyle>
          <a:p>
            <a:pPr lvl="0"/>
            <a:r>
              <a:rPr lang="en-US" dirty="0"/>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553206"/>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Teal">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dirty="0"/>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bg1"/>
                </a:solidFill>
                <a:latin typeface="Arial" charset="0"/>
                <a:ea typeface="Arial" charset="0"/>
                <a:cs typeface="Arial" charset="0"/>
              </a:defRPr>
            </a:lvl1pPr>
          </a:lstStyle>
          <a:p>
            <a:pPr lvl="0"/>
            <a:r>
              <a:rPr lang="en-US" dirty="0"/>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937398"/>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Violet">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accent1"/>
                </a:solidFill>
                <a:latin typeface="Arial" charset="0"/>
                <a:ea typeface="Arial" charset="0"/>
                <a:cs typeface="Arial" charset="0"/>
              </a:defRPr>
            </a:lvl1pPr>
          </a:lstStyle>
          <a:p>
            <a:r>
              <a:rPr lang="en-US" dirty="0"/>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tx1"/>
                </a:solidFill>
                <a:latin typeface="Arial" charset="0"/>
                <a:ea typeface="Arial" charset="0"/>
                <a:cs typeface="Arial" charset="0"/>
              </a:defRPr>
            </a:lvl1pPr>
          </a:lstStyle>
          <a:p>
            <a:pPr lvl="0"/>
            <a:r>
              <a:rPr lang="en-US" dirty="0"/>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505952"/>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Blue">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accent2"/>
                </a:solidFill>
                <a:latin typeface="Arial" charset="0"/>
                <a:ea typeface="Arial" charset="0"/>
                <a:cs typeface="Arial" charset="0"/>
              </a:defRPr>
            </a:lvl1pPr>
          </a:lstStyle>
          <a:p>
            <a:r>
              <a:rPr lang="en-US" dirty="0"/>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tx1"/>
                </a:solidFill>
                <a:latin typeface="Arial" charset="0"/>
                <a:ea typeface="Arial" charset="0"/>
                <a:cs typeface="Arial" charset="0"/>
              </a:defRPr>
            </a:lvl1pPr>
          </a:lstStyle>
          <a:p>
            <a:pPr lvl="0"/>
            <a:r>
              <a:rPr lang="en-US" dirty="0"/>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118891"/>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2633"/>
      </p:ext>
    </p:extLst>
  </p:cSld>
  <p:clrMap bg1="lt1" tx1="dk1" bg2="lt2" tx2="dk2" accent1="accent1" accent2="accent2" accent3="accent3" accent4="accent4" accent5="accent5" accent6="accent6" hlink="hlink" folHlink="folHlink"/>
  <p:sldLayoutIdLst>
    <p:sldLayoutId id="2147483733" r:id="rId1"/>
    <p:sldLayoutId id="2147483737" r:id="rId2"/>
    <p:sldLayoutId id="2147483674" r:id="rId3"/>
    <p:sldLayoutId id="2147483756" r:id="rId4"/>
    <p:sldLayoutId id="2147483665" r:id="rId5"/>
    <p:sldLayoutId id="2147483739" r:id="rId6"/>
    <p:sldLayoutId id="2147483740" r:id="rId7"/>
    <p:sldLayoutId id="2147483741" r:id="rId8"/>
    <p:sldLayoutId id="2147483742" r:id="rId9"/>
    <p:sldLayoutId id="2147483743" r:id="rId10"/>
    <p:sldLayoutId id="2147483700" r:id="rId11"/>
    <p:sldLayoutId id="2147483736" r:id="rId12"/>
    <p:sldLayoutId id="2147483744" r:id="rId13"/>
    <p:sldLayoutId id="2147483745" r:id="rId14"/>
    <p:sldLayoutId id="2147483735" r:id="rId15"/>
    <p:sldLayoutId id="2147483757" r:id="rId16"/>
    <p:sldLayoutId id="2147483747" r:id="rId17"/>
    <p:sldLayoutId id="2147483758" r:id="rId18"/>
    <p:sldLayoutId id="2147483746" r:id="rId19"/>
    <p:sldLayoutId id="2147483759" r:id="rId20"/>
    <p:sldLayoutId id="2147483730" r:id="rId21"/>
    <p:sldLayoutId id="2147483748" r:id="rId22"/>
    <p:sldLayoutId id="2147483749" r:id="rId23"/>
    <p:sldLayoutId id="2147483750" r:id="rId24"/>
    <p:sldLayoutId id="2147483709" r:id="rId25"/>
    <p:sldLayoutId id="2147483711" r:id="rId26"/>
    <p:sldLayoutId id="2147483751" r:id="rId27"/>
    <p:sldLayoutId id="2147483752" r:id="rId28"/>
    <p:sldLayoutId id="2147483760" r:id="rId29"/>
    <p:sldLayoutId id="2147483722" r:id="rId30"/>
    <p:sldLayoutId id="2147483753" r:id="rId31"/>
    <p:sldLayoutId id="2147483754" r:id="rId32"/>
    <p:sldLayoutId id="2147483734" r:id="rId33"/>
    <p:sldLayoutId id="2147483755" r:id="rId34"/>
    <p:sldLayoutId id="2147483687" r:id="rId35"/>
    <p:sldLayoutId id="2147483761" r:id="rId36"/>
    <p:sldLayoutId id="2147483762" r:id="rId37"/>
  </p:sldLayoutIdLst>
  <p:hf hdr="0" ftr="0" dt="0"/>
  <p:txStyles>
    <p:titleStyle>
      <a:lvl1pPr algn="l" defTabSz="914400" rtl="0" eaLnBrk="1" latinLnBrk="0" hangingPunct="1">
        <a:lnSpc>
          <a:spcPct val="90000"/>
        </a:lnSpc>
        <a:spcBef>
          <a:spcPct val="0"/>
        </a:spcBef>
        <a:buNone/>
        <a:defRPr sz="3600" kern="1200" baseline="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pos="7152" userDrawn="1">
          <p15:clr>
            <a:srgbClr val="F26B43"/>
          </p15:clr>
        </p15:guide>
        <p15:guide id="3" orient="horz" pos="528" userDrawn="1">
          <p15:clr>
            <a:srgbClr val="F26B43"/>
          </p15:clr>
        </p15:guide>
        <p15:guide id="4" orient="horz" pos="936" userDrawn="1">
          <p15:clr>
            <a:srgbClr val="F26B43"/>
          </p15:clr>
        </p15:guide>
        <p15:guide id="5" orient="horz" pos="1224" userDrawn="1">
          <p15:clr>
            <a:srgbClr val="F26B43"/>
          </p15:clr>
        </p15:guide>
        <p15:guide id="6"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9CE76-3492-46BC-9656-106FDA36CD7A}" type="datetimeFigureOut">
              <a:rPr lang="en-US" smtClean="0"/>
              <a:pPr/>
              <a:t>8/12/2021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2A8C2-CD9F-4BB9-B439-DDD8027B0DEC}" type="slidenum">
              <a:rPr lang="en-US" smtClean="0"/>
              <a:pPr/>
              <a:t>‹#›</a:t>
            </a:fld>
            <a:endParaRPr lang="en-US"/>
          </a:p>
        </p:txBody>
      </p:sp>
    </p:spTree>
    <p:extLst>
      <p:ext uri="{BB962C8B-B14F-4D97-AF65-F5344CB8AC3E}">
        <p14:creationId xmlns:p14="http://schemas.microsoft.com/office/powerpoint/2010/main" val="164630190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pac3quality.org/education-series/"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http://pac3quality.org/participating-hospital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tiff"/><Relationship Id="rId3" Type="http://schemas.openxmlformats.org/officeDocument/2006/relationships/notesSlide" Target="../notesSlides/notesSlide3.xml"/><Relationship Id="rId7" Type="http://schemas.openxmlformats.org/officeDocument/2006/relationships/image" Target="../media/image9.jpeg"/><Relationship Id="rId12" Type="http://schemas.openxmlformats.org/officeDocument/2006/relationships/image" Target="../media/image12.png"/><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oleObject" Target="../embeddings/oleObject1.bin"/><Relationship Id="rId4" Type="http://schemas.openxmlformats.org/officeDocument/2006/relationships/image" Target="../media/image6.tiff"/><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tiff"/><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4.jpe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B4A3-63D3-4A1B-96C9-FE65762D4373}"/>
              </a:ext>
            </a:extLst>
          </p:cNvPr>
          <p:cNvSpPr>
            <a:spLocks noGrp="1"/>
          </p:cNvSpPr>
          <p:nvPr>
            <p:ph type="title"/>
          </p:nvPr>
        </p:nvSpPr>
        <p:spPr/>
        <p:txBody>
          <a:bodyPr anchor="ctr"/>
          <a:lstStyle/>
          <a:p>
            <a:pPr algn="ctr"/>
            <a:r>
              <a:rPr lang="en-US" dirty="0">
                <a:solidFill>
                  <a:schemeClr val="accent4"/>
                </a:solidFill>
              </a:rPr>
              <a:t>[how to use this slide deck]</a:t>
            </a:r>
          </a:p>
        </p:txBody>
      </p:sp>
      <p:sp>
        <p:nvSpPr>
          <p:cNvPr id="3" name="Content Placeholder 2">
            <a:extLst>
              <a:ext uri="{FF2B5EF4-FFF2-40B4-BE49-F238E27FC236}">
                <a16:creationId xmlns:a16="http://schemas.microsoft.com/office/drawing/2014/main" id="{90168331-BD8A-4C0B-89B2-727EAD0EEDA0}"/>
              </a:ext>
            </a:extLst>
          </p:cNvPr>
          <p:cNvSpPr>
            <a:spLocks noGrp="1"/>
          </p:cNvSpPr>
          <p:nvPr>
            <p:ph sz="quarter" idx="14"/>
          </p:nvPr>
        </p:nvSpPr>
        <p:spPr>
          <a:xfrm>
            <a:off x="838200" y="1588770"/>
            <a:ext cx="10515600" cy="4594860"/>
          </a:xfrm>
        </p:spPr>
        <p:txBody>
          <a:bodyPr/>
          <a:lstStyle/>
          <a:p>
            <a:pPr>
              <a:lnSpc>
                <a:spcPct val="100000"/>
              </a:lnSpc>
              <a:spcBef>
                <a:spcPts val="1600"/>
              </a:spcBef>
            </a:pPr>
            <a:r>
              <a:rPr lang="en-US" sz="2000" dirty="0"/>
              <a:t>This slide deck is intended to provide information that may be helpful when presenting to administrators</a:t>
            </a:r>
          </a:p>
          <a:p>
            <a:pPr>
              <a:lnSpc>
                <a:spcPct val="100000"/>
              </a:lnSpc>
              <a:spcBef>
                <a:spcPts val="1600"/>
              </a:spcBef>
            </a:pPr>
            <a:r>
              <a:rPr lang="en-US" sz="2000" dirty="0"/>
              <a:t>There are 3 general sections: </a:t>
            </a:r>
            <a:r>
              <a:rPr lang="en-US" sz="2000" i="1" dirty="0"/>
              <a:t>Introduction, Impact on Patient Care and Patients &amp; Family experience, Opportunities for providers and member centers</a:t>
            </a:r>
            <a:r>
              <a:rPr lang="en-US" sz="2000" dirty="0"/>
              <a:t>. There is a “resources needed” section at the end for reference.</a:t>
            </a:r>
          </a:p>
          <a:p>
            <a:pPr>
              <a:lnSpc>
                <a:spcPct val="100000"/>
              </a:lnSpc>
              <a:spcBef>
                <a:spcPts val="1600"/>
              </a:spcBef>
            </a:pPr>
            <a:r>
              <a:rPr lang="en-US" sz="2000" dirty="0"/>
              <a:t>As a first step, we encourage you to complete a stakeholder analysis and align this presentation with goals that are most important to your key stakeholders</a:t>
            </a:r>
          </a:p>
          <a:p>
            <a:pPr lvl="1">
              <a:lnSpc>
                <a:spcPct val="100000"/>
              </a:lnSpc>
              <a:spcBef>
                <a:spcPts val="1600"/>
              </a:spcBef>
            </a:pPr>
            <a:r>
              <a:rPr lang="en-US" sz="1800" i="1" dirty="0"/>
              <a:t>Shorten: We intentionally included a lot of information, and recommend that you edit it down to the  most important to your administrators</a:t>
            </a:r>
          </a:p>
          <a:p>
            <a:pPr lvl="1">
              <a:lnSpc>
                <a:spcPct val="100000"/>
              </a:lnSpc>
              <a:spcBef>
                <a:spcPts val="1600"/>
              </a:spcBef>
            </a:pPr>
            <a:r>
              <a:rPr lang="en-US" sz="1800" i="1" dirty="0"/>
              <a:t>Add: Consider adding local data to compare with national data</a:t>
            </a:r>
          </a:p>
        </p:txBody>
      </p:sp>
    </p:spTree>
    <p:extLst>
      <p:ext uri="{BB962C8B-B14F-4D97-AF65-F5344CB8AC3E}">
        <p14:creationId xmlns:p14="http://schemas.microsoft.com/office/powerpoint/2010/main" val="4247180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6E5191-D680-E248-8102-A8AB7FAAC6CE}"/>
              </a:ext>
            </a:extLst>
          </p:cNvPr>
          <p:cNvSpPr>
            <a:spLocks noGrp="1"/>
          </p:cNvSpPr>
          <p:nvPr>
            <p:ph type="body" sz="quarter" idx="15"/>
          </p:nvPr>
        </p:nvSpPr>
        <p:spPr/>
        <p:txBody>
          <a:bodyPr/>
          <a:lstStyle/>
          <a:p>
            <a:endParaRPr lang="en-US"/>
          </a:p>
        </p:txBody>
      </p:sp>
      <p:sp>
        <p:nvSpPr>
          <p:cNvPr id="9" name="Title 8">
            <a:extLst>
              <a:ext uri="{FF2B5EF4-FFF2-40B4-BE49-F238E27FC236}">
                <a16:creationId xmlns:a16="http://schemas.microsoft.com/office/drawing/2014/main" id="{104DE0C7-787A-0246-BD5D-C0D51C778064}"/>
              </a:ext>
            </a:extLst>
          </p:cNvPr>
          <p:cNvSpPr>
            <a:spLocks noGrp="1"/>
          </p:cNvSpPr>
          <p:nvPr>
            <p:ph type="title"/>
          </p:nvPr>
        </p:nvSpPr>
        <p:spPr/>
        <p:txBody>
          <a:bodyPr/>
          <a:lstStyle/>
          <a:p>
            <a:r>
              <a:rPr lang="en-US" dirty="0"/>
              <a:t>PAC</a:t>
            </a:r>
            <a:r>
              <a:rPr lang="en-US" baseline="30000" dirty="0"/>
              <a:t>3</a:t>
            </a:r>
            <a:r>
              <a:rPr lang="en-US" dirty="0"/>
              <a:t> Impacts Patient Care through Data</a:t>
            </a:r>
          </a:p>
        </p:txBody>
      </p:sp>
      <p:sp>
        <p:nvSpPr>
          <p:cNvPr id="3" name="Content Placeholder 2">
            <a:extLst>
              <a:ext uri="{FF2B5EF4-FFF2-40B4-BE49-F238E27FC236}">
                <a16:creationId xmlns:a16="http://schemas.microsoft.com/office/drawing/2014/main" id="{EC53C1B5-6F5D-4EDB-B26C-27730AA13E7D}"/>
              </a:ext>
            </a:extLst>
          </p:cNvPr>
          <p:cNvSpPr>
            <a:spLocks noGrp="1"/>
          </p:cNvSpPr>
          <p:nvPr>
            <p:ph sz="quarter" idx="17"/>
          </p:nvPr>
        </p:nvSpPr>
        <p:spPr>
          <a:xfrm>
            <a:off x="851162" y="1485900"/>
            <a:ext cx="10502638" cy="1763927"/>
          </a:xfrm>
        </p:spPr>
        <p:txBody>
          <a:bodyPr/>
          <a:lstStyle/>
          <a:p>
            <a:pPr>
              <a:lnSpc>
                <a:spcPct val="100000"/>
              </a:lnSpc>
              <a:spcBef>
                <a:spcPts val="1600"/>
              </a:spcBef>
              <a:buSzPct val="80000"/>
            </a:pPr>
            <a:r>
              <a:rPr lang="en-US" dirty="0"/>
              <a:t>Real time access to data</a:t>
            </a:r>
          </a:p>
          <a:p>
            <a:pPr lvl="1">
              <a:lnSpc>
                <a:spcPct val="100000"/>
              </a:lnSpc>
              <a:spcBef>
                <a:spcPts val="400"/>
              </a:spcBef>
              <a:buSzPct val="80000"/>
            </a:pPr>
            <a:r>
              <a:rPr lang="en-US" sz="2000" i="1" dirty="0">
                <a:latin typeface="+mn-lt"/>
              </a:rPr>
              <a:t>Compare data on length of stay, resource utilization, therapies, feeding, complications, and other variables with other centers</a:t>
            </a:r>
          </a:p>
          <a:p>
            <a:pPr>
              <a:lnSpc>
                <a:spcPct val="100000"/>
              </a:lnSpc>
              <a:spcBef>
                <a:spcPts val="1600"/>
              </a:spcBef>
              <a:buSzPct val="80000"/>
            </a:pPr>
            <a:r>
              <a:rPr lang="en-US" dirty="0"/>
              <a:t>Clinical Champion unblinded access to hospital data</a:t>
            </a:r>
          </a:p>
          <a:p>
            <a:endParaRPr lang="en-US" dirty="0"/>
          </a:p>
        </p:txBody>
      </p:sp>
      <p:sp>
        <p:nvSpPr>
          <p:cNvPr id="11" name="Rectangle 10">
            <a:extLst>
              <a:ext uri="{FF2B5EF4-FFF2-40B4-BE49-F238E27FC236}">
                <a16:creationId xmlns:a16="http://schemas.microsoft.com/office/drawing/2014/main" id="{3278419F-A358-3541-BB62-DDAA346F5584}"/>
              </a:ext>
            </a:extLst>
          </p:cNvPr>
          <p:cNvSpPr/>
          <p:nvPr/>
        </p:nvSpPr>
        <p:spPr>
          <a:xfrm>
            <a:off x="0" y="3391929"/>
            <a:ext cx="12192000" cy="34413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2DCD6A-D235-44F5-8207-D346AF5BDC5E}"/>
              </a:ext>
            </a:extLst>
          </p:cNvPr>
          <p:cNvPicPr>
            <a:picLocks noChangeAspect="1"/>
          </p:cNvPicPr>
          <p:nvPr/>
        </p:nvPicPr>
        <p:blipFill>
          <a:blip r:embed="rId2"/>
          <a:stretch>
            <a:fillRect/>
          </a:stretch>
        </p:blipFill>
        <p:spPr>
          <a:xfrm>
            <a:off x="600457" y="3818680"/>
            <a:ext cx="4487313" cy="2349893"/>
          </a:xfrm>
          <a:prstGeom prst="rect">
            <a:avLst/>
          </a:prstGeom>
        </p:spPr>
      </p:pic>
      <p:pic>
        <p:nvPicPr>
          <p:cNvPr id="7" name="Picture 6">
            <a:extLst>
              <a:ext uri="{FF2B5EF4-FFF2-40B4-BE49-F238E27FC236}">
                <a16:creationId xmlns:a16="http://schemas.microsoft.com/office/drawing/2014/main" id="{A80C08F2-3B26-49DA-8D79-F100B1B36622}"/>
              </a:ext>
            </a:extLst>
          </p:cNvPr>
          <p:cNvPicPr>
            <a:picLocks noChangeAspect="1"/>
          </p:cNvPicPr>
          <p:nvPr/>
        </p:nvPicPr>
        <p:blipFill>
          <a:blip r:embed="rId3"/>
          <a:stretch>
            <a:fillRect/>
          </a:stretch>
        </p:blipFill>
        <p:spPr>
          <a:xfrm>
            <a:off x="6543967" y="3818680"/>
            <a:ext cx="4915624" cy="2349892"/>
          </a:xfrm>
          <a:prstGeom prst="rect">
            <a:avLst/>
          </a:prstGeom>
        </p:spPr>
      </p:pic>
      <p:sp>
        <p:nvSpPr>
          <p:cNvPr id="8" name="TextBox 7">
            <a:extLst>
              <a:ext uri="{FF2B5EF4-FFF2-40B4-BE49-F238E27FC236}">
                <a16:creationId xmlns:a16="http://schemas.microsoft.com/office/drawing/2014/main" id="{869BCCD2-C33E-4A57-9C9F-3ABAAA8E40EB}"/>
              </a:ext>
            </a:extLst>
          </p:cNvPr>
          <p:cNvSpPr txBox="1"/>
          <p:nvPr/>
        </p:nvSpPr>
        <p:spPr>
          <a:xfrm>
            <a:off x="5281842" y="4268791"/>
            <a:ext cx="994178" cy="1384995"/>
          </a:xfrm>
          <a:prstGeom prst="rect">
            <a:avLst/>
          </a:prstGeom>
          <a:noFill/>
          <a:ln>
            <a:noFill/>
          </a:ln>
        </p:spPr>
        <p:txBody>
          <a:bodyPr wrap="square" rtlCol="0">
            <a:spAutoFit/>
          </a:bodyPr>
          <a:lstStyle/>
          <a:p>
            <a:pPr algn="ctr"/>
            <a:r>
              <a:rPr lang="en-US" sz="1400" b="1" dirty="0">
                <a:solidFill>
                  <a:schemeClr val="accent5"/>
                </a:solidFill>
              </a:rPr>
              <a:t>Compare variables across centers and over time</a:t>
            </a:r>
          </a:p>
        </p:txBody>
      </p:sp>
    </p:spTree>
    <p:extLst>
      <p:ext uri="{BB962C8B-B14F-4D97-AF65-F5344CB8AC3E}">
        <p14:creationId xmlns:p14="http://schemas.microsoft.com/office/powerpoint/2010/main" val="194526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718568-CD54-9A41-916F-131957D45E14}"/>
              </a:ext>
            </a:extLst>
          </p:cNvPr>
          <p:cNvSpPr/>
          <p:nvPr/>
        </p:nvSpPr>
        <p:spPr>
          <a:xfrm>
            <a:off x="0" y="1395206"/>
            <a:ext cx="12192000" cy="16611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07DF28B-5E6C-8648-A9DD-21D7B10C4617}"/>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4B0C2EC9-EED9-48C3-895C-A04CDDB82163}"/>
              </a:ext>
            </a:extLst>
          </p:cNvPr>
          <p:cNvSpPr>
            <a:spLocks noGrp="1"/>
          </p:cNvSpPr>
          <p:nvPr>
            <p:ph type="title"/>
          </p:nvPr>
        </p:nvSpPr>
        <p:spPr/>
        <p:txBody>
          <a:bodyPr/>
          <a:lstStyle/>
          <a:p>
            <a:r>
              <a:rPr lang="en-US" dirty="0"/>
              <a:t>PAC</a:t>
            </a:r>
            <a:r>
              <a:rPr lang="en-US" baseline="30000" dirty="0"/>
              <a:t>3</a:t>
            </a:r>
            <a:r>
              <a:rPr lang="en-US" dirty="0"/>
              <a:t> Impacts Patient Care through Benchmarking</a:t>
            </a:r>
          </a:p>
        </p:txBody>
      </p:sp>
      <p:sp>
        <p:nvSpPr>
          <p:cNvPr id="3" name="Content Placeholder 2">
            <a:extLst>
              <a:ext uri="{FF2B5EF4-FFF2-40B4-BE49-F238E27FC236}">
                <a16:creationId xmlns:a16="http://schemas.microsoft.com/office/drawing/2014/main" id="{381B7B3E-DF5A-4EAD-8B77-7E562669AA31}"/>
              </a:ext>
            </a:extLst>
          </p:cNvPr>
          <p:cNvSpPr>
            <a:spLocks noGrp="1"/>
          </p:cNvSpPr>
          <p:nvPr>
            <p:ph sz="quarter" idx="17"/>
          </p:nvPr>
        </p:nvSpPr>
        <p:spPr>
          <a:xfrm>
            <a:off x="851162" y="1617110"/>
            <a:ext cx="10502638" cy="1570417"/>
          </a:xfrm>
        </p:spPr>
        <p:txBody>
          <a:bodyPr/>
          <a:lstStyle/>
          <a:p>
            <a:pPr marL="0" indent="0">
              <a:lnSpc>
                <a:spcPct val="120000"/>
              </a:lnSpc>
              <a:buNone/>
            </a:pPr>
            <a:r>
              <a:rPr lang="en-US" sz="1600" dirty="0">
                <a:solidFill>
                  <a:schemeClr val="bg1"/>
                </a:solidFill>
              </a:rPr>
              <a:t>“Our collaboration with clinical data registries and their reporting platforms allow us to benchmark with other centers in near-real-time. Our center relies heavily on the PC4 and PAC</a:t>
            </a:r>
            <a:r>
              <a:rPr lang="en-US" sz="1600" baseline="30000" dirty="0">
                <a:solidFill>
                  <a:schemeClr val="bg1"/>
                </a:solidFill>
              </a:rPr>
              <a:t>3</a:t>
            </a:r>
            <a:r>
              <a:rPr lang="en-US" sz="1600" dirty="0">
                <a:solidFill>
                  <a:schemeClr val="bg1"/>
                </a:solidFill>
              </a:rPr>
              <a:t> reporting platform to track and trend data, and to identify opportunities for improvement. The ease-of-use, especially visualizing the data in run charts and bar charts is extremely valuable.”  </a:t>
            </a:r>
            <a:r>
              <a:rPr lang="en-US" sz="1400" i="1" dirty="0">
                <a:solidFill>
                  <a:schemeClr val="accent3"/>
                </a:solidFill>
              </a:rPr>
              <a:t>– PAC</a:t>
            </a:r>
            <a:r>
              <a:rPr lang="en-US" sz="1400" i="1" baseline="30000" dirty="0">
                <a:solidFill>
                  <a:schemeClr val="accent3"/>
                </a:solidFill>
              </a:rPr>
              <a:t>3</a:t>
            </a:r>
            <a:r>
              <a:rPr lang="en-US" sz="1400" i="1" dirty="0">
                <a:solidFill>
                  <a:schemeClr val="accent3"/>
                </a:solidFill>
              </a:rPr>
              <a:t> Member Center</a:t>
            </a:r>
          </a:p>
        </p:txBody>
      </p:sp>
      <p:sp>
        <p:nvSpPr>
          <p:cNvPr id="5" name="Rectangle 4">
            <a:extLst>
              <a:ext uri="{FF2B5EF4-FFF2-40B4-BE49-F238E27FC236}">
                <a16:creationId xmlns:a16="http://schemas.microsoft.com/office/drawing/2014/main" id="{EB2D54E3-0B54-0E44-AA25-57287A50061C}"/>
              </a:ext>
            </a:extLst>
          </p:cNvPr>
          <p:cNvSpPr/>
          <p:nvPr/>
        </p:nvSpPr>
        <p:spPr>
          <a:xfrm>
            <a:off x="0" y="3056316"/>
            <a:ext cx="12192000" cy="38016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B02A37-C2AF-4BE9-A87A-AEC3C456727C}"/>
              </a:ext>
            </a:extLst>
          </p:cNvPr>
          <p:cNvPicPr>
            <a:picLocks noChangeAspect="1"/>
          </p:cNvPicPr>
          <p:nvPr/>
        </p:nvPicPr>
        <p:blipFill>
          <a:blip r:embed="rId3"/>
          <a:stretch>
            <a:fillRect/>
          </a:stretch>
        </p:blipFill>
        <p:spPr>
          <a:xfrm>
            <a:off x="6297705" y="3475408"/>
            <a:ext cx="4903008" cy="2963500"/>
          </a:xfrm>
          <a:prstGeom prst="rect">
            <a:avLst/>
          </a:prstGeom>
          <a:ln>
            <a:noFill/>
          </a:ln>
          <a:effectLst/>
        </p:spPr>
      </p:pic>
      <p:pic>
        <p:nvPicPr>
          <p:cNvPr id="11" name="Picture 10">
            <a:extLst>
              <a:ext uri="{FF2B5EF4-FFF2-40B4-BE49-F238E27FC236}">
                <a16:creationId xmlns:a16="http://schemas.microsoft.com/office/drawing/2014/main" id="{AE3AEA7F-7B14-4F0B-9176-92738F43CA32}"/>
              </a:ext>
            </a:extLst>
          </p:cNvPr>
          <p:cNvPicPr>
            <a:picLocks noChangeAspect="1"/>
          </p:cNvPicPr>
          <p:nvPr/>
        </p:nvPicPr>
        <p:blipFill>
          <a:blip r:embed="rId4"/>
          <a:stretch>
            <a:fillRect/>
          </a:stretch>
        </p:blipFill>
        <p:spPr>
          <a:xfrm>
            <a:off x="851162" y="3475408"/>
            <a:ext cx="4903009" cy="2963500"/>
          </a:xfrm>
          <a:prstGeom prst="rect">
            <a:avLst/>
          </a:prstGeom>
          <a:ln>
            <a:noFill/>
          </a:ln>
          <a:effectLst/>
        </p:spPr>
      </p:pic>
    </p:spTree>
    <p:extLst>
      <p:ext uri="{BB962C8B-B14F-4D97-AF65-F5344CB8AC3E}">
        <p14:creationId xmlns:p14="http://schemas.microsoft.com/office/powerpoint/2010/main" val="257213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850F17-4FC5-E84F-993A-8FE11E81162C}"/>
              </a:ext>
            </a:extLst>
          </p:cNvPr>
          <p:cNvSpPr/>
          <p:nvPr/>
        </p:nvSpPr>
        <p:spPr>
          <a:xfrm>
            <a:off x="0" y="0"/>
            <a:ext cx="516512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80E00E-1E81-48D1-9516-8DBBF52A06A5}"/>
              </a:ext>
            </a:extLst>
          </p:cNvPr>
          <p:cNvSpPr>
            <a:spLocks noGrp="1"/>
          </p:cNvSpPr>
          <p:nvPr>
            <p:ph sz="quarter" idx="4294967295"/>
          </p:nvPr>
        </p:nvSpPr>
        <p:spPr>
          <a:xfrm>
            <a:off x="814880" y="526518"/>
            <a:ext cx="3535363" cy="6084347"/>
          </a:xfrm>
          <a:prstGeom prst="rect">
            <a:avLst/>
          </a:prstGeom>
        </p:spPr>
        <p:txBody>
          <a:bodyPr/>
          <a:lstStyle/>
          <a:p>
            <a:pPr marL="0" indent="0">
              <a:lnSpc>
                <a:spcPct val="120000"/>
              </a:lnSpc>
              <a:buNone/>
            </a:pPr>
            <a:r>
              <a:rPr lang="en-US" sz="1600" dirty="0">
                <a:solidFill>
                  <a:schemeClr val="bg1"/>
                </a:solidFill>
                <a:effectLst/>
                <a:latin typeface="+mn-lt"/>
                <a:ea typeface="Calibri" panose="020F0502020204030204" pitchFamily="34" charset="0"/>
                <a:cs typeface="Calibri" panose="020F0502020204030204" pitchFamily="34" charset="0"/>
              </a:rPr>
              <a:t>“PAC</a:t>
            </a:r>
            <a:r>
              <a:rPr lang="en-US" sz="1600" baseline="30000" dirty="0">
                <a:solidFill>
                  <a:schemeClr val="bg1"/>
                </a:solidFill>
                <a:effectLst/>
                <a:latin typeface="+mn-lt"/>
                <a:ea typeface="Calibri" panose="020F0502020204030204" pitchFamily="34" charset="0"/>
                <a:cs typeface="Calibri" panose="020F0502020204030204" pitchFamily="34" charset="0"/>
              </a:rPr>
              <a:t>3 </a:t>
            </a:r>
            <a:r>
              <a:rPr lang="en-US" sz="1600" dirty="0">
                <a:solidFill>
                  <a:schemeClr val="bg1"/>
                </a:solidFill>
                <a:effectLst/>
                <a:latin typeface="+mn-lt"/>
                <a:ea typeface="Calibri" panose="020F0502020204030204" pitchFamily="34" charset="0"/>
                <a:cs typeface="Calibri" panose="020F0502020204030204" pitchFamily="34" charset="0"/>
              </a:rPr>
              <a:t>clinical data and benchmarking provided information for us to recognize how our readmission rate compared to other centers to further support our need for improvement in this area. PAC</a:t>
            </a:r>
            <a:r>
              <a:rPr lang="en-US" sz="1600" baseline="30000" dirty="0">
                <a:solidFill>
                  <a:schemeClr val="bg1"/>
                </a:solidFill>
                <a:effectLst/>
                <a:latin typeface="+mn-lt"/>
                <a:ea typeface="Calibri" panose="020F0502020204030204" pitchFamily="34" charset="0"/>
                <a:cs typeface="Calibri" panose="020F0502020204030204" pitchFamily="34" charset="0"/>
              </a:rPr>
              <a:t>3</a:t>
            </a:r>
            <a:r>
              <a:rPr lang="en-US" sz="1600" dirty="0">
                <a:solidFill>
                  <a:schemeClr val="bg1"/>
                </a:solidFill>
                <a:effectLst/>
                <a:latin typeface="+mn-lt"/>
                <a:ea typeface="Calibri" panose="020F0502020204030204" pitchFamily="34" charset="0"/>
                <a:cs typeface="Calibri" panose="020F0502020204030204" pitchFamily="34" charset="0"/>
              </a:rPr>
              <a:t> data will allow us to dive deeper into our readmissions to identify themes, specific patient populations, and causes which will help us direct our improvement interventions.  </a:t>
            </a:r>
          </a:p>
          <a:p>
            <a:pPr marL="0" indent="0">
              <a:lnSpc>
                <a:spcPct val="110000"/>
              </a:lnSpc>
              <a:buNone/>
            </a:pPr>
            <a:r>
              <a:rPr lang="en-US" sz="1600" dirty="0">
                <a:solidFill>
                  <a:schemeClr val="bg1"/>
                </a:solidFill>
                <a:effectLst/>
                <a:latin typeface="+mn-lt"/>
                <a:ea typeface="Calibri" panose="020F0502020204030204" pitchFamily="34" charset="0"/>
                <a:cs typeface="Calibri" panose="020F0502020204030204" pitchFamily="34" charset="0"/>
              </a:rPr>
              <a:t>Participation in PAC</a:t>
            </a:r>
            <a:r>
              <a:rPr lang="en-US" sz="1600" baseline="30000" dirty="0">
                <a:solidFill>
                  <a:schemeClr val="bg1"/>
                </a:solidFill>
                <a:effectLst/>
                <a:latin typeface="+mn-lt"/>
                <a:ea typeface="Calibri" panose="020F0502020204030204" pitchFamily="34" charset="0"/>
                <a:cs typeface="Calibri" panose="020F0502020204030204" pitchFamily="34" charset="0"/>
              </a:rPr>
              <a:t>3</a:t>
            </a:r>
            <a:r>
              <a:rPr lang="en-US" sz="1600" dirty="0">
                <a:solidFill>
                  <a:schemeClr val="bg1"/>
                </a:solidFill>
                <a:effectLst/>
                <a:latin typeface="+mn-lt"/>
                <a:ea typeface="Calibri" panose="020F0502020204030204" pitchFamily="34" charset="0"/>
                <a:cs typeface="Calibri" panose="020F0502020204030204" pitchFamily="34" charset="0"/>
              </a:rPr>
              <a:t> collaborative has also provided our center with valuable education and tools to complete quality improvement initiatives that will help as we embark on reducing readmissions on our acute care floor.” </a:t>
            </a:r>
          </a:p>
          <a:p>
            <a:pPr marL="0" indent="0">
              <a:lnSpc>
                <a:spcPct val="110000"/>
              </a:lnSpc>
              <a:buNone/>
            </a:pPr>
            <a:r>
              <a:rPr lang="en-US" sz="1400" i="1" dirty="0">
                <a:solidFill>
                  <a:schemeClr val="accent3"/>
                </a:solidFill>
                <a:latin typeface="+mn-lt"/>
                <a:cs typeface="Calibri" panose="020F0502020204030204" pitchFamily="34" charset="0"/>
              </a:rPr>
              <a:t>–PAC</a:t>
            </a:r>
            <a:r>
              <a:rPr lang="en-US" sz="1400" i="1" baseline="30000" dirty="0">
                <a:solidFill>
                  <a:schemeClr val="accent3"/>
                </a:solidFill>
                <a:latin typeface="+mn-lt"/>
                <a:cs typeface="Calibri" panose="020F0502020204030204" pitchFamily="34" charset="0"/>
              </a:rPr>
              <a:t>3</a:t>
            </a:r>
            <a:r>
              <a:rPr lang="en-US" sz="1400" i="1" dirty="0">
                <a:solidFill>
                  <a:schemeClr val="accent3"/>
                </a:solidFill>
                <a:latin typeface="+mn-lt"/>
                <a:cs typeface="Calibri" panose="020F0502020204030204" pitchFamily="34" charset="0"/>
              </a:rPr>
              <a:t> Member Center</a:t>
            </a:r>
            <a:endParaRPr lang="en-US" sz="1400" dirty="0">
              <a:solidFill>
                <a:schemeClr val="accent3"/>
              </a:solidFill>
              <a:latin typeface="+mn-lt"/>
            </a:endParaRPr>
          </a:p>
        </p:txBody>
      </p:sp>
      <p:pic>
        <p:nvPicPr>
          <p:cNvPr id="5" name="Picture 4">
            <a:extLst>
              <a:ext uri="{FF2B5EF4-FFF2-40B4-BE49-F238E27FC236}">
                <a16:creationId xmlns:a16="http://schemas.microsoft.com/office/drawing/2014/main" id="{9E8CD42E-05F4-4AC6-A7B2-19AE519CE601}"/>
              </a:ext>
            </a:extLst>
          </p:cNvPr>
          <p:cNvPicPr>
            <a:picLocks noChangeAspect="1"/>
          </p:cNvPicPr>
          <p:nvPr/>
        </p:nvPicPr>
        <p:blipFill>
          <a:blip r:embed="rId3"/>
          <a:stretch>
            <a:fillRect/>
          </a:stretch>
        </p:blipFill>
        <p:spPr>
          <a:xfrm>
            <a:off x="5522015" y="1444666"/>
            <a:ext cx="6274208" cy="3570731"/>
          </a:xfrm>
          <a:prstGeom prst="rect">
            <a:avLst/>
          </a:prstGeom>
          <a:ln>
            <a:noFill/>
          </a:ln>
          <a:effectLst/>
        </p:spPr>
      </p:pic>
    </p:spTree>
    <p:extLst>
      <p:ext uri="{BB962C8B-B14F-4D97-AF65-F5344CB8AC3E}">
        <p14:creationId xmlns:p14="http://schemas.microsoft.com/office/powerpoint/2010/main" val="34805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FD47-5432-4693-B45E-C03425C556E0}"/>
              </a:ext>
            </a:extLst>
          </p:cNvPr>
          <p:cNvSpPr>
            <a:spLocks noGrp="1"/>
          </p:cNvSpPr>
          <p:nvPr>
            <p:ph type="title"/>
          </p:nvPr>
        </p:nvSpPr>
        <p:spPr/>
        <p:txBody>
          <a:bodyPr/>
          <a:lstStyle/>
          <a:p>
            <a:r>
              <a:rPr lang="en-US" dirty="0"/>
              <a:t>Placeholder: Local Data</a:t>
            </a:r>
          </a:p>
        </p:txBody>
      </p:sp>
      <p:sp>
        <p:nvSpPr>
          <p:cNvPr id="5" name="Content Placeholder 4">
            <a:extLst>
              <a:ext uri="{FF2B5EF4-FFF2-40B4-BE49-F238E27FC236}">
                <a16:creationId xmlns:a16="http://schemas.microsoft.com/office/drawing/2014/main" id="{EAEFEEC8-193B-C04D-A6E6-F6D8436C929E}"/>
              </a:ext>
            </a:extLst>
          </p:cNvPr>
          <p:cNvSpPr>
            <a:spLocks noGrp="1"/>
          </p:cNvSpPr>
          <p:nvPr>
            <p:ph sz="quarter" idx="17"/>
          </p:nvPr>
        </p:nvSpPr>
        <p:spPr/>
        <p:txBody>
          <a:bodyPr/>
          <a:lstStyle/>
          <a:p>
            <a:endParaRPr lang="en-US"/>
          </a:p>
        </p:txBody>
      </p:sp>
    </p:spTree>
    <p:extLst>
      <p:ext uri="{BB962C8B-B14F-4D97-AF65-F5344CB8AC3E}">
        <p14:creationId xmlns:p14="http://schemas.microsoft.com/office/powerpoint/2010/main" val="276473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14DB-BDF0-45A6-AECD-C5B448EBF6BC}"/>
              </a:ext>
            </a:extLst>
          </p:cNvPr>
          <p:cNvSpPr>
            <a:spLocks noGrp="1"/>
          </p:cNvSpPr>
          <p:nvPr>
            <p:ph type="title"/>
          </p:nvPr>
        </p:nvSpPr>
        <p:spPr/>
        <p:txBody>
          <a:bodyPr anchor="ctr"/>
          <a:lstStyle/>
          <a:p>
            <a:r>
              <a:rPr lang="en-US" dirty="0"/>
              <a:t>PAC</a:t>
            </a:r>
            <a:r>
              <a:rPr lang="en-US" baseline="30000" dirty="0"/>
              <a:t>3</a:t>
            </a:r>
            <a:r>
              <a:rPr lang="en-US" dirty="0"/>
              <a:t> Supports Actionable Registry Data</a:t>
            </a:r>
          </a:p>
        </p:txBody>
      </p:sp>
      <p:sp>
        <p:nvSpPr>
          <p:cNvPr id="3" name="Content Placeholder 2">
            <a:extLst>
              <a:ext uri="{FF2B5EF4-FFF2-40B4-BE49-F238E27FC236}">
                <a16:creationId xmlns:a16="http://schemas.microsoft.com/office/drawing/2014/main" id="{65A07312-31DC-46F6-A9DD-E808FCA26106}"/>
              </a:ext>
            </a:extLst>
          </p:cNvPr>
          <p:cNvSpPr>
            <a:spLocks noGrp="1"/>
          </p:cNvSpPr>
          <p:nvPr>
            <p:ph sz="quarter" idx="17"/>
          </p:nvPr>
        </p:nvSpPr>
        <p:spPr>
          <a:xfrm>
            <a:off x="851162" y="1485901"/>
            <a:ext cx="10502638" cy="3061386"/>
          </a:xfrm>
        </p:spPr>
        <p:txBody>
          <a:bodyPr/>
          <a:lstStyle/>
          <a:p>
            <a:pPr algn="l">
              <a:lnSpc>
                <a:spcPct val="100000"/>
              </a:lnSpc>
              <a:spcBef>
                <a:spcPts val="1600"/>
              </a:spcBef>
              <a:buSzPct val="80000"/>
            </a:pPr>
            <a:r>
              <a:rPr lang="en-US" dirty="0">
                <a:solidFill>
                  <a:srgbClr val="777777"/>
                </a:solidFill>
              </a:rPr>
              <a:t>Timely, accurate data is essential for use in local clinical and quality work as well as for collaborative research projects</a:t>
            </a:r>
          </a:p>
          <a:p>
            <a:pPr algn="l">
              <a:lnSpc>
                <a:spcPct val="100000"/>
              </a:lnSpc>
              <a:spcBef>
                <a:spcPts val="1600"/>
              </a:spcBef>
              <a:buSzPct val="80000"/>
            </a:pPr>
            <a:r>
              <a:rPr lang="en-US" dirty="0">
                <a:solidFill>
                  <a:srgbClr val="777777"/>
                </a:solidFill>
              </a:rPr>
              <a:t>Rigorous, four-tiered auditing process for all centers within 1 year after data entry start </a:t>
            </a:r>
          </a:p>
          <a:p>
            <a:pPr algn="l">
              <a:lnSpc>
                <a:spcPct val="100000"/>
              </a:lnSpc>
              <a:spcBef>
                <a:spcPts val="1600"/>
              </a:spcBef>
              <a:buSzPct val="80000"/>
            </a:pPr>
            <a:r>
              <a:rPr lang="en-US" dirty="0">
                <a:solidFill>
                  <a:srgbClr val="777777"/>
                </a:solidFill>
              </a:rPr>
              <a:t>The cost of data collection is the most significant of membership; PAC</a:t>
            </a:r>
            <a:r>
              <a:rPr lang="en-US" baseline="30000" dirty="0">
                <a:solidFill>
                  <a:srgbClr val="777777"/>
                </a:solidFill>
              </a:rPr>
              <a:t>3</a:t>
            </a:r>
            <a:r>
              <a:rPr lang="en-US" dirty="0">
                <a:solidFill>
                  <a:srgbClr val="777777"/>
                </a:solidFill>
              </a:rPr>
              <a:t> is leading a QI project aimed at improving systems around data collection to maximize efficiency</a:t>
            </a:r>
            <a:endParaRPr lang="en-US" sz="2000" dirty="0"/>
          </a:p>
        </p:txBody>
      </p:sp>
      <p:sp>
        <p:nvSpPr>
          <p:cNvPr id="5" name="TextBox 4">
            <a:extLst>
              <a:ext uri="{FF2B5EF4-FFF2-40B4-BE49-F238E27FC236}">
                <a16:creationId xmlns:a16="http://schemas.microsoft.com/office/drawing/2014/main" id="{8E797FE7-2A9F-704B-B824-80DBB60277EC}"/>
              </a:ext>
            </a:extLst>
          </p:cNvPr>
          <p:cNvSpPr txBox="1"/>
          <p:nvPr/>
        </p:nvSpPr>
        <p:spPr>
          <a:xfrm>
            <a:off x="851162" y="4782065"/>
            <a:ext cx="8725324" cy="982833"/>
          </a:xfrm>
          <a:prstGeom prst="rect">
            <a:avLst/>
          </a:prstGeom>
          <a:noFill/>
        </p:spPr>
        <p:txBody>
          <a:bodyPr wrap="square" rtlCol="0">
            <a:spAutoFit/>
          </a:bodyPr>
          <a:lstStyle/>
          <a:p>
            <a:pPr>
              <a:lnSpc>
                <a:spcPct val="110000"/>
              </a:lnSpc>
            </a:pPr>
            <a:r>
              <a:rPr lang="en-US" b="1" dirty="0">
                <a:solidFill>
                  <a:schemeClr val="accent4"/>
                </a:solidFill>
              </a:rPr>
              <a:t>NOTE: </a:t>
            </a:r>
            <a:r>
              <a:rPr lang="en-US" dirty="0">
                <a:solidFill>
                  <a:schemeClr val="tx2"/>
                </a:solidFill>
              </a:rPr>
              <a:t>Centers with a </a:t>
            </a:r>
            <a:r>
              <a:rPr lang="en-US" b="1" dirty="0">
                <a:solidFill>
                  <a:schemeClr val="accent3"/>
                </a:solidFill>
              </a:rPr>
              <a:t>1.0 FTE </a:t>
            </a:r>
            <a:r>
              <a:rPr lang="en-US" dirty="0">
                <a:solidFill>
                  <a:schemeClr val="tx2"/>
                </a:solidFill>
              </a:rPr>
              <a:t>dedicated to data collection for every </a:t>
            </a:r>
            <a:r>
              <a:rPr lang="en-US" b="1" dirty="0">
                <a:solidFill>
                  <a:schemeClr val="accent3"/>
                </a:solidFill>
              </a:rPr>
              <a:t>1,000 inpatient encounters/year</a:t>
            </a:r>
            <a:r>
              <a:rPr lang="en-US" dirty="0">
                <a:solidFill>
                  <a:schemeClr val="accent3"/>
                </a:solidFill>
              </a:rPr>
              <a:t> </a:t>
            </a:r>
            <a:r>
              <a:rPr lang="en-US" dirty="0">
                <a:solidFill>
                  <a:schemeClr val="tx2"/>
                </a:solidFill>
              </a:rPr>
              <a:t>were most successful in achieving </a:t>
            </a:r>
            <a:r>
              <a:rPr lang="en-US" b="1" dirty="0">
                <a:solidFill>
                  <a:schemeClr val="accent3"/>
                </a:solidFill>
              </a:rPr>
              <a:t>timely, accurate data reporting.</a:t>
            </a:r>
            <a:endParaRPr lang="en-US" dirty="0">
              <a:solidFill>
                <a:schemeClr val="accent3"/>
              </a:solidFill>
            </a:endParaRPr>
          </a:p>
        </p:txBody>
      </p:sp>
    </p:spTree>
    <p:extLst>
      <p:ext uri="{BB962C8B-B14F-4D97-AF65-F5344CB8AC3E}">
        <p14:creationId xmlns:p14="http://schemas.microsoft.com/office/powerpoint/2010/main" val="421487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C41E1CEA-E55E-F14B-9645-3B2709BDFA4A}"/>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26AE2E87-D7C1-470B-B179-25B953609068}"/>
              </a:ext>
            </a:extLst>
          </p:cNvPr>
          <p:cNvSpPr>
            <a:spLocks noGrp="1"/>
          </p:cNvSpPr>
          <p:nvPr>
            <p:ph type="title"/>
          </p:nvPr>
        </p:nvSpPr>
        <p:spPr/>
        <p:txBody>
          <a:bodyPr anchor="t"/>
          <a:lstStyle/>
          <a:p>
            <a:r>
              <a:rPr lang="en-US" dirty="0"/>
              <a:t>Four-tiered Audit Framework</a:t>
            </a:r>
          </a:p>
        </p:txBody>
      </p:sp>
      <p:sp>
        <p:nvSpPr>
          <p:cNvPr id="24" name="Content Placeholder 23">
            <a:extLst>
              <a:ext uri="{FF2B5EF4-FFF2-40B4-BE49-F238E27FC236}">
                <a16:creationId xmlns:a16="http://schemas.microsoft.com/office/drawing/2014/main" id="{CFC99F53-25CE-814E-9160-0BD6E7DF5C2D}"/>
              </a:ext>
            </a:extLst>
          </p:cNvPr>
          <p:cNvSpPr>
            <a:spLocks noGrp="1"/>
          </p:cNvSpPr>
          <p:nvPr>
            <p:ph sz="quarter" idx="17"/>
          </p:nvPr>
        </p:nvSpPr>
        <p:spPr/>
        <p:txBody>
          <a:bodyPr/>
          <a:lstStyle/>
          <a:p>
            <a:endParaRPr lang="en-US"/>
          </a:p>
        </p:txBody>
      </p:sp>
      <p:sp>
        <p:nvSpPr>
          <p:cNvPr id="4" name="Rectangle 3">
            <a:extLst>
              <a:ext uri="{FF2B5EF4-FFF2-40B4-BE49-F238E27FC236}">
                <a16:creationId xmlns:a16="http://schemas.microsoft.com/office/drawing/2014/main" id="{05CE81F5-4579-4A85-A93A-8F5FC0801A4B}"/>
              </a:ext>
            </a:extLst>
          </p:cNvPr>
          <p:cNvSpPr/>
          <p:nvPr/>
        </p:nvSpPr>
        <p:spPr>
          <a:xfrm>
            <a:off x="8575587" y="1267809"/>
            <a:ext cx="3616413" cy="55901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548640" rIns="0" bIns="0" rtlCol="0" anchor="t">
            <a:noAutofit/>
          </a:bodyPr>
          <a:lstStyle/>
          <a:p>
            <a:pPr algn="ctr"/>
            <a:r>
              <a:rPr lang="en-US" sz="2400" b="1" cap="small" spc="100" dirty="0">
                <a:solidFill>
                  <a:schemeClr val="bg1"/>
                </a:solidFill>
              </a:rPr>
              <a:t>regional audit</a:t>
            </a:r>
          </a:p>
        </p:txBody>
      </p:sp>
      <p:sp>
        <p:nvSpPr>
          <p:cNvPr id="5" name="Rectangle 4">
            <a:extLst>
              <a:ext uri="{FF2B5EF4-FFF2-40B4-BE49-F238E27FC236}">
                <a16:creationId xmlns:a16="http://schemas.microsoft.com/office/drawing/2014/main" id="{CED87F29-8AF8-415E-AD4D-B11B45C40658}"/>
              </a:ext>
            </a:extLst>
          </p:cNvPr>
          <p:cNvSpPr/>
          <p:nvPr/>
        </p:nvSpPr>
        <p:spPr>
          <a:xfrm>
            <a:off x="0" y="1267810"/>
            <a:ext cx="8575587" cy="5590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8640" rIns="0" bIns="0" rtlCol="0" anchor="t"/>
          <a:lstStyle/>
          <a:p>
            <a:pPr algn="ctr"/>
            <a:r>
              <a:rPr lang="en-US" sz="2400" b="1" cap="small" spc="120" dirty="0">
                <a:solidFill>
                  <a:schemeClr val="bg1"/>
                </a:solidFill>
              </a:rPr>
              <a:t>local site and dcc audit</a:t>
            </a:r>
          </a:p>
        </p:txBody>
      </p:sp>
      <p:sp>
        <p:nvSpPr>
          <p:cNvPr id="7" name="TextBox 6">
            <a:extLst>
              <a:ext uri="{FF2B5EF4-FFF2-40B4-BE49-F238E27FC236}">
                <a16:creationId xmlns:a16="http://schemas.microsoft.com/office/drawing/2014/main" id="{0264FDCA-E557-484D-AFC4-800AD7B741F6}"/>
              </a:ext>
            </a:extLst>
          </p:cNvPr>
          <p:cNvSpPr txBox="1"/>
          <p:nvPr/>
        </p:nvSpPr>
        <p:spPr>
          <a:xfrm>
            <a:off x="9045142" y="2817338"/>
            <a:ext cx="1482811" cy="276999"/>
          </a:xfrm>
          <a:prstGeom prst="rect">
            <a:avLst/>
          </a:prstGeom>
          <a:noFill/>
        </p:spPr>
        <p:txBody>
          <a:bodyPr wrap="square" lIns="0" tIns="0" rIns="0" bIns="0" rtlCol="0">
            <a:spAutoFit/>
          </a:bodyPr>
          <a:lstStyle/>
          <a:p>
            <a:r>
              <a:rPr lang="en-US" b="1" spc="100" dirty="0">
                <a:solidFill>
                  <a:schemeClr val="accent3"/>
                </a:solidFill>
              </a:rPr>
              <a:t>Validity</a:t>
            </a:r>
          </a:p>
        </p:txBody>
      </p:sp>
      <p:sp>
        <p:nvSpPr>
          <p:cNvPr id="8" name="TextBox 7">
            <a:extLst>
              <a:ext uri="{FF2B5EF4-FFF2-40B4-BE49-F238E27FC236}">
                <a16:creationId xmlns:a16="http://schemas.microsoft.com/office/drawing/2014/main" id="{FD6B18E8-CDA9-9E43-83A0-B564B0520713}"/>
              </a:ext>
            </a:extLst>
          </p:cNvPr>
          <p:cNvSpPr txBox="1"/>
          <p:nvPr/>
        </p:nvSpPr>
        <p:spPr>
          <a:xfrm>
            <a:off x="9045142" y="3597641"/>
            <a:ext cx="2137720" cy="1887696"/>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dirty="0">
                <a:solidFill>
                  <a:schemeClr val="bg1"/>
                </a:solidFill>
              </a:rPr>
              <a:t>Ensure data is entered accurately</a:t>
            </a:r>
          </a:p>
          <a:p>
            <a:pPr marL="228600" lvl="0" indent="-228600">
              <a:spcBef>
                <a:spcPts val="1600"/>
              </a:spcBef>
              <a:buFont typeface="Arial" panose="020B0604020202020204" pitchFamily="34" charset="0"/>
              <a:buChar char="•"/>
            </a:pPr>
            <a:r>
              <a:rPr lang="en-US" sz="1600" dirty="0">
                <a:solidFill>
                  <a:schemeClr val="bg1"/>
                </a:solidFill>
              </a:rPr>
              <a:t>Takes place in-person or virtually</a:t>
            </a:r>
          </a:p>
          <a:p>
            <a:pPr marL="228600" lvl="0" indent="-228600">
              <a:spcBef>
                <a:spcPts val="1600"/>
              </a:spcBef>
              <a:buFont typeface="Arial" panose="020B0604020202020204" pitchFamily="34" charset="0"/>
              <a:buChar char="•"/>
            </a:pPr>
            <a:r>
              <a:rPr lang="en-US" sz="1600" dirty="0">
                <a:solidFill>
                  <a:schemeClr val="bg1"/>
                </a:solidFill>
              </a:rPr>
              <a:t>Data manager calculates scoring</a:t>
            </a:r>
          </a:p>
        </p:txBody>
      </p:sp>
      <p:sp>
        <p:nvSpPr>
          <p:cNvPr id="10" name="TextBox 9">
            <a:extLst>
              <a:ext uri="{FF2B5EF4-FFF2-40B4-BE49-F238E27FC236}">
                <a16:creationId xmlns:a16="http://schemas.microsoft.com/office/drawing/2014/main" id="{F082A6C4-05B6-774D-A50E-EC65D0BDD437}"/>
              </a:ext>
            </a:extLst>
          </p:cNvPr>
          <p:cNvSpPr txBox="1"/>
          <p:nvPr/>
        </p:nvSpPr>
        <p:spPr>
          <a:xfrm>
            <a:off x="5842687" y="2817338"/>
            <a:ext cx="1324232" cy="830997"/>
          </a:xfrm>
          <a:prstGeom prst="rect">
            <a:avLst/>
          </a:prstGeom>
          <a:noFill/>
        </p:spPr>
        <p:txBody>
          <a:bodyPr wrap="square" lIns="0" tIns="0" rIns="0" bIns="0" rtlCol="0">
            <a:spAutoFit/>
          </a:bodyPr>
          <a:lstStyle/>
          <a:p>
            <a:r>
              <a:rPr lang="en-US" b="1" dirty="0">
                <a:solidFill>
                  <a:schemeClr val="accent3"/>
                </a:solidFill>
              </a:rPr>
              <a:t>Reliability of cases</a:t>
            </a:r>
          </a:p>
          <a:p>
            <a:endParaRPr lang="en-US" dirty="0"/>
          </a:p>
        </p:txBody>
      </p:sp>
      <p:sp>
        <p:nvSpPr>
          <p:cNvPr id="12" name="TextBox 11">
            <a:extLst>
              <a:ext uri="{FF2B5EF4-FFF2-40B4-BE49-F238E27FC236}">
                <a16:creationId xmlns:a16="http://schemas.microsoft.com/office/drawing/2014/main" id="{B62FEBD3-D132-B444-93B4-E47BD58F6EBC}"/>
              </a:ext>
            </a:extLst>
          </p:cNvPr>
          <p:cNvSpPr txBox="1"/>
          <p:nvPr/>
        </p:nvSpPr>
        <p:spPr>
          <a:xfrm>
            <a:off x="5842686" y="3597641"/>
            <a:ext cx="1830859" cy="2790508"/>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dirty="0">
                <a:solidFill>
                  <a:schemeClr val="bg1"/>
                </a:solidFill>
              </a:rPr>
              <a:t>Internal review </a:t>
            </a:r>
            <a:br>
              <a:rPr lang="en-US" sz="1600" dirty="0">
                <a:solidFill>
                  <a:schemeClr val="bg1"/>
                </a:solidFill>
              </a:rPr>
            </a:br>
            <a:r>
              <a:rPr lang="en-US" sz="1600" dirty="0">
                <a:solidFill>
                  <a:schemeClr val="bg1"/>
                </a:solidFill>
              </a:rPr>
              <a:t>of cases</a:t>
            </a:r>
          </a:p>
          <a:p>
            <a:pPr marL="228600" lvl="0" indent="-228600">
              <a:spcBef>
                <a:spcPts val="1600"/>
              </a:spcBef>
              <a:buFont typeface="Arial" panose="020B0604020202020204" pitchFamily="34" charset="0"/>
              <a:buChar char="•"/>
            </a:pPr>
            <a:r>
              <a:rPr lang="en-US" sz="1600" dirty="0">
                <a:solidFill>
                  <a:schemeClr val="bg1"/>
                </a:solidFill>
              </a:rPr>
              <a:t>Centers report on internal reliability auditing quarterly</a:t>
            </a:r>
          </a:p>
          <a:p>
            <a:pPr marL="228600" lvl="0" indent="-228600">
              <a:spcBef>
                <a:spcPts val="1600"/>
              </a:spcBef>
              <a:buFont typeface="Arial" panose="020B0604020202020204" pitchFamily="34" charset="0"/>
              <a:buChar char="•"/>
            </a:pPr>
            <a:endParaRPr lang="en-US" sz="1600" dirty="0">
              <a:solidFill>
                <a:schemeClr val="bg1"/>
              </a:solidFill>
            </a:endParaRPr>
          </a:p>
          <a:p>
            <a:pPr marL="228600" lvl="0" indent="-228600">
              <a:spcBef>
                <a:spcPts val="1600"/>
              </a:spcBef>
              <a:buFont typeface="Arial" panose="020B0604020202020204" pitchFamily="34" charset="0"/>
              <a:buChar char="•"/>
            </a:pPr>
            <a:endParaRPr lang="en-US" sz="1600" dirty="0">
              <a:solidFill>
                <a:schemeClr val="bg1"/>
              </a:solidFill>
            </a:endParaRPr>
          </a:p>
          <a:p>
            <a:pPr marL="228600" lvl="0" indent="-228600">
              <a:spcBef>
                <a:spcPts val="1600"/>
              </a:spcBef>
              <a:buFont typeface="Arial" panose="020B0604020202020204" pitchFamily="34" charset="0"/>
              <a:buChar char="•"/>
            </a:pPr>
            <a:endParaRPr lang="en-US" sz="1600" dirty="0">
              <a:solidFill>
                <a:schemeClr val="bg1"/>
              </a:solidFill>
            </a:endParaRPr>
          </a:p>
        </p:txBody>
      </p:sp>
      <p:sp>
        <p:nvSpPr>
          <p:cNvPr id="13" name="TextBox 12">
            <a:extLst>
              <a:ext uri="{FF2B5EF4-FFF2-40B4-BE49-F238E27FC236}">
                <a16:creationId xmlns:a16="http://schemas.microsoft.com/office/drawing/2014/main" id="{3DE073F8-B1A3-9945-AFE3-017ABB95BC34}"/>
              </a:ext>
            </a:extLst>
          </p:cNvPr>
          <p:cNvSpPr txBox="1"/>
          <p:nvPr/>
        </p:nvSpPr>
        <p:spPr>
          <a:xfrm>
            <a:off x="3018138" y="2817338"/>
            <a:ext cx="2111974" cy="830997"/>
          </a:xfrm>
          <a:prstGeom prst="rect">
            <a:avLst/>
          </a:prstGeom>
          <a:noFill/>
        </p:spPr>
        <p:txBody>
          <a:bodyPr wrap="square" lIns="0" tIns="0" rIns="0" bIns="0" rtlCol="0">
            <a:spAutoFit/>
          </a:bodyPr>
          <a:lstStyle/>
          <a:p>
            <a:r>
              <a:rPr lang="en-US" b="1" dirty="0">
                <a:solidFill>
                  <a:schemeClr val="accent3"/>
                </a:solidFill>
              </a:rPr>
              <a:t>Ensure all cases are submitted</a:t>
            </a:r>
          </a:p>
          <a:p>
            <a:endParaRPr lang="en-US" dirty="0"/>
          </a:p>
        </p:txBody>
      </p:sp>
      <p:sp>
        <p:nvSpPr>
          <p:cNvPr id="14" name="TextBox 13">
            <a:extLst>
              <a:ext uri="{FF2B5EF4-FFF2-40B4-BE49-F238E27FC236}">
                <a16:creationId xmlns:a16="http://schemas.microsoft.com/office/drawing/2014/main" id="{091DE04A-32E6-8C45-852D-FBF150C81241}"/>
              </a:ext>
            </a:extLst>
          </p:cNvPr>
          <p:cNvSpPr txBox="1"/>
          <p:nvPr/>
        </p:nvSpPr>
        <p:spPr>
          <a:xfrm>
            <a:off x="3018138" y="3597641"/>
            <a:ext cx="2090349" cy="2380139"/>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dirty="0">
                <a:solidFill>
                  <a:schemeClr val="bg1"/>
                </a:solidFill>
              </a:rPr>
              <a:t>Send census data to DCC for comparison with cases entered into PAC</a:t>
            </a:r>
            <a:r>
              <a:rPr lang="en-US" sz="1600" baseline="30000" dirty="0">
                <a:solidFill>
                  <a:schemeClr val="bg1"/>
                </a:solidFill>
              </a:rPr>
              <a:t>3</a:t>
            </a:r>
            <a:r>
              <a:rPr lang="en-US" sz="1600" dirty="0">
                <a:solidFill>
                  <a:schemeClr val="bg1"/>
                </a:solidFill>
              </a:rPr>
              <a:t> registry</a:t>
            </a:r>
          </a:p>
          <a:p>
            <a:pPr marL="228600" lvl="0" indent="-228600">
              <a:spcBef>
                <a:spcPts val="1600"/>
              </a:spcBef>
              <a:buFont typeface="Arial" panose="020B0604020202020204" pitchFamily="34" charset="0"/>
              <a:buChar char="•"/>
            </a:pPr>
            <a:r>
              <a:rPr lang="en-US" sz="1600" dirty="0">
                <a:solidFill>
                  <a:schemeClr val="bg1"/>
                </a:solidFill>
              </a:rPr>
              <a:t>Lara to reconcile census with submitted data</a:t>
            </a:r>
          </a:p>
          <a:p>
            <a:pPr lvl="0">
              <a:spcBef>
                <a:spcPts val="1600"/>
              </a:spcBef>
            </a:pPr>
            <a:endParaRPr lang="en-US" sz="1600" dirty="0">
              <a:solidFill>
                <a:schemeClr val="bg1"/>
              </a:solidFill>
            </a:endParaRPr>
          </a:p>
        </p:txBody>
      </p:sp>
      <p:sp>
        <p:nvSpPr>
          <p:cNvPr id="15" name="TextBox 14">
            <a:extLst>
              <a:ext uri="{FF2B5EF4-FFF2-40B4-BE49-F238E27FC236}">
                <a16:creationId xmlns:a16="http://schemas.microsoft.com/office/drawing/2014/main" id="{0B7EB971-E2D6-2744-8EF0-8C56083416A8}"/>
              </a:ext>
            </a:extLst>
          </p:cNvPr>
          <p:cNvSpPr txBox="1"/>
          <p:nvPr/>
        </p:nvSpPr>
        <p:spPr>
          <a:xfrm>
            <a:off x="815546" y="3597641"/>
            <a:ext cx="1610497" cy="2174954"/>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dirty="0">
                <a:solidFill>
                  <a:schemeClr val="bg1"/>
                </a:solidFill>
              </a:rPr>
              <a:t>Confirm that site has passed a PC4 Audit</a:t>
            </a:r>
          </a:p>
          <a:p>
            <a:pPr marL="228600" lvl="0" indent="-228600">
              <a:spcBef>
                <a:spcPts val="1600"/>
              </a:spcBef>
              <a:buFont typeface="Arial" panose="020B0604020202020204" pitchFamily="34" charset="0"/>
              <a:buChar char="•"/>
            </a:pPr>
            <a:r>
              <a:rPr lang="en-US" sz="1600" dirty="0">
                <a:solidFill>
                  <a:schemeClr val="bg1"/>
                </a:solidFill>
              </a:rPr>
              <a:t>PAC</a:t>
            </a:r>
            <a:r>
              <a:rPr lang="en-US" sz="1600" baseline="30000" dirty="0">
                <a:solidFill>
                  <a:schemeClr val="bg1"/>
                </a:solidFill>
              </a:rPr>
              <a:t>3</a:t>
            </a:r>
            <a:r>
              <a:rPr lang="en-US" sz="1600" dirty="0">
                <a:solidFill>
                  <a:schemeClr val="bg1"/>
                </a:solidFill>
              </a:rPr>
              <a:t>-only centers: 1st audit will be individual</a:t>
            </a:r>
          </a:p>
        </p:txBody>
      </p:sp>
      <p:sp>
        <p:nvSpPr>
          <p:cNvPr id="18" name="TextBox 17">
            <a:extLst>
              <a:ext uri="{FF2B5EF4-FFF2-40B4-BE49-F238E27FC236}">
                <a16:creationId xmlns:a16="http://schemas.microsoft.com/office/drawing/2014/main" id="{387E51BB-8481-BC45-91E6-C5831AE8D313}"/>
              </a:ext>
            </a:extLst>
          </p:cNvPr>
          <p:cNvSpPr txBox="1"/>
          <p:nvPr/>
        </p:nvSpPr>
        <p:spPr>
          <a:xfrm>
            <a:off x="815547" y="2817338"/>
            <a:ext cx="1720678" cy="553998"/>
          </a:xfrm>
          <a:prstGeom prst="rect">
            <a:avLst/>
          </a:prstGeom>
          <a:noFill/>
        </p:spPr>
        <p:txBody>
          <a:bodyPr wrap="square" lIns="0" tIns="0" rIns="0" bIns="0" rtlCol="0">
            <a:spAutoFit/>
          </a:bodyPr>
          <a:lstStyle/>
          <a:p>
            <a:r>
              <a:rPr lang="en-US" b="1" dirty="0">
                <a:solidFill>
                  <a:schemeClr val="accent3"/>
                </a:solidFill>
              </a:rPr>
              <a:t>Review PC4 audit status</a:t>
            </a:r>
          </a:p>
        </p:txBody>
      </p:sp>
      <p:cxnSp>
        <p:nvCxnSpPr>
          <p:cNvPr id="20" name="Straight Connector 19">
            <a:extLst>
              <a:ext uri="{FF2B5EF4-FFF2-40B4-BE49-F238E27FC236}">
                <a16:creationId xmlns:a16="http://schemas.microsoft.com/office/drawing/2014/main" id="{3B05FEC3-F7C7-4640-A6D3-CFE96966D3F4}"/>
              </a:ext>
            </a:extLst>
          </p:cNvPr>
          <p:cNvCxnSpPr>
            <a:cxnSpLocks/>
          </p:cNvCxnSpPr>
          <p:nvPr/>
        </p:nvCxnSpPr>
        <p:spPr>
          <a:xfrm>
            <a:off x="5498756" y="2566251"/>
            <a:ext cx="0" cy="3648930"/>
          </a:xfrm>
          <a:prstGeom prst="line">
            <a:avLst/>
          </a:prstGeom>
          <a:ln w="3175">
            <a:solidFill>
              <a:schemeClr val="accent5">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7B9632-5E13-2144-AC63-502555152342}"/>
              </a:ext>
            </a:extLst>
          </p:cNvPr>
          <p:cNvCxnSpPr>
            <a:cxnSpLocks/>
          </p:cNvCxnSpPr>
          <p:nvPr/>
        </p:nvCxnSpPr>
        <p:spPr>
          <a:xfrm>
            <a:off x="2644345" y="2566251"/>
            <a:ext cx="0" cy="3648930"/>
          </a:xfrm>
          <a:prstGeom prst="line">
            <a:avLst/>
          </a:prstGeom>
          <a:ln w="3175">
            <a:solidFill>
              <a:schemeClr val="accent5">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189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3FAA-AD9F-4345-B0A5-C24799DAD91A}"/>
              </a:ext>
            </a:extLst>
          </p:cNvPr>
          <p:cNvSpPr>
            <a:spLocks noGrp="1"/>
          </p:cNvSpPr>
          <p:nvPr>
            <p:ph type="title"/>
          </p:nvPr>
        </p:nvSpPr>
        <p:spPr/>
        <p:txBody>
          <a:bodyPr/>
          <a:lstStyle/>
          <a:p>
            <a:r>
              <a:rPr lang="en-US" dirty="0"/>
              <a:t>PAC</a:t>
            </a:r>
            <a:r>
              <a:rPr lang="en-US" baseline="30000" dirty="0"/>
              <a:t>3</a:t>
            </a:r>
            <a:r>
              <a:rPr lang="en-US" dirty="0"/>
              <a:t> Supports Actionable Registry Data</a:t>
            </a:r>
          </a:p>
        </p:txBody>
      </p:sp>
      <p:sp>
        <p:nvSpPr>
          <p:cNvPr id="3" name="Content Placeholder 2">
            <a:extLst>
              <a:ext uri="{FF2B5EF4-FFF2-40B4-BE49-F238E27FC236}">
                <a16:creationId xmlns:a16="http://schemas.microsoft.com/office/drawing/2014/main" id="{81CA0254-23C5-4A93-A6C1-2236E80931B5}"/>
              </a:ext>
            </a:extLst>
          </p:cNvPr>
          <p:cNvSpPr>
            <a:spLocks noGrp="1"/>
          </p:cNvSpPr>
          <p:nvPr>
            <p:ph sz="quarter" idx="17"/>
          </p:nvPr>
        </p:nvSpPr>
        <p:spPr>
          <a:xfrm>
            <a:off x="851162" y="1485900"/>
            <a:ext cx="4351033" cy="4556554"/>
          </a:xfrm>
        </p:spPr>
        <p:txBody>
          <a:bodyPr/>
          <a:lstStyle/>
          <a:p>
            <a:pPr>
              <a:lnSpc>
                <a:spcPct val="100000"/>
              </a:lnSpc>
              <a:spcBef>
                <a:spcPts val="1600"/>
              </a:spcBef>
              <a:buSzPct val="80000"/>
            </a:pPr>
            <a:r>
              <a:rPr lang="en-US" sz="2400" dirty="0">
                <a:solidFill>
                  <a:schemeClr val="tx1"/>
                </a:solidFill>
              </a:rPr>
              <a:t>The initial effort of this project was targeted at sites who were not regularly submitting data within 2 months of discharge</a:t>
            </a:r>
            <a:endParaRPr lang="en-US" dirty="0">
              <a:solidFill>
                <a:schemeClr val="tx1"/>
              </a:solidFill>
            </a:endParaRPr>
          </a:p>
          <a:p>
            <a:pPr>
              <a:lnSpc>
                <a:spcPct val="100000"/>
              </a:lnSpc>
              <a:spcBef>
                <a:spcPts val="1600"/>
              </a:spcBef>
              <a:buSzPct val="80000"/>
            </a:pPr>
            <a:r>
              <a:rPr lang="en-US" sz="2400" dirty="0">
                <a:solidFill>
                  <a:schemeClr val="tx1"/>
                </a:solidFill>
              </a:rPr>
              <a:t>Within the year (and despite COVID) these centers increased the percentage of cases submitted within 2 months of discharge </a:t>
            </a:r>
            <a:r>
              <a:rPr lang="en-US" sz="2400" i="1" dirty="0">
                <a:solidFill>
                  <a:schemeClr val="tx1"/>
                </a:solidFill>
              </a:rPr>
              <a:t>from 43% to 75%</a:t>
            </a:r>
          </a:p>
          <a:p>
            <a:endParaRPr lang="en-US" sz="2400" i="1" dirty="0">
              <a:solidFill>
                <a:schemeClr val="tx1"/>
              </a:solidFill>
            </a:endParaRPr>
          </a:p>
          <a:p>
            <a:endParaRPr lang="en-US" dirty="0"/>
          </a:p>
        </p:txBody>
      </p:sp>
      <p:graphicFrame>
        <p:nvGraphicFramePr>
          <p:cNvPr id="4" name="CCT_59870_1">
            <a:extLst>
              <a:ext uri="{FF2B5EF4-FFF2-40B4-BE49-F238E27FC236}">
                <a16:creationId xmlns:a16="http://schemas.microsoft.com/office/drawing/2014/main" id="{CBA930EF-E633-41A3-B7DA-78A7CBD148B5}"/>
              </a:ext>
            </a:extLst>
          </p:cNvPr>
          <p:cNvGraphicFramePr>
            <a:graphicFrameLocks/>
          </p:cNvGraphicFramePr>
          <p:nvPr>
            <p:extLst>
              <p:ext uri="{D42A27DB-BD31-4B8C-83A1-F6EECF244321}">
                <p14:modId xmlns:p14="http://schemas.microsoft.com/office/powerpoint/2010/main" val="2531158097"/>
              </p:ext>
            </p:extLst>
          </p:nvPr>
        </p:nvGraphicFramePr>
        <p:xfrm>
          <a:off x="5699760" y="1984645"/>
          <a:ext cx="5654040" cy="35590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008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FD71-94C1-4AE8-9FC4-546AADFCF541}"/>
              </a:ext>
            </a:extLst>
          </p:cNvPr>
          <p:cNvSpPr>
            <a:spLocks noGrp="1"/>
          </p:cNvSpPr>
          <p:nvPr>
            <p:ph type="title"/>
          </p:nvPr>
        </p:nvSpPr>
        <p:spPr/>
        <p:txBody>
          <a:bodyPr/>
          <a:lstStyle/>
          <a:p>
            <a:r>
              <a:rPr lang="en-US" dirty="0"/>
              <a:t>PAC</a:t>
            </a:r>
            <a:r>
              <a:rPr lang="en-US" baseline="30000" dirty="0"/>
              <a:t>3</a:t>
            </a:r>
            <a:r>
              <a:rPr lang="en-US" dirty="0"/>
              <a:t> Resources for Data Entry </a:t>
            </a:r>
          </a:p>
        </p:txBody>
      </p:sp>
      <p:sp>
        <p:nvSpPr>
          <p:cNvPr id="3" name="Content Placeholder 2">
            <a:extLst>
              <a:ext uri="{FF2B5EF4-FFF2-40B4-BE49-F238E27FC236}">
                <a16:creationId xmlns:a16="http://schemas.microsoft.com/office/drawing/2014/main" id="{D578CBC1-B41C-4B32-9B1F-31742126ECD7}"/>
              </a:ext>
            </a:extLst>
          </p:cNvPr>
          <p:cNvSpPr>
            <a:spLocks noGrp="1"/>
          </p:cNvSpPr>
          <p:nvPr>
            <p:ph sz="quarter" idx="17"/>
          </p:nvPr>
        </p:nvSpPr>
        <p:spPr>
          <a:xfrm>
            <a:off x="851162" y="1485900"/>
            <a:ext cx="5549638" cy="4457700"/>
          </a:xfrm>
        </p:spPr>
        <p:txBody>
          <a:bodyPr/>
          <a:lstStyle/>
          <a:p>
            <a:pPr>
              <a:lnSpc>
                <a:spcPct val="100000"/>
              </a:lnSpc>
              <a:spcBef>
                <a:spcPts val="1600"/>
              </a:spcBef>
              <a:buSzPct val="80000"/>
            </a:pPr>
            <a:r>
              <a:rPr lang="en-US" dirty="0"/>
              <a:t>The </a:t>
            </a:r>
            <a:r>
              <a:rPr lang="en-US" b="1" dirty="0">
                <a:solidFill>
                  <a:schemeClr val="accent3"/>
                </a:solidFill>
              </a:rPr>
              <a:t>Getting Started Toolkit </a:t>
            </a:r>
            <a:r>
              <a:rPr lang="en-US" dirty="0"/>
              <a:t>is available online and on SharePoint</a:t>
            </a:r>
          </a:p>
          <a:p>
            <a:pPr>
              <a:lnSpc>
                <a:spcPct val="100000"/>
              </a:lnSpc>
              <a:spcBef>
                <a:spcPts val="1600"/>
              </a:spcBef>
              <a:buSzPct val="80000"/>
            </a:pPr>
            <a:r>
              <a:rPr lang="en-US" dirty="0"/>
              <a:t>Includes sections on: </a:t>
            </a:r>
          </a:p>
          <a:p>
            <a:pPr lvl="1">
              <a:lnSpc>
                <a:spcPct val="100000"/>
              </a:lnSpc>
              <a:spcBef>
                <a:spcPts val="1000"/>
              </a:spcBef>
              <a:buSzPct val="80000"/>
            </a:pPr>
            <a:r>
              <a:rPr lang="en-US" sz="2000" i="1" dirty="0">
                <a:latin typeface="+mn-lt"/>
              </a:rPr>
              <a:t>Expectations for the clinical champion, data champion &amp; data team</a:t>
            </a:r>
          </a:p>
          <a:p>
            <a:pPr lvl="1">
              <a:lnSpc>
                <a:spcPct val="100000"/>
              </a:lnSpc>
              <a:spcBef>
                <a:spcPts val="1000"/>
              </a:spcBef>
              <a:buSzPct val="80000"/>
            </a:pPr>
            <a:r>
              <a:rPr lang="en-US" sz="2000" i="1" dirty="0">
                <a:latin typeface="+mn-lt"/>
              </a:rPr>
              <a:t>Building a patient identification report</a:t>
            </a:r>
          </a:p>
          <a:p>
            <a:pPr lvl="1">
              <a:lnSpc>
                <a:spcPct val="100000"/>
              </a:lnSpc>
              <a:spcBef>
                <a:spcPts val="1000"/>
              </a:spcBef>
              <a:buSzPct val="80000"/>
            </a:pPr>
            <a:r>
              <a:rPr lang="en-US" sz="2000" i="1" dirty="0">
                <a:latin typeface="+mn-lt"/>
              </a:rPr>
              <a:t>Chart abstraction for challenging fields</a:t>
            </a:r>
          </a:p>
          <a:p>
            <a:pPr lvl="1">
              <a:lnSpc>
                <a:spcPct val="100000"/>
              </a:lnSpc>
              <a:spcBef>
                <a:spcPts val="1000"/>
              </a:spcBef>
              <a:buSzPct val="80000"/>
            </a:pPr>
            <a:r>
              <a:rPr lang="en-US" sz="2000" i="1" dirty="0">
                <a:latin typeface="+mn-lt"/>
              </a:rPr>
              <a:t>Tracking patients</a:t>
            </a:r>
          </a:p>
          <a:p>
            <a:pPr lvl="1">
              <a:lnSpc>
                <a:spcPct val="100000"/>
              </a:lnSpc>
              <a:spcBef>
                <a:spcPts val="1000"/>
              </a:spcBef>
              <a:buSzPct val="80000"/>
            </a:pPr>
            <a:r>
              <a:rPr lang="en-US" sz="2000" i="1" dirty="0">
                <a:latin typeface="+mn-lt"/>
              </a:rPr>
              <a:t>Process for internal review of cases</a:t>
            </a:r>
          </a:p>
          <a:p>
            <a:pPr lvl="1">
              <a:lnSpc>
                <a:spcPct val="100000"/>
              </a:lnSpc>
              <a:spcBef>
                <a:spcPts val="1000"/>
              </a:spcBef>
              <a:buSzPct val="80000"/>
            </a:pPr>
            <a:r>
              <a:rPr lang="en-US" sz="2000" i="1" dirty="0">
                <a:latin typeface="+mn-lt"/>
              </a:rPr>
              <a:t>Maximizing partnerships with </a:t>
            </a:r>
            <a:br>
              <a:rPr lang="en-US" sz="2000" i="1" dirty="0">
                <a:latin typeface="+mn-lt"/>
              </a:rPr>
            </a:br>
            <a:r>
              <a:rPr lang="en-US" sz="2000" i="1" dirty="0">
                <a:latin typeface="+mn-lt"/>
              </a:rPr>
              <a:t>clinical teams</a:t>
            </a:r>
          </a:p>
        </p:txBody>
      </p:sp>
      <p:pic>
        <p:nvPicPr>
          <p:cNvPr id="5" name="Picture 4">
            <a:extLst>
              <a:ext uri="{FF2B5EF4-FFF2-40B4-BE49-F238E27FC236}">
                <a16:creationId xmlns:a16="http://schemas.microsoft.com/office/drawing/2014/main" id="{A4D9BC07-792B-456C-9BFD-5058F924D8F0}"/>
              </a:ext>
            </a:extLst>
          </p:cNvPr>
          <p:cNvPicPr>
            <a:picLocks noChangeAspect="1"/>
          </p:cNvPicPr>
          <p:nvPr/>
        </p:nvPicPr>
        <p:blipFill>
          <a:blip r:embed="rId2"/>
          <a:stretch>
            <a:fillRect/>
          </a:stretch>
        </p:blipFill>
        <p:spPr>
          <a:xfrm>
            <a:off x="7443081" y="559084"/>
            <a:ext cx="3910719" cy="5190874"/>
          </a:xfrm>
          <a:prstGeom prst="rect">
            <a:avLst/>
          </a:prstGeom>
          <a:ln w="3175">
            <a:solidFill>
              <a:schemeClr val="bg1">
                <a:lumMod val="85000"/>
              </a:schemeClr>
            </a:solidFill>
          </a:ln>
          <a:effectLst>
            <a:outerShdw blurRad="164279" dist="139700" dir="2700000" sx="99072" sy="99072" algn="tl" rotWithShape="0">
              <a:srgbClr val="333333">
                <a:alpha val="26377"/>
              </a:srgbClr>
            </a:outerShdw>
          </a:effectLst>
        </p:spPr>
      </p:pic>
    </p:spTree>
    <p:extLst>
      <p:ext uri="{BB962C8B-B14F-4D97-AF65-F5344CB8AC3E}">
        <p14:creationId xmlns:p14="http://schemas.microsoft.com/office/powerpoint/2010/main" val="128931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FD47-5432-4693-B45E-C03425C556E0}"/>
              </a:ext>
            </a:extLst>
          </p:cNvPr>
          <p:cNvSpPr>
            <a:spLocks noGrp="1"/>
          </p:cNvSpPr>
          <p:nvPr>
            <p:ph type="title"/>
          </p:nvPr>
        </p:nvSpPr>
        <p:spPr/>
        <p:txBody>
          <a:bodyPr/>
          <a:lstStyle/>
          <a:p>
            <a:r>
              <a:rPr lang="en-US" dirty="0"/>
              <a:t>Placeholder: Local Timeliness Data</a:t>
            </a:r>
          </a:p>
        </p:txBody>
      </p:sp>
      <p:sp>
        <p:nvSpPr>
          <p:cNvPr id="5" name="Content Placeholder 4">
            <a:extLst>
              <a:ext uri="{FF2B5EF4-FFF2-40B4-BE49-F238E27FC236}">
                <a16:creationId xmlns:a16="http://schemas.microsoft.com/office/drawing/2014/main" id="{5091A7B3-52A1-8D4F-8E11-B2ADBE5366A8}"/>
              </a:ext>
            </a:extLst>
          </p:cNvPr>
          <p:cNvSpPr>
            <a:spLocks noGrp="1"/>
          </p:cNvSpPr>
          <p:nvPr>
            <p:ph sz="quarter" idx="17"/>
          </p:nvPr>
        </p:nvSpPr>
        <p:spPr/>
        <p:txBody>
          <a:bodyPr/>
          <a:lstStyle/>
          <a:p>
            <a:endParaRPr lang="en-US" dirty="0"/>
          </a:p>
        </p:txBody>
      </p:sp>
    </p:spTree>
    <p:extLst>
      <p:ext uri="{BB962C8B-B14F-4D97-AF65-F5344CB8AC3E}">
        <p14:creationId xmlns:p14="http://schemas.microsoft.com/office/powerpoint/2010/main" val="287737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972E-8C00-4BDC-859B-4E498C4D097E}"/>
              </a:ext>
            </a:extLst>
          </p:cNvPr>
          <p:cNvSpPr>
            <a:spLocks noGrp="1"/>
          </p:cNvSpPr>
          <p:nvPr>
            <p:ph type="title"/>
          </p:nvPr>
        </p:nvSpPr>
        <p:spPr/>
        <p:txBody>
          <a:bodyPr anchor="ctr"/>
          <a:lstStyle/>
          <a:p>
            <a:r>
              <a:rPr lang="en-US" dirty="0"/>
              <a:t>PAC</a:t>
            </a:r>
            <a:r>
              <a:rPr lang="en-US" baseline="30000" dirty="0"/>
              <a:t>3</a:t>
            </a:r>
            <a:r>
              <a:rPr lang="en-US" dirty="0"/>
              <a:t> Impacts Care through Quality Improvement</a:t>
            </a:r>
          </a:p>
        </p:txBody>
      </p:sp>
      <p:sp>
        <p:nvSpPr>
          <p:cNvPr id="3" name="Content Placeholder 2">
            <a:extLst>
              <a:ext uri="{FF2B5EF4-FFF2-40B4-BE49-F238E27FC236}">
                <a16:creationId xmlns:a16="http://schemas.microsoft.com/office/drawing/2014/main" id="{21F7D081-4B8A-428F-9167-9EA85CC0CD5C}"/>
              </a:ext>
            </a:extLst>
          </p:cNvPr>
          <p:cNvSpPr>
            <a:spLocks noGrp="1"/>
          </p:cNvSpPr>
          <p:nvPr>
            <p:ph sz="quarter" idx="17"/>
          </p:nvPr>
        </p:nvSpPr>
        <p:spPr>
          <a:xfrm>
            <a:off x="851163" y="1485900"/>
            <a:ext cx="4499313" cy="4185851"/>
          </a:xfrm>
        </p:spPr>
        <p:txBody>
          <a:bodyPr/>
          <a:lstStyle/>
          <a:p>
            <a:pPr marL="0" indent="0">
              <a:lnSpc>
                <a:spcPct val="100000"/>
              </a:lnSpc>
              <a:spcBef>
                <a:spcPts val="1600"/>
              </a:spcBef>
              <a:buSzPct val="80000"/>
              <a:buNone/>
            </a:pPr>
            <a:r>
              <a:rPr lang="en-US" dirty="0"/>
              <a:t>Chest tube duration reduction after cardiothoracic surgery</a:t>
            </a:r>
          </a:p>
          <a:p>
            <a:pPr marL="228600" lvl="1">
              <a:lnSpc>
                <a:spcPct val="100000"/>
              </a:lnSpc>
              <a:spcBef>
                <a:spcPts val="1000"/>
              </a:spcBef>
              <a:buSzPct val="80000"/>
            </a:pPr>
            <a:r>
              <a:rPr lang="en-US" sz="2000" i="1" dirty="0">
                <a:latin typeface="+mn-lt"/>
              </a:rPr>
              <a:t>Identified a model site and learned from it</a:t>
            </a:r>
          </a:p>
          <a:p>
            <a:pPr marL="228600" lvl="1">
              <a:lnSpc>
                <a:spcPct val="100000"/>
              </a:lnSpc>
              <a:spcBef>
                <a:spcPts val="1000"/>
              </a:spcBef>
              <a:buSzPct val="80000"/>
            </a:pPr>
            <a:r>
              <a:rPr lang="en-US" sz="2000" i="1" dirty="0">
                <a:latin typeface="+mn-lt"/>
              </a:rPr>
              <a:t>Pioneer cohort successfully decreased chest tube duration</a:t>
            </a:r>
          </a:p>
          <a:p>
            <a:pPr marL="228600" lvl="1">
              <a:lnSpc>
                <a:spcPct val="100000"/>
              </a:lnSpc>
              <a:spcBef>
                <a:spcPts val="1000"/>
              </a:spcBef>
              <a:buSzPct val="80000"/>
            </a:pPr>
            <a:r>
              <a:rPr lang="en-US" sz="2000" i="1" dirty="0">
                <a:latin typeface="+mn-lt"/>
              </a:rPr>
              <a:t>Spread to an additional 9 sites</a:t>
            </a:r>
          </a:p>
          <a:p>
            <a:pPr marL="228600" lvl="1">
              <a:lnSpc>
                <a:spcPct val="100000"/>
              </a:lnSpc>
              <a:spcBef>
                <a:spcPts val="1000"/>
              </a:spcBef>
              <a:buSzPct val="80000"/>
            </a:pPr>
            <a:r>
              <a:rPr lang="en-US" sz="2000" i="1" dirty="0">
                <a:latin typeface="+mn-lt"/>
              </a:rPr>
              <a:t>Developing a change package to allow all other centers to take on this project</a:t>
            </a:r>
            <a:endParaRPr lang="en-US" sz="2000" i="1" dirty="0"/>
          </a:p>
        </p:txBody>
      </p:sp>
      <p:sp>
        <p:nvSpPr>
          <p:cNvPr id="4" name="TextBox 3">
            <a:extLst>
              <a:ext uri="{FF2B5EF4-FFF2-40B4-BE49-F238E27FC236}">
                <a16:creationId xmlns:a16="http://schemas.microsoft.com/office/drawing/2014/main" id="{DCE060D5-7791-44BE-B3AA-5ED0C4B73957}"/>
              </a:ext>
            </a:extLst>
          </p:cNvPr>
          <p:cNvSpPr txBox="1"/>
          <p:nvPr/>
        </p:nvSpPr>
        <p:spPr>
          <a:xfrm>
            <a:off x="8495440" y="5159135"/>
            <a:ext cx="2854350" cy="369332"/>
          </a:xfrm>
          <a:prstGeom prst="rect">
            <a:avLst/>
          </a:prstGeom>
          <a:noFill/>
        </p:spPr>
        <p:txBody>
          <a:bodyPr wrap="square" rtlCol="0">
            <a:spAutoFit/>
          </a:bodyPr>
          <a:lstStyle/>
          <a:p>
            <a:r>
              <a:rPr lang="en-US" dirty="0">
                <a:solidFill>
                  <a:schemeClr val="tx1">
                    <a:lumMod val="50000"/>
                  </a:schemeClr>
                </a:solidFill>
              </a:rPr>
              <a:t>*p&lt;0.05 across sites</a:t>
            </a:r>
          </a:p>
        </p:txBody>
      </p:sp>
      <p:pic>
        <p:nvPicPr>
          <p:cNvPr id="9" name="Picture 8">
            <a:extLst>
              <a:ext uri="{FF2B5EF4-FFF2-40B4-BE49-F238E27FC236}">
                <a16:creationId xmlns:a16="http://schemas.microsoft.com/office/drawing/2014/main" id="{8BC95A8A-285D-4FCF-8F2C-16F30C72DEA1}"/>
              </a:ext>
            </a:extLst>
          </p:cNvPr>
          <p:cNvPicPr>
            <a:picLocks noChangeAspect="1"/>
          </p:cNvPicPr>
          <p:nvPr/>
        </p:nvPicPr>
        <p:blipFill>
          <a:blip r:embed="rId3"/>
          <a:stretch>
            <a:fillRect/>
          </a:stretch>
        </p:blipFill>
        <p:spPr>
          <a:xfrm>
            <a:off x="6096000" y="1815353"/>
            <a:ext cx="5428590" cy="3227293"/>
          </a:xfrm>
          <a:prstGeom prst="rect">
            <a:avLst/>
          </a:prstGeom>
        </p:spPr>
      </p:pic>
      <p:grpSp>
        <p:nvGrpSpPr>
          <p:cNvPr id="5" name="Group 4">
            <a:extLst>
              <a:ext uri="{FF2B5EF4-FFF2-40B4-BE49-F238E27FC236}">
                <a16:creationId xmlns:a16="http://schemas.microsoft.com/office/drawing/2014/main" id="{9B6993BB-A303-4185-B8F3-DBF70638F84B}"/>
              </a:ext>
            </a:extLst>
          </p:cNvPr>
          <p:cNvGrpSpPr/>
          <p:nvPr/>
        </p:nvGrpSpPr>
        <p:grpSpPr>
          <a:xfrm>
            <a:off x="6964416" y="5159135"/>
            <a:ext cx="1748589" cy="369332"/>
            <a:chOff x="10331116" y="2896621"/>
            <a:chExt cx="1748589" cy="369332"/>
          </a:xfrm>
        </p:grpSpPr>
        <p:sp>
          <p:nvSpPr>
            <p:cNvPr id="6" name="TextBox 5">
              <a:extLst>
                <a:ext uri="{FF2B5EF4-FFF2-40B4-BE49-F238E27FC236}">
                  <a16:creationId xmlns:a16="http://schemas.microsoft.com/office/drawing/2014/main" id="{90D6AB28-B4FE-41E9-8F4B-082A98A7ADDC}"/>
                </a:ext>
              </a:extLst>
            </p:cNvPr>
            <p:cNvSpPr txBox="1"/>
            <p:nvPr/>
          </p:nvSpPr>
          <p:spPr>
            <a:xfrm>
              <a:off x="10555705" y="2896621"/>
              <a:ext cx="1524000" cy="369332"/>
            </a:xfrm>
            <a:prstGeom prst="rect">
              <a:avLst/>
            </a:prstGeom>
            <a:noFill/>
          </p:spPr>
          <p:txBody>
            <a:bodyPr wrap="square" rtlCol="0">
              <a:spAutoFit/>
            </a:bodyPr>
            <a:lstStyle/>
            <a:p>
              <a:r>
                <a:rPr lang="en-US" dirty="0">
                  <a:solidFill>
                    <a:schemeClr val="tx1">
                      <a:lumMod val="50000"/>
                    </a:schemeClr>
                  </a:solidFill>
                </a:rPr>
                <a:t>Model site</a:t>
              </a:r>
            </a:p>
          </p:txBody>
        </p:sp>
        <p:sp>
          <p:nvSpPr>
            <p:cNvPr id="7" name="Rectangle 6">
              <a:extLst>
                <a:ext uri="{FF2B5EF4-FFF2-40B4-BE49-F238E27FC236}">
                  <a16:creationId xmlns:a16="http://schemas.microsoft.com/office/drawing/2014/main" id="{CCC354E2-0158-4F7E-A2F7-99F5DE02D782}"/>
                </a:ext>
              </a:extLst>
            </p:cNvPr>
            <p:cNvSpPr/>
            <p:nvPr/>
          </p:nvSpPr>
          <p:spPr>
            <a:xfrm>
              <a:off x="10331116" y="2988248"/>
              <a:ext cx="192505" cy="247632"/>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339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AD50-0854-4A7F-9132-1BCC24F76D79}"/>
              </a:ext>
            </a:extLst>
          </p:cNvPr>
          <p:cNvSpPr>
            <a:spLocks noGrp="1"/>
          </p:cNvSpPr>
          <p:nvPr>
            <p:ph type="title"/>
          </p:nvPr>
        </p:nvSpPr>
        <p:spPr/>
        <p:txBody>
          <a:bodyPr/>
          <a:lstStyle/>
          <a:p>
            <a:r>
              <a:rPr lang="en-US" dirty="0"/>
              <a:t>The Value of PAC</a:t>
            </a:r>
            <a:r>
              <a:rPr lang="en-US" baseline="30000" dirty="0"/>
              <a:t>3</a:t>
            </a:r>
            <a:r>
              <a:rPr lang="en-US" dirty="0"/>
              <a:t> for Member Institutions</a:t>
            </a:r>
          </a:p>
        </p:txBody>
      </p:sp>
      <p:sp>
        <p:nvSpPr>
          <p:cNvPr id="3" name="Text Placeholder 2">
            <a:extLst>
              <a:ext uri="{FF2B5EF4-FFF2-40B4-BE49-F238E27FC236}">
                <a16:creationId xmlns:a16="http://schemas.microsoft.com/office/drawing/2014/main" id="{8DC1661E-EEF4-4962-8074-24969AE67189}"/>
              </a:ext>
            </a:extLst>
          </p:cNvPr>
          <p:cNvSpPr>
            <a:spLocks noGrp="1"/>
          </p:cNvSpPr>
          <p:nvPr>
            <p:ph type="body" sz="quarter" idx="10"/>
          </p:nvPr>
        </p:nvSpPr>
        <p:spPr/>
        <p:txBody>
          <a:bodyPr/>
          <a:lstStyle/>
          <a:p>
            <a:r>
              <a:rPr lang="en-US" sz="2800" dirty="0"/>
              <a:t>June 2021</a:t>
            </a:r>
          </a:p>
        </p:txBody>
      </p:sp>
    </p:spTree>
    <p:extLst>
      <p:ext uri="{BB962C8B-B14F-4D97-AF65-F5344CB8AC3E}">
        <p14:creationId xmlns:p14="http://schemas.microsoft.com/office/powerpoint/2010/main" val="1421654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B17C6C-256D-3D45-83E3-A97AAB7A7407}"/>
              </a:ext>
            </a:extLst>
          </p:cNvPr>
          <p:cNvSpPr/>
          <p:nvPr/>
        </p:nvSpPr>
        <p:spPr>
          <a:xfrm>
            <a:off x="0" y="2792627"/>
            <a:ext cx="12192000" cy="40653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B27EC-96B8-4F41-9F93-00EA980BDD2E}"/>
              </a:ext>
            </a:extLst>
          </p:cNvPr>
          <p:cNvSpPr>
            <a:spLocks noGrp="1"/>
          </p:cNvSpPr>
          <p:nvPr>
            <p:ph type="title"/>
          </p:nvPr>
        </p:nvSpPr>
        <p:spPr/>
        <p:txBody>
          <a:bodyPr anchor="ctr"/>
          <a:lstStyle/>
          <a:p>
            <a:r>
              <a:rPr lang="en-US" dirty="0"/>
              <a:t>Data from the Chest Tube Duration Reduction QI project</a:t>
            </a:r>
          </a:p>
        </p:txBody>
      </p:sp>
      <p:sp>
        <p:nvSpPr>
          <p:cNvPr id="3" name="Content Placeholder 2">
            <a:extLst>
              <a:ext uri="{FF2B5EF4-FFF2-40B4-BE49-F238E27FC236}">
                <a16:creationId xmlns:a16="http://schemas.microsoft.com/office/drawing/2014/main" id="{C92BC1D2-5498-4F3D-B874-4038B1C4DF0B}"/>
              </a:ext>
            </a:extLst>
          </p:cNvPr>
          <p:cNvSpPr>
            <a:spLocks noGrp="1"/>
          </p:cNvSpPr>
          <p:nvPr>
            <p:ph sz="quarter" idx="17"/>
          </p:nvPr>
        </p:nvSpPr>
        <p:spPr>
          <a:xfrm>
            <a:off x="851162" y="1485900"/>
            <a:ext cx="10502638" cy="1250343"/>
          </a:xfrm>
        </p:spPr>
        <p:txBody>
          <a:bodyPr anchor="t" anchorCtr="0"/>
          <a:lstStyle/>
          <a:p>
            <a:pPr marL="0" indent="0">
              <a:lnSpc>
                <a:spcPct val="100000"/>
              </a:lnSpc>
              <a:spcBef>
                <a:spcPts val="1600"/>
              </a:spcBef>
              <a:buNone/>
            </a:pPr>
            <a:r>
              <a:rPr lang="en-US" dirty="0"/>
              <a:t>Centers in the pioneer cohort </a:t>
            </a:r>
            <a:r>
              <a:rPr lang="en-US" b="1" i="1" dirty="0"/>
              <a:t>reduced</a:t>
            </a:r>
            <a:r>
              <a:rPr lang="en-US" dirty="0"/>
              <a:t> </a:t>
            </a:r>
            <a:r>
              <a:rPr lang="en-US" b="1" i="1" dirty="0"/>
              <a:t>chest tube duration by &gt;25% </a:t>
            </a:r>
            <a:r>
              <a:rPr lang="en-US" dirty="0"/>
              <a:t>reduced </a:t>
            </a:r>
            <a:r>
              <a:rPr lang="en-US" b="1" i="1" dirty="0"/>
              <a:t>length of stay </a:t>
            </a:r>
            <a:r>
              <a:rPr lang="en-US" dirty="0"/>
              <a:t>from a mean of </a:t>
            </a:r>
            <a:r>
              <a:rPr lang="en-US" b="1" i="1" dirty="0"/>
              <a:t>11.4 days to 10.4 days </a:t>
            </a:r>
            <a:r>
              <a:rPr lang="en-US" dirty="0"/>
              <a:t>in 2V STS benchmark surgeries</a:t>
            </a:r>
            <a:endParaRPr lang="en-US" b="1" i="1" dirty="0"/>
          </a:p>
        </p:txBody>
      </p:sp>
      <p:graphicFrame>
        <p:nvGraphicFramePr>
          <p:cNvPr id="4" name="CCT_404155_1">
            <a:extLst>
              <a:ext uri="{FF2B5EF4-FFF2-40B4-BE49-F238E27FC236}">
                <a16:creationId xmlns:a16="http://schemas.microsoft.com/office/drawing/2014/main" id="{87F30F02-16DF-46DB-B683-3446A6E6B615}"/>
              </a:ext>
            </a:extLst>
          </p:cNvPr>
          <p:cNvGraphicFramePr>
            <a:graphicFrameLocks/>
          </p:cNvGraphicFramePr>
          <p:nvPr>
            <p:extLst>
              <p:ext uri="{D42A27DB-BD31-4B8C-83A1-F6EECF244321}">
                <p14:modId xmlns:p14="http://schemas.microsoft.com/office/powerpoint/2010/main" val="1227111001"/>
              </p:ext>
            </p:extLst>
          </p:nvPr>
        </p:nvGraphicFramePr>
        <p:xfrm>
          <a:off x="838200" y="3064474"/>
          <a:ext cx="5159348" cy="3465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CT_456345_1">
            <a:extLst>
              <a:ext uri="{FF2B5EF4-FFF2-40B4-BE49-F238E27FC236}">
                <a16:creationId xmlns:a16="http://schemas.microsoft.com/office/drawing/2014/main" id="{EE552367-9504-4BD4-99FD-03B2BAE1AAF8}"/>
              </a:ext>
            </a:extLst>
          </p:cNvPr>
          <p:cNvGraphicFramePr>
            <a:graphicFrameLocks/>
          </p:cNvGraphicFramePr>
          <p:nvPr>
            <p:extLst>
              <p:ext uri="{D42A27DB-BD31-4B8C-83A1-F6EECF244321}">
                <p14:modId xmlns:p14="http://schemas.microsoft.com/office/powerpoint/2010/main" val="1948490617"/>
              </p:ext>
            </p:extLst>
          </p:nvPr>
        </p:nvGraphicFramePr>
        <p:xfrm>
          <a:off x="6365529" y="3064476"/>
          <a:ext cx="5159346" cy="34652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123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795A-E0D6-45C4-8F67-664DDF907CC6}"/>
              </a:ext>
            </a:extLst>
          </p:cNvPr>
          <p:cNvSpPr>
            <a:spLocks noGrp="1"/>
          </p:cNvSpPr>
          <p:nvPr>
            <p:ph type="title"/>
          </p:nvPr>
        </p:nvSpPr>
        <p:spPr/>
        <p:txBody>
          <a:bodyPr/>
          <a:lstStyle/>
          <a:p>
            <a:r>
              <a:rPr lang="en-US" dirty="0"/>
              <a:t>Quotes from Families on the Chest Tube Project</a:t>
            </a:r>
          </a:p>
        </p:txBody>
      </p:sp>
      <p:sp>
        <p:nvSpPr>
          <p:cNvPr id="4" name="Speech Bubble: Rectangle with Corners Rounded 3">
            <a:extLst>
              <a:ext uri="{FF2B5EF4-FFF2-40B4-BE49-F238E27FC236}">
                <a16:creationId xmlns:a16="http://schemas.microsoft.com/office/drawing/2014/main" id="{15FFBFCF-01CC-48AB-8A9B-A7E8761C19F5}"/>
              </a:ext>
            </a:extLst>
          </p:cNvPr>
          <p:cNvSpPr/>
          <p:nvPr/>
        </p:nvSpPr>
        <p:spPr>
          <a:xfrm>
            <a:off x="5629307" y="4514910"/>
            <a:ext cx="6336495" cy="1623508"/>
          </a:xfrm>
          <a:prstGeom prst="wedgeRoundRectCallout">
            <a:avLst>
              <a:gd name="adj1" fmla="val -6232"/>
              <a:gd name="adj2" fmla="val 642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peech Bubble: Rectangle with Corners Rounded 4">
            <a:extLst>
              <a:ext uri="{FF2B5EF4-FFF2-40B4-BE49-F238E27FC236}">
                <a16:creationId xmlns:a16="http://schemas.microsoft.com/office/drawing/2014/main" id="{EAE8E13A-840F-46A8-8D04-7DAE13293378}"/>
              </a:ext>
            </a:extLst>
          </p:cNvPr>
          <p:cNvSpPr/>
          <p:nvPr/>
        </p:nvSpPr>
        <p:spPr>
          <a:xfrm>
            <a:off x="226198" y="1579694"/>
            <a:ext cx="3866245" cy="4167209"/>
          </a:xfrm>
          <a:prstGeom prst="wedgeRoundRectCallout">
            <a:avLst>
              <a:gd name="adj1" fmla="val 451"/>
              <a:gd name="adj2" fmla="val 64915"/>
              <a:gd name="adj3" fmla="val 1666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effectLst/>
              <a:latin typeface="Arial" panose="020B0604020202020204" pitchFamily="34" charset="0"/>
              <a:ea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6F9D234-1A2C-4728-89E9-59B204DAC67E}"/>
              </a:ext>
            </a:extLst>
          </p:cNvPr>
          <p:cNvSpPr/>
          <p:nvPr/>
        </p:nvSpPr>
        <p:spPr>
          <a:xfrm>
            <a:off x="8144664" y="1539924"/>
            <a:ext cx="3821138" cy="1889076"/>
          </a:xfrm>
          <a:prstGeom prst="wedgeRoundRectCallout">
            <a:avLst>
              <a:gd name="adj1" fmla="val -42234"/>
              <a:gd name="adj2" fmla="val 8117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E7314AF-CC52-974A-BD91-FE0F24122EB5}"/>
              </a:ext>
            </a:extLst>
          </p:cNvPr>
          <p:cNvSpPr txBox="1"/>
          <p:nvPr/>
        </p:nvSpPr>
        <p:spPr>
          <a:xfrm>
            <a:off x="376229" y="1809417"/>
            <a:ext cx="3679526" cy="3813095"/>
          </a:xfrm>
          <a:prstGeom prst="rect">
            <a:avLst/>
          </a:prstGeom>
          <a:noFill/>
        </p:spPr>
        <p:txBody>
          <a:bodyPr wrap="square" rtlCol="0">
            <a:spAutoFit/>
          </a:bodyPr>
          <a:lstStyle/>
          <a:p>
            <a:pPr>
              <a:lnSpc>
                <a:spcPts val="2200"/>
              </a:lnSpc>
            </a:pPr>
            <a:r>
              <a:rPr lang="en-US" sz="1600" dirty="0">
                <a:solidFill>
                  <a:schemeClr val="bg1"/>
                </a:solidFill>
                <a:latin typeface="Arial" panose="020B0604020202020204" pitchFamily="34" charset="0"/>
                <a:ea typeface="Calibri" panose="020F0502020204030204" pitchFamily="34" charset="0"/>
              </a:rPr>
              <a:t>”We could tell it was so uncomfortable which meant he had to get pain meds consistently to alleviate the pain. The second the chest tube came out there was an instant change in our son’s behavior, and you could tell he was more comfortable. Short chest tube durations mean less time being uncomfortable, less time getting pain meds, a faster recovery process and hopefully shorter hospital stay.”</a:t>
            </a:r>
          </a:p>
          <a:p>
            <a:pPr>
              <a:lnSpc>
                <a:spcPts val="2200"/>
              </a:lnSpc>
              <a:spcBef>
                <a:spcPts val="600"/>
              </a:spcBef>
            </a:pPr>
            <a:r>
              <a:rPr lang="en-US" sz="1600" dirty="0">
                <a:solidFill>
                  <a:schemeClr val="tx2"/>
                </a:solidFill>
                <a:latin typeface="Arial" panose="020B0604020202020204" pitchFamily="34" charset="0"/>
              </a:rPr>
              <a:t>–</a:t>
            </a:r>
            <a:r>
              <a:rPr lang="en-US" sz="1400" b="1" i="1" dirty="0">
                <a:solidFill>
                  <a:schemeClr val="tx2"/>
                </a:solidFill>
                <a:latin typeface="Arial" panose="020B0604020202020204" pitchFamily="34" charset="0"/>
              </a:rPr>
              <a:t>Sameer, Dad of Dev</a:t>
            </a:r>
            <a:endParaRPr lang="en-US" sz="1400" b="1" i="1" dirty="0">
              <a:solidFill>
                <a:schemeClr val="tx2"/>
              </a:solidFill>
            </a:endParaRPr>
          </a:p>
          <a:p>
            <a:pPr>
              <a:lnSpc>
                <a:spcPts val="2200"/>
              </a:lnSpc>
            </a:pPr>
            <a:endParaRPr lang="en-US" sz="1600" dirty="0">
              <a:solidFill>
                <a:schemeClr val="bg1"/>
              </a:solidFill>
            </a:endParaRPr>
          </a:p>
        </p:txBody>
      </p:sp>
      <p:sp>
        <p:nvSpPr>
          <p:cNvPr id="9" name="TextBox 8">
            <a:extLst>
              <a:ext uri="{FF2B5EF4-FFF2-40B4-BE49-F238E27FC236}">
                <a16:creationId xmlns:a16="http://schemas.microsoft.com/office/drawing/2014/main" id="{C4E0FA6E-3F9E-5B48-B6AC-72178B255088}"/>
              </a:ext>
            </a:extLst>
          </p:cNvPr>
          <p:cNvSpPr txBox="1"/>
          <p:nvPr/>
        </p:nvSpPr>
        <p:spPr>
          <a:xfrm>
            <a:off x="5784363" y="4789616"/>
            <a:ext cx="6181439" cy="1268104"/>
          </a:xfrm>
          <a:prstGeom prst="rect">
            <a:avLst/>
          </a:prstGeom>
          <a:noFill/>
        </p:spPr>
        <p:txBody>
          <a:bodyPr wrap="square" rtlCol="0">
            <a:spAutoFit/>
          </a:bodyPr>
          <a:lstStyle/>
          <a:p>
            <a:pPr>
              <a:lnSpc>
                <a:spcPts val="2200"/>
              </a:lnSpc>
            </a:pPr>
            <a:r>
              <a:rPr lang="en-US" sz="1600" dirty="0">
                <a:solidFill>
                  <a:schemeClr val="bg1"/>
                </a:solidFill>
                <a:latin typeface="Arial" panose="020B0604020202020204" pitchFamily="34" charset="0"/>
                <a:ea typeface="Calibri" panose="020F0502020204030204" pitchFamily="34" charset="0"/>
              </a:rPr>
              <a:t>“Going forward, having a shorter chest tube duration means that there is the possibility that families of kids who have heart surgery can get back to their “normal” lives, which is always a good thing.”</a:t>
            </a:r>
          </a:p>
          <a:p>
            <a:pPr>
              <a:lnSpc>
                <a:spcPts val="2200"/>
              </a:lnSpc>
              <a:spcBef>
                <a:spcPts val="600"/>
              </a:spcBef>
            </a:pPr>
            <a:r>
              <a:rPr lang="en-US" sz="1400" b="1" i="1" dirty="0">
                <a:solidFill>
                  <a:schemeClr val="accent3"/>
                </a:solidFill>
                <a:latin typeface="Arial" panose="020B0604020202020204" pitchFamily="34" charset="0"/>
                <a:ea typeface="Calibri" panose="020F0502020204030204" pitchFamily="34" charset="0"/>
              </a:rPr>
              <a:t>–Mariel, Mom of Eli</a:t>
            </a:r>
            <a:endParaRPr lang="en-US" sz="1400" b="1" i="1" dirty="0">
              <a:solidFill>
                <a:schemeClr val="accent3"/>
              </a:solidFill>
            </a:endParaRPr>
          </a:p>
        </p:txBody>
      </p:sp>
      <p:sp>
        <p:nvSpPr>
          <p:cNvPr id="10" name="TextBox 9">
            <a:extLst>
              <a:ext uri="{FF2B5EF4-FFF2-40B4-BE49-F238E27FC236}">
                <a16:creationId xmlns:a16="http://schemas.microsoft.com/office/drawing/2014/main" id="{A00DE767-79E9-4B43-BB26-4F1D4CD309C2}"/>
              </a:ext>
            </a:extLst>
          </p:cNvPr>
          <p:cNvSpPr txBox="1"/>
          <p:nvPr/>
        </p:nvSpPr>
        <p:spPr>
          <a:xfrm>
            <a:off x="8425367" y="1840478"/>
            <a:ext cx="3494573" cy="1268104"/>
          </a:xfrm>
          <a:prstGeom prst="rect">
            <a:avLst/>
          </a:prstGeom>
          <a:noFill/>
        </p:spPr>
        <p:txBody>
          <a:bodyPr wrap="square" rtlCol="0">
            <a:spAutoFit/>
          </a:bodyPr>
          <a:lstStyle/>
          <a:p>
            <a:pPr>
              <a:lnSpc>
                <a:spcPts val="2200"/>
              </a:lnSpc>
            </a:pPr>
            <a:r>
              <a:rPr lang="en-US" sz="1600" dirty="0">
                <a:solidFill>
                  <a:schemeClr val="bg1"/>
                </a:solidFill>
                <a:latin typeface="Arial" panose="020B0604020202020204" pitchFamily="34" charset="0"/>
                <a:ea typeface="Calibri" panose="020F0502020204030204" pitchFamily="34" charset="0"/>
              </a:rPr>
              <a:t>Getting them out was one step closer to my being able to hold him so I was glad to see them go!</a:t>
            </a:r>
          </a:p>
          <a:p>
            <a:pPr>
              <a:lnSpc>
                <a:spcPts val="2200"/>
              </a:lnSpc>
              <a:spcBef>
                <a:spcPts val="600"/>
              </a:spcBef>
            </a:pPr>
            <a:r>
              <a:rPr lang="en-US" sz="1400" b="1" i="1" dirty="0">
                <a:solidFill>
                  <a:schemeClr val="accent3"/>
                </a:solidFill>
                <a:latin typeface="Arial" panose="020B0604020202020204" pitchFamily="34" charset="0"/>
                <a:ea typeface="Calibri" panose="020F0502020204030204" pitchFamily="34" charset="0"/>
              </a:rPr>
              <a:t>–Corey, Mom of Noah</a:t>
            </a:r>
          </a:p>
        </p:txBody>
      </p:sp>
      <p:pic>
        <p:nvPicPr>
          <p:cNvPr id="8" name="Picture 7">
            <a:extLst>
              <a:ext uri="{FF2B5EF4-FFF2-40B4-BE49-F238E27FC236}">
                <a16:creationId xmlns:a16="http://schemas.microsoft.com/office/drawing/2014/main" id="{AC812260-0554-40B0-A85C-79D4E233740E}"/>
              </a:ext>
            </a:extLst>
          </p:cNvPr>
          <p:cNvPicPr>
            <a:picLocks noChangeAspect="1"/>
          </p:cNvPicPr>
          <p:nvPr/>
        </p:nvPicPr>
        <p:blipFill>
          <a:blip r:embed="rId2"/>
          <a:stretch>
            <a:fillRect/>
          </a:stretch>
        </p:blipFill>
        <p:spPr>
          <a:xfrm>
            <a:off x="4371267" y="2098870"/>
            <a:ext cx="3494573" cy="2315086"/>
          </a:xfrm>
          <a:prstGeom prst="rect">
            <a:avLst/>
          </a:prstGeom>
        </p:spPr>
      </p:pic>
    </p:spTree>
    <p:extLst>
      <p:ext uri="{BB962C8B-B14F-4D97-AF65-F5344CB8AC3E}">
        <p14:creationId xmlns:p14="http://schemas.microsoft.com/office/powerpoint/2010/main" val="3170709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ACF9-E1DF-4696-A7AC-FBA80BA5113D}"/>
              </a:ext>
            </a:extLst>
          </p:cNvPr>
          <p:cNvSpPr>
            <a:spLocks noGrp="1"/>
          </p:cNvSpPr>
          <p:nvPr>
            <p:ph type="title"/>
          </p:nvPr>
        </p:nvSpPr>
        <p:spPr/>
        <p:txBody>
          <a:bodyPr/>
          <a:lstStyle/>
          <a:p>
            <a:r>
              <a:rPr lang="en-US" dirty="0"/>
              <a:t>Opportunities to Share and Learn from Other Sites</a:t>
            </a:r>
          </a:p>
        </p:txBody>
      </p:sp>
      <p:sp>
        <p:nvSpPr>
          <p:cNvPr id="3" name="Content Placeholder 2">
            <a:extLst>
              <a:ext uri="{FF2B5EF4-FFF2-40B4-BE49-F238E27FC236}">
                <a16:creationId xmlns:a16="http://schemas.microsoft.com/office/drawing/2014/main" id="{689625C6-7487-4000-9CC8-BE95FB4B2AEF}"/>
              </a:ext>
            </a:extLst>
          </p:cNvPr>
          <p:cNvSpPr>
            <a:spLocks noGrp="1"/>
          </p:cNvSpPr>
          <p:nvPr>
            <p:ph sz="quarter" idx="17"/>
          </p:nvPr>
        </p:nvSpPr>
        <p:spPr/>
        <p:txBody>
          <a:bodyPr/>
          <a:lstStyle/>
          <a:p>
            <a:pPr>
              <a:lnSpc>
                <a:spcPct val="100000"/>
              </a:lnSpc>
              <a:spcBef>
                <a:spcPts val="1600"/>
              </a:spcBef>
              <a:buSzPct val="80000"/>
            </a:pPr>
            <a:r>
              <a:rPr lang="en-US" dirty="0"/>
              <a:t>Sharing of ideas across hospitals at conferences and on project webinars</a:t>
            </a:r>
          </a:p>
          <a:p>
            <a:pPr>
              <a:lnSpc>
                <a:spcPct val="100000"/>
              </a:lnSpc>
              <a:spcBef>
                <a:spcPts val="1600"/>
              </a:spcBef>
              <a:buSzPct val="80000"/>
            </a:pPr>
            <a:r>
              <a:rPr lang="en-US" dirty="0"/>
              <a:t>“All Teach, All Learn” conference sessions </a:t>
            </a:r>
          </a:p>
          <a:p>
            <a:pPr marL="685800" lvl="2">
              <a:lnSpc>
                <a:spcPct val="100000"/>
              </a:lnSpc>
              <a:spcBef>
                <a:spcPts val="1000"/>
              </a:spcBef>
              <a:buSzPct val="80000"/>
            </a:pPr>
            <a:r>
              <a:rPr lang="en-US" i="1" dirty="0">
                <a:latin typeface="+mn-lt"/>
              </a:rPr>
              <a:t>Centers are invited to present local projects and get feedback from the group</a:t>
            </a:r>
          </a:p>
          <a:p>
            <a:pPr>
              <a:lnSpc>
                <a:spcPct val="100000"/>
              </a:lnSpc>
              <a:spcBef>
                <a:spcPts val="1600"/>
              </a:spcBef>
              <a:buSzPct val="80000"/>
            </a:pPr>
            <a:r>
              <a:rPr lang="en-US" dirty="0"/>
              <a:t>Self-organizing multi-site Quality Improvement projects</a:t>
            </a:r>
          </a:p>
          <a:p>
            <a:pPr marL="685800" lvl="2">
              <a:lnSpc>
                <a:spcPct val="100000"/>
              </a:lnSpc>
              <a:spcBef>
                <a:spcPts val="1000"/>
              </a:spcBef>
              <a:buSzPct val="80000"/>
            </a:pPr>
            <a:r>
              <a:rPr lang="en-US" i="1" dirty="0">
                <a:latin typeface="+mn-lt"/>
              </a:rPr>
              <a:t>PAC</a:t>
            </a:r>
            <a:r>
              <a:rPr lang="en-US" i="1" baseline="30000" dirty="0">
                <a:latin typeface="+mn-lt"/>
              </a:rPr>
              <a:t>3 </a:t>
            </a:r>
            <a:r>
              <a:rPr lang="en-US" i="1" dirty="0">
                <a:latin typeface="+mn-lt"/>
              </a:rPr>
              <a:t>provides support for quality improvement projects when 3–5 centers want to get together to tackle the same problem</a:t>
            </a:r>
          </a:p>
        </p:txBody>
      </p:sp>
    </p:spTree>
    <p:extLst>
      <p:ext uri="{BB962C8B-B14F-4D97-AF65-F5344CB8AC3E}">
        <p14:creationId xmlns:p14="http://schemas.microsoft.com/office/powerpoint/2010/main" val="1852715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D14F-56B3-41AA-8B69-D555F9693990}"/>
              </a:ext>
            </a:extLst>
          </p:cNvPr>
          <p:cNvSpPr>
            <a:spLocks noGrp="1"/>
          </p:cNvSpPr>
          <p:nvPr>
            <p:ph type="title"/>
          </p:nvPr>
        </p:nvSpPr>
        <p:spPr>
          <a:xfrm>
            <a:off x="838199" y="565262"/>
            <a:ext cx="10740081" cy="678891"/>
          </a:xfrm>
        </p:spPr>
        <p:txBody>
          <a:bodyPr/>
          <a:lstStyle/>
          <a:p>
            <a:r>
              <a:rPr lang="en-US" dirty="0"/>
              <a:t>Placeholder: Local Impact of PAC</a:t>
            </a:r>
            <a:r>
              <a:rPr lang="en-US" baseline="30000" dirty="0"/>
              <a:t>3</a:t>
            </a:r>
            <a:r>
              <a:rPr lang="en-US" dirty="0"/>
              <a:t> on Quality Improvement</a:t>
            </a:r>
          </a:p>
        </p:txBody>
      </p:sp>
      <p:sp>
        <p:nvSpPr>
          <p:cNvPr id="5" name="Content Placeholder 4">
            <a:extLst>
              <a:ext uri="{FF2B5EF4-FFF2-40B4-BE49-F238E27FC236}">
                <a16:creationId xmlns:a16="http://schemas.microsoft.com/office/drawing/2014/main" id="{84B62EAE-5379-F546-B477-E3EE3828720D}"/>
              </a:ext>
            </a:extLst>
          </p:cNvPr>
          <p:cNvSpPr>
            <a:spLocks noGrp="1"/>
          </p:cNvSpPr>
          <p:nvPr>
            <p:ph sz="quarter" idx="17"/>
          </p:nvPr>
        </p:nvSpPr>
        <p:spPr/>
        <p:txBody>
          <a:bodyPr/>
          <a:lstStyle/>
          <a:p>
            <a:endParaRPr lang="en-US" dirty="0"/>
          </a:p>
        </p:txBody>
      </p:sp>
    </p:spTree>
    <p:extLst>
      <p:ext uri="{BB962C8B-B14F-4D97-AF65-F5344CB8AC3E}">
        <p14:creationId xmlns:p14="http://schemas.microsoft.com/office/powerpoint/2010/main" val="2273494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F2AA-FBE2-4968-A304-8FD918215A29}"/>
              </a:ext>
            </a:extLst>
          </p:cNvPr>
          <p:cNvSpPr>
            <a:spLocks noGrp="1"/>
          </p:cNvSpPr>
          <p:nvPr>
            <p:ph type="title"/>
          </p:nvPr>
        </p:nvSpPr>
        <p:spPr/>
        <p:txBody>
          <a:bodyPr/>
          <a:lstStyle/>
          <a:p>
            <a:r>
              <a:rPr lang="en-US" dirty="0"/>
              <a:t>Opportunities for Providers and Member Centers</a:t>
            </a:r>
          </a:p>
        </p:txBody>
      </p:sp>
    </p:spTree>
    <p:extLst>
      <p:ext uri="{BB962C8B-B14F-4D97-AF65-F5344CB8AC3E}">
        <p14:creationId xmlns:p14="http://schemas.microsoft.com/office/powerpoint/2010/main" val="39007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48CF8B-3B8D-7C48-A9FB-96854C69AA22}"/>
              </a:ext>
            </a:extLst>
          </p:cNvPr>
          <p:cNvSpPr>
            <a:spLocks noGrp="1"/>
          </p:cNvSpPr>
          <p:nvPr>
            <p:ph type="body" sz="quarter" idx="15"/>
          </p:nvPr>
        </p:nvSpPr>
        <p:spPr/>
        <p:txBody>
          <a:bodyPr/>
          <a:lstStyle/>
          <a:p>
            <a:r>
              <a:rPr lang="en-US" dirty="0"/>
              <a:t>*provided by Cardiac Networks United</a:t>
            </a:r>
          </a:p>
        </p:txBody>
      </p:sp>
      <p:sp>
        <p:nvSpPr>
          <p:cNvPr id="2" name="Title 1">
            <a:extLst>
              <a:ext uri="{FF2B5EF4-FFF2-40B4-BE49-F238E27FC236}">
                <a16:creationId xmlns:a16="http://schemas.microsoft.com/office/drawing/2014/main" id="{3A84DCE1-FB4E-4D1F-B5CA-CD03FD50F03F}"/>
              </a:ext>
            </a:extLst>
          </p:cNvPr>
          <p:cNvSpPr>
            <a:spLocks noGrp="1"/>
          </p:cNvSpPr>
          <p:nvPr>
            <p:ph type="title"/>
          </p:nvPr>
        </p:nvSpPr>
        <p:spPr/>
        <p:txBody>
          <a:bodyPr/>
          <a:lstStyle/>
          <a:p>
            <a:r>
              <a:rPr lang="en-US" dirty="0"/>
              <a:t>Educational Opportunities Provided by PAC</a:t>
            </a:r>
            <a:r>
              <a:rPr lang="en-US" baseline="30000" dirty="0"/>
              <a:t>3</a:t>
            </a:r>
            <a:endParaRPr lang="en-US" dirty="0"/>
          </a:p>
        </p:txBody>
      </p:sp>
      <p:sp>
        <p:nvSpPr>
          <p:cNvPr id="3" name="Content Placeholder 2">
            <a:extLst>
              <a:ext uri="{FF2B5EF4-FFF2-40B4-BE49-F238E27FC236}">
                <a16:creationId xmlns:a16="http://schemas.microsoft.com/office/drawing/2014/main" id="{AFB0A821-F53D-4506-B46C-5A9C4018E1FB}"/>
              </a:ext>
            </a:extLst>
          </p:cNvPr>
          <p:cNvSpPr>
            <a:spLocks noGrp="1"/>
          </p:cNvSpPr>
          <p:nvPr>
            <p:ph sz="quarter" idx="17"/>
          </p:nvPr>
        </p:nvSpPr>
        <p:spPr/>
        <p:txBody>
          <a:bodyPr/>
          <a:lstStyle/>
          <a:p>
            <a:pPr>
              <a:buSzPct val="80000"/>
            </a:pPr>
            <a:r>
              <a:rPr lang="en-US" dirty="0"/>
              <a:t>Monthly </a:t>
            </a:r>
            <a:r>
              <a:rPr lang="en-US" b="1" dirty="0"/>
              <a:t>Inpatient Education Series </a:t>
            </a:r>
            <a:r>
              <a:rPr lang="en-US" dirty="0"/>
              <a:t>for the bedside provider</a:t>
            </a:r>
          </a:p>
          <a:p>
            <a:pPr lvl="1">
              <a:buSzPct val="80000"/>
            </a:pPr>
            <a:r>
              <a:rPr lang="en-US" sz="2000" i="1" dirty="0">
                <a:latin typeface="+mn-lt"/>
              </a:rPr>
              <a:t>See past recorded webinar talks at: </a:t>
            </a:r>
            <a:r>
              <a:rPr lang="en-US" sz="2000" i="1" dirty="0">
                <a:latin typeface="+mn-lt"/>
                <a:hlinkClick r:id="rId3"/>
              </a:rPr>
              <a:t>pac3quality.org/education-series</a:t>
            </a:r>
            <a:r>
              <a:rPr lang="en-US" sz="2000" i="1" dirty="0">
                <a:latin typeface="+mn-lt"/>
              </a:rPr>
              <a:t> </a:t>
            </a:r>
          </a:p>
          <a:p>
            <a:pPr>
              <a:lnSpc>
                <a:spcPct val="100000"/>
              </a:lnSpc>
              <a:spcBef>
                <a:spcPts val="1600"/>
              </a:spcBef>
              <a:buSzPct val="80000"/>
            </a:pPr>
            <a:r>
              <a:rPr lang="en-US" i="1" dirty="0"/>
              <a:t>Quality Improvement </a:t>
            </a:r>
            <a:r>
              <a:rPr lang="en-US" dirty="0"/>
              <a:t>education</a:t>
            </a:r>
          </a:p>
          <a:p>
            <a:pPr lvl="1">
              <a:buSzPct val="80000"/>
            </a:pPr>
            <a:r>
              <a:rPr lang="en-US" sz="2000" i="1" dirty="0">
                <a:latin typeface="+mn-lt"/>
              </a:rPr>
              <a:t>On collaborative QI project webinars</a:t>
            </a:r>
          </a:p>
          <a:p>
            <a:pPr lvl="1">
              <a:buSzPct val="80000"/>
            </a:pPr>
            <a:r>
              <a:rPr lang="en-US" sz="2000" i="1" dirty="0">
                <a:latin typeface="+mn-lt"/>
              </a:rPr>
              <a:t>Through Institute for Healthcare Improvement (IHI) Open School licenses*</a:t>
            </a:r>
          </a:p>
          <a:p>
            <a:pPr lvl="1">
              <a:buSzPct val="80000"/>
            </a:pPr>
            <a:r>
              <a:rPr lang="en-US" sz="2000" i="1" dirty="0">
                <a:latin typeface="+mn-lt"/>
              </a:rPr>
              <a:t>Through </a:t>
            </a:r>
            <a:r>
              <a:rPr lang="en-US" sz="2000" i="1" dirty="0" err="1">
                <a:latin typeface="+mn-lt"/>
              </a:rPr>
              <a:t>LifeQI</a:t>
            </a:r>
            <a:r>
              <a:rPr lang="en-US" sz="2000" i="1" dirty="0">
                <a:latin typeface="+mn-lt"/>
              </a:rPr>
              <a:t> software licenses*</a:t>
            </a:r>
          </a:p>
          <a:p>
            <a:pPr lvl="1">
              <a:buSzPct val="80000"/>
            </a:pPr>
            <a:r>
              <a:rPr lang="en-US" sz="2000" i="1" dirty="0">
                <a:latin typeface="+mn-lt"/>
              </a:rPr>
              <a:t>Quality improvement education course (pilot phase)</a:t>
            </a:r>
          </a:p>
          <a:p>
            <a:pPr>
              <a:lnSpc>
                <a:spcPct val="100000"/>
              </a:lnSpc>
              <a:spcBef>
                <a:spcPts val="1600"/>
              </a:spcBef>
              <a:buSzPct val="80000"/>
            </a:pPr>
            <a:r>
              <a:rPr lang="en-US" dirty="0"/>
              <a:t>APP orientation curriculum </a:t>
            </a:r>
            <a:r>
              <a:rPr lang="en-US" sz="2000" i="1" dirty="0"/>
              <a:t>(in development)</a:t>
            </a:r>
          </a:p>
          <a:p>
            <a:pPr lvl="1"/>
            <a:endParaRPr lang="en-US" dirty="0">
              <a:latin typeface="+mn-lt"/>
            </a:endParaRPr>
          </a:p>
        </p:txBody>
      </p:sp>
    </p:spTree>
    <p:extLst>
      <p:ext uri="{BB962C8B-B14F-4D97-AF65-F5344CB8AC3E}">
        <p14:creationId xmlns:p14="http://schemas.microsoft.com/office/powerpoint/2010/main" val="3037774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E721-0A30-490C-B2B4-68286FD56DE6}"/>
              </a:ext>
            </a:extLst>
          </p:cNvPr>
          <p:cNvSpPr>
            <a:spLocks noGrp="1"/>
          </p:cNvSpPr>
          <p:nvPr>
            <p:ph type="title"/>
          </p:nvPr>
        </p:nvSpPr>
        <p:spPr/>
        <p:txBody>
          <a:bodyPr/>
          <a:lstStyle/>
          <a:p>
            <a:r>
              <a:rPr lang="en-US" dirty="0"/>
              <a:t>Leadership Opportunities for All Levels of Provider</a:t>
            </a:r>
          </a:p>
        </p:txBody>
      </p:sp>
      <p:sp>
        <p:nvSpPr>
          <p:cNvPr id="3" name="Content Placeholder 2">
            <a:extLst>
              <a:ext uri="{FF2B5EF4-FFF2-40B4-BE49-F238E27FC236}">
                <a16:creationId xmlns:a16="http://schemas.microsoft.com/office/drawing/2014/main" id="{8F4DC3E3-DB83-41D0-966A-B24973FAE815}"/>
              </a:ext>
            </a:extLst>
          </p:cNvPr>
          <p:cNvSpPr>
            <a:spLocks noGrp="1"/>
          </p:cNvSpPr>
          <p:nvPr>
            <p:ph sz="quarter" idx="17"/>
          </p:nvPr>
        </p:nvSpPr>
        <p:spPr/>
        <p:txBody>
          <a:bodyPr/>
          <a:lstStyle/>
          <a:p>
            <a:pPr>
              <a:lnSpc>
                <a:spcPct val="100000"/>
              </a:lnSpc>
              <a:spcBef>
                <a:spcPts val="1600"/>
              </a:spcBef>
              <a:buSzPct val="80000"/>
            </a:pPr>
            <a:r>
              <a:rPr lang="en-US" dirty="0"/>
              <a:t>Opportunities to present at national conferences and in educational series</a:t>
            </a:r>
          </a:p>
          <a:p>
            <a:pPr>
              <a:lnSpc>
                <a:spcPct val="100000"/>
              </a:lnSpc>
              <a:spcBef>
                <a:spcPts val="1600"/>
              </a:spcBef>
              <a:buSzPct val="80000"/>
            </a:pPr>
            <a:r>
              <a:rPr lang="en-US" dirty="0"/>
              <a:t>Authorship on publications</a:t>
            </a:r>
          </a:p>
          <a:p>
            <a:pPr>
              <a:lnSpc>
                <a:spcPct val="100000"/>
              </a:lnSpc>
              <a:spcBef>
                <a:spcPts val="1600"/>
              </a:spcBef>
              <a:buSzPct val="80000"/>
            </a:pPr>
            <a:r>
              <a:rPr lang="en-US" dirty="0"/>
              <a:t>Committee membership and leadership roles</a:t>
            </a:r>
          </a:p>
          <a:p>
            <a:pPr>
              <a:lnSpc>
                <a:spcPct val="100000"/>
              </a:lnSpc>
              <a:spcBef>
                <a:spcPts val="1600"/>
              </a:spcBef>
              <a:buSzPct val="80000"/>
            </a:pPr>
            <a:r>
              <a:rPr lang="en-US" dirty="0"/>
              <a:t>Project leads</a:t>
            </a:r>
          </a:p>
        </p:txBody>
      </p:sp>
    </p:spTree>
    <p:extLst>
      <p:ext uri="{BB962C8B-B14F-4D97-AF65-F5344CB8AC3E}">
        <p14:creationId xmlns:p14="http://schemas.microsoft.com/office/powerpoint/2010/main" val="3588115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56C4-D36C-46E9-BF59-5D0D4D9EEDB1}"/>
              </a:ext>
            </a:extLst>
          </p:cNvPr>
          <p:cNvSpPr>
            <a:spLocks noGrp="1"/>
          </p:cNvSpPr>
          <p:nvPr>
            <p:ph type="title"/>
          </p:nvPr>
        </p:nvSpPr>
        <p:spPr/>
        <p:txBody>
          <a:bodyPr/>
          <a:lstStyle/>
          <a:p>
            <a:r>
              <a:rPr lang="en-US" dirty="0"/>
              <a:t>Resources Needed</a:t>
            </a:r>
          </a:p>
        </p:txBody>
      </p:sp>
    </p:spTree>
    <p:extLst>
      <p:ext uri="{BB962C8B-B14F-4D97-AF65-F5344CB8AC3E}">
        <p14:creationId xmlns:p14="http://schemas.microsoft.com/office/powerpoint/2010/main" val="50247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1D7B-BB15-4178-9961-B7F79BDA3BB7}"/>
              </a:ext>
            </a:extLst>
          </p:cNvPr>
          <p:cNvSpPr>
            <a:spLocks noGrp="1"/>
          </p:cNvSpPr>
          <p:nvPr>
            <p:ph type="title"/>
          </p:nvPr>
        </p:nvSpPr>
        <p:spPr/>
        <p:txBody>
          <a:bodyPr/>
          <a:lstStyle/>
          <a:p>
            <a:r>
              <a:rPr lang="en-US" dirty="0"/>
              <a:t>Resources &amp; Contracting</a:t>
            </a:r>
          </a:p>
        </p:txBody>
      </p:sp>
      <p:sp>
        <p:nvSpPr>
          <p:cNvPr id="3" name="Content Placeholder 2">
            <a:extLst>
              <a:ext uri="{FF2B5EF4-FFF2-40B4-BE49-F238E27FC236}">
                <a16:creationId xmlns:a16="http://schemas.microsoft.com/office/drawing/2014/main" id="{9D2F2FAA-2006-4B78-AB40-3BEA02B423F8}"/>
              </a:ext>
            </a:extLst>
          </p:cNvPr>
          <p:cNvSpPr>
            <a:spLocks noGrp="1"/>
          </p:cNvSpPr>
          <p:nvPr>
            <p:ph sz="quarter" idx="17"/>
          </p:nvPr>
        </p:nvSpPr>
        <p:spPr/>
        <p:txBody>
          <a:bodyPr/>
          <a:lstStyle/>
          <a:p>
            <a:pPr algn="l">
              <a:lnSpc>
                <a:spcPct val="100000"/>
              </a:lnSpc>
              <a:spcBef>
                <a:spcPts val="1600"/>
              </a:spcBef>
              <a:buSzPct val="80000"/>
            </a:pPr>
            <a:r>
              <a:rPr lang="en-US" dirty="0"/>
              <a:t>Data Entry Personnel – data entry and travel for meetings</a:t>
            </a:r>
          </a:p>
          <a:p>
            <a:pPr lvl="1">
              <a:lnSpc>
                <a:spcPct val="100000"/>
              </a:lnSpc>
              <a:spcBef>
                <a:spcPts val="1000"/>
              </a:spcBef>
              <a:buSzPct val="80000"/>
            </a:pPr>
            <a:r>
              <a:rPr lang="en-US" sz="2000" i="1" dirty="0">
                <a:latin typeface="+mn-lt"/>
              </a:rPr>
              <a:t>Most successful sites in terms of data accuracy and timeliness have 1FTE per 1,000 acute care unit encounters/year</a:t>
            </a:r>
            <a:endParaRPr lang="en-US" sz="2000" i="1" dirty="0"/>
          </a:p>
          <a:p>
            <a:pPr algn="l">
              <a:lnSpc>
                <a:spcPct val="100000"/>
              </a:lnSpc>
              <a:spcBef>
                <a:spcPts val="1600"/>
              </a:spcBef>
              <a:buSzPct val="80000"/>
            </a:pPr>
            <a:r>
              <a:rPr lang="en-US" dirty="0"/>
              <a:t>Non-PC</a:t>
            </a:r>
            <a:r>
              <a:rPr lang="en-US" baseline="30000" dirty="0"/>
              <a:t>4</a:t>
            </a:r>
            <a:r>
              <a:rPr lang="en-US" dirty="0"/>
              <a:t> sites: work with Michigan to get DUAs in place</a:t>
            </a:r>
          </a:p>
          <a:p>
            <a:pPr algn="l">
              <a:lnSpc>
                <a:spcPct val="100000"/>
              </a:lnSpc>
              <a:spcBef>
                <a:spcPts val="1600"/>
              </a:spcBef>
              <a:buSzPct val="80000"/>
            </a:pPr>
            <a:r>
              <a:rPr lang="en-US" dirty="0"/>
              <a:t>IRB exemption/approval needed</a:t>
            </a:r>
          </a:p>
          <a:p>
            <a:pPr>
              <a:lnSpc>
                <a:spcPct val="100000"/>
              </a:lnSpc>
              <a:spcBef>
                <a:spcPts val="1600"/>
              </a:spcBef>
            </a:pPr>
            <a:endParaRPr lang="en-US" dirty="0"/>
          </a:p>
        </p:txBody>
      </p:sp>
    </p:spTree>
    <p:extLst>
      <p:ext uri="{BB962C8B-B14F-4D97-AF65-F5344CB8AC3E}">
        <p14:creationId xmlns:p14="http://schemas.microsoft.com/office/powerpoint/2010/main" val="2747254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284C-B136-4B09-A9BB-CB82B570D18E}"/>
              </a:ext>
            </a:extLst>
          </p:cNvPr>
          <p:cNvSpPr>
            <a:spLocks noGrp="1"/>
          </p:cNvSpPr>
          <p:nvPr>
            <p:ph type="title"/>
          </p:nvPr>
        </p:nvSpPr>
        <p:spPr/>
        <p:txBody>
          <a:bodyPr/>
          <a:lstStyle/>
          <a:p>
            <a:r>
              <a:rPr lang="en-US" dirty="0"/>
              <a:t>Resources Needed</a:t>
            </a:r>
          </a:p>
        </p:txBody>
      </p:sp>
      <p:sp>
        <p:nvSpPr>
          <p:cNvPr id="4" name="Content Placeholder 2">
            <a:extLst>
              <a:ext uri="{FF2B5EF4-FFF2-40B4-BE49-F238E27FC236}">
                <a16:creationId xmlns:a16="http://schemas.microsoft.com/office/drawing/2014/main" id="{F32554FF-F651-45A5-BF21-7AD335C0D9C4}"/>
              </a:ext>
            </a:extLst>
          </p:cNvPr>
          <p:cNvSpPr txBox="1">
            <a:spLocks/>
          </p:cNvSpPr>
          <p:nvPr/>
        </p:nvSpPr>
        <p:spPr>
          <a:xfrm>
            <a:off x="5483893" y="1531950"/>
            <a:ext cx="6708107" cy="766404"/>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buSzPct val="80000"/>
            </a:pPr>
            <a:r>
              <a:rPr lang="en-US" sz="2000" dirty="0">
                <a:latin typeface="+mn-lt"/>
              </a:rPr>
              <a:t>$12,500 for one registry (PAC</a:t>
            </a:r>
            <a:r>
              <a:rPr lang="en-US" sz="2000" baseline="30000" dirty="0">
                <a:latin typeface="+mn-lt"/>
              </a:rPr>
              <a:t>3</a:t>
            </a:r>
            <a:r>
              <a:rPr lang="en-US" sz="2000" dirty="0">
                <a:latin typeface="+mn-lt"/>
              </a:rPr>
              <a:t> </a:t>
            </a:r>
            <a:r>
              <a:rPr lang="en-US" sz="2000" b="1" dirty="0">
                <a:latin typeface="+mn-lt"/>
              </a:rPr>
              <a:t>or</a:t>
            </a:r>
            <a:r>
              <a:rPr lang="en-US" sz="2000" dirty="0">
                <a:latin typeface="+mn-lt"/>
              </a:rPr>
              <a:t> PC</a:t>
            </a:r>
            <a:r>
              <a:rPr lang="en-US" sz="2000" baseline="30000" dirty="0">
                <a:latin typeface="+mn-lt"/>
              </a:rPr>
              <a:t>4</a:t>
            </a:r>
            <a:r>
              <a:rPr lang="en-US" sz="2000" dirty="0">
                <a:latin typeface="+mn-lt"/>
              </a:rPr>
              <a:t>)</a:t>
            </a:r>
          </a:p>
          <a:p>
            <a:pPr>
              <a:lnSpc>
                <a:spcPct val="100000"/>
              </a:lnSpc>
              <a:buSzPct val="80000"/>
            </a:pPr>
            <a:r>
              <a:rPr lang="en-US" sz="2000" dirty="0">
                <a:latin typeface="+mn-lt"/>
              </a:rPr>
              <a:t>$17,500 for both (PAC</a:t>
            </a:r>
            <a:r>
              <a:rPr lang="en-US" sz="2000" baseline="30000" dirty="0">
                <a:latin typeface="+mn-lt"/>
              </a:rPr>
              <a:t>3</a:t>
            </a:r>
            <a:r>
              <a:rPr lang="en-US" sz="2000" dirty="0">
                <a:latin typeface="+mn-lt"/>
              </a:rPr>
              <a:t> </a:t>
            </a:r>
            <a:r>
              <a:rPr lang="en-US" sz="2000" b="1" dirty="0">
                <a:latin typeface="+mn-lt"/>
              </a:rPr>
              <a:t>and </a:t>
            </a:r>
            <a:r>
              <a:rPr lang="en-US" sz="2000" dirty="0">
                <a:latin typeface="+mn-lt"/>
              </a:rPr>
              <a:t>PC</a:t>
            </a:r>
            <a:r>
              <a:rPr lang="en-US" sz="2000" baseline="30000" dirty="0">
                <a:latin typeface="+mn-lt"/>
              </a:rPr>
              <a:t>4</a:t>
            </a:r>
            <a:r>
              <a:rPr lang="en-US" sz="2000" dirty="0">
                <a:latin typeface="+mn-lt"/>
              </a:rPr>
              <a:t>)</a:t>
            </a:r>
          </a:p>
        </p:txBody>
      </p:sp>
      <p:sp>
        <p:nvSpPr>
          <p:cNvPr id="5" name="Content Placeholder 3">
            <a:extLst>
              <a:ext uri="{FF2B5EF4-FFF2-40B4-BE49-F238E27FC236}">
                <a16:creationId xmlns:a16="http://schemas.microsoft.com/office/drawing/2014/main" id="{FAD0CBB8-0DA9-495C-BCB0-9871A91BE4DE}"/>
              </a:ext>
            </a:extLst>
          </p:cNvPr>
          <p:cNvSpPr txBox="1">
            <a:spLocks/>
          </p:cNvSpPr>
          <p:nvPr/>
        </p:nvSpPr>
        <p:spPr>
          <a:xfrm>
            <a:off x="838198" y="1495112"/>
            <a:ext cx="4489176" cy="396912"/>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err="1">
                <a:solidFill>
                  <a:schemeClr val="accent3"/>
                </a:solidFill>
                <a:latin typeface="+mj-lt"/>
              </a:rPr>
              <a:t>ArborMetrix</a:t>
            </a:r>
            <a:r>
              <a:rPr lang="en-US" sz="2400" dirty="0">
                <a:solidFill>
                  <a:schemeClr val="accent3"/>
                </a:solidFill>
                <a:latin typeface="+mj-lt"/>
              </a:rPr>
              <a:t> </a:t>
            </a:r>
            <a:r>
              <a:rPr lang="en-US" sz="2000" i="1" dirty="0">
                <a:latin typeface="+mj-lt"/>
              </a:rPr>
              <a:t>(annual cost)</a:t>
            </a:r>
          </a:p>
        </p:txBody>
      </p:sp>
      <p:cxnSp>
        <p:nvCxnSpPr>
          <p:cNvPr id="6" name="Straight Connector 5">
            <a:extLst>
              <a:ext uri="{FF2B5EF4-FFF2-40B4-BE49-F238E27FC236}">
                <a16:creationId xmlns:a16="http://schemas.microsoft.com/office/drawing/2014/main" id="{B4A451F5-B0A5-45F9-9A09-8EB8E41B6D53}"/>
              </a:ext>
            </a:extLst>
          </p:cNvPr>
          <p:cNvCxnSpPr>
            <a:cxnSpLocks/>
          </p:cNvCxnSpPr>
          <p:nvPr/>
        </p:nvCxnSpPr>
        <p:spPr>
          <a:xfrm>
            <a:off x="838198" y="2705239"/>
            <a:ext cx="103446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46383E-B80B-4A6A-9BD0-C65ED2E9B8AF}"/>
              </a:ext>
            </a:extLst>
          </p:cNvPr>
          <p:cNvCxnSpPr>
            <a:cxnSpLocks/>
          </p:cNvCxnSpPr>
          <p:nvPr/>
        </p:nvCxnSpPr>
        <p:spPr>
          <a:xfrm>
            <a:off x="838198" y="4674462"/>
            <a:ext cx="103446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61476768-0024-6B43-91DD-2B954AC5B275}"/>
              </a:ext>
            </a:extLst>
          </p:cNvPr>
          <p:cNvSpPr txBox="1">
            <a:spLocks/>
          </p:cNvSpPr>
          <p:nvPr/>
        </p:nvSpPr>
        <p:spPr>
          <a:xfrm>
            <a:off x="838198" y="5022164"/>
            <a:ext cx="4489176" cy="301431"/>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accent3"/>
                </a:solidFill>
                <a:latin typeface="+mj-lt"/>
              </a:rPr>
              <a:t>PAC</a:t>
            </a:r>
            <a:r>
              <a:rPr lang="en-US" sz="2400" baseline="30000" dirty="0">
                <a:solidFill>
                  <a:schemeClr val="accent3"/>
                </a:solidFill>
                <a:latin typeface="+mj-lt"/>
              </a:rPr>
              <a:t>3</a:t>
            </a:r>
            <a:r>
              <a:rPr lang="en-US" sz="2400" dirty="0">
                <a:solidFill>
                  <a:schemeClr val="accent3"/>
                </a:solidFill>
                <a:latin typeface="+mj-lt"/>
              </a:rPr>
              <a:t> fee</a:t>
            </a:r>
          </a:p>
        </p:txBody>
      </p:sp>
      <p:sp>
        <p:nvSpPr>
          <p:cNvPr id="10" name="Content Placeholder 2">
            <a:extLst>
              <a:ext uri="{FF2B5EF4-FFF2-40B4-BE49-F238E27FC236}">
                <a16:creationId xmlns:a16="http://schemas.microsoft.com/office/drawing/2014/main" id="{A96C9918-0F2F-3E4C-A85B-61CF228E58B9}"/>
              </a:ext>
            </a:extLst>
          </p:cNvPr>
          <p:cNvSpPr txBox="1">
            <a:spLocks/>
          </p:cNvSpPr>
          <p:nvPr/>
        </p:nvSpPr>
        <p:spPr>
          <a:xfrm>
            <a:off x="5483893" y="5022164"/>
            <a:ext cx="6708107" cy="1835836"/>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lnSpc>
                <a:spcPct val="100000"/>
              </a:lnSpc>
              <a:spcBef>
                <a:spcPts val="1000"/>
              </a:spcBef>
              <a:buSzPct val="80000"/>
            </a:pPr>
            <a:r>
              <a:rPr lang="en-US" sz="2200" dirty="0">
                <a:latin typeface="+mn-lt"/>
              </a:rPr>
              <a:t>$2K in FY2022</a:t>
            </a:r>
          </a:p>
        </p:txBody>
      </p:sp>
      <p:sp>
        <p:nvSpPr>
          <p:cNvPr id="12" name="Content Placeholder 3">
            <a:extLst>
              <a:ext uri="{FF2B5EF4-FFF2-40B4-BE49-F238E27FC236}">
                <a16:creationId xmlns:a16="http://schemas.microsoft.com/office/drawing/2014/main" id="{66884ECE-8149-D042-8276-83992B9FA302}"/>
              </a:ext>
            </a:extLst>
          </p:cNvPr>
          <p:cNvSpPr txBox="1">
            <a:spLocks/>
          </p:cNvSpPr>
          <p:nvPr/>
        </p:nvSpPr>
        <p:spPr>
          <a:xfrm>
            <a:off x="838198" y="3123098"/>
            <a:ext cx="4489176" cy="396912"/>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accent3"/>
                </a:solidFill>
                <a:latin typeface="+mj-lt"/>
              </a:rPr>
              <a:t>LUMEDX and </a:t>
            </a:r>
            <a:r>
              <a:rPr lang="en-US" sz="2400" dirty="0" err="1">
                <a:solidFill>
                  <a:schemeClr val="accent3"/>
                </a:solidFill>
                <a:latin typeface="+mj-lt"/>
              </a:rPr>
              <a:t>CardioAccess</a:t>
            </a:r>
            <a:endParaRPr lang="en-US" sz="2400" dirty="0">
              <a:solidFill>
                <a:schemeClr val="accent3"/>
              </a:solidFill>
              <a:latin typeface="+mj-lt"/>
            </a:endParaRPr>
          </a:p>
        </p:txBody>
      </p:sp>
      <p:sp>
        <p:nvSpPr>
          <p:cNvPr id="13" name="Content Placeholder 2">
            <a:extLst>
              <a:ext uri="{FF2B5EF4-FFF2-40B4-BE49-F238E27FC236}">
                <a16:creationId xmlns:a16="http://schemas.microsoft.com/office/drawing/2014/main" id="{89366B86-4535-614A-8FE1-4AEA8D6F0E01}"/>
              </a:ext>
            </a:extLst>
          </p:cNvPr>
          <p:cNvSpPr txBox="1">
            <a:spLocks/>
          </p:cNvSpPr>
          <p:nvPr/>
        </p:nvSpPr>
        <p:spPr>
          <a:xfrm>
            <a:off x="5483893" y="3123098"/>
            <a:ext cx="6708107" cy="1347176"/>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lnSpc>
                <a:spcPct val="100000"/>
              </a:lnSpc>
              <a:spcBef>
                <a:spcPts val="1000"/>
              </a:spcBef>
              <a:buSzPct val="80000"/>
            </a:pPr>
            <a:r>
              <a:rPr lang="en-US" sz="2000" dirty="0">
                <a:latin typeface="+mn-lt"/>
              </a:rPr>
              <a:t>Prefer to quote sites individually</a:t>
            </a:r>
          </a:p>
          <a:p>
            <a:pPr marL="228600" lvl="1">
              <a:lnSpc>
                <a:spcPct val="100000"/>
              </a:lnSpc>
              <a:spcBef>
                <a:spcPts val="1000"/>
              </a:spcBef>
              <a:buSzPct val="80000"/>
            </a:pPr>
            <a:r>
              <a:rPr lang="en-US" sz="2000" dirty="0">
                <a:latin typeface="+mn-lt"/>
              </a:rPr>
              <a:t>One time set up fee estimated to be $10–15K</a:t>
            </a:r>
          </a:p>
          <a:p>
            <a:pPr marL="228600" lvl="1">
              <a:lnSpc>
                <a:spcPct val="100000"/>
              </a:lnSpc>
              <a:spcBef>
                <a:spcPts val="1000"/>
              </a:spcBef>
              <a:buSzPct val="80000"/>
            </a:pPr>
            <a:r>
              <a:rPr lang="en-US" sz="2000" dirty="0">
                <a:latin typeface="+mn-lt"/>
              </a:rPr>
              <a:t>Annual maintenance fee estimated to be $3–6K</a:t>
            </a:r>
          </a:p>
        </p:txBody>
      </p:sp>
    </p:spTree>
    <p:extLst>
      <p:ext uri="{BB962C8B-B14F-4D97-AF65-F5344CB8AC3E}">
        <p14:creationId xmlns:p14="http://schemas.microsoft.com/office/powerpoint/2010/main" val="365011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3487-903B-4FF8-B348-BD1F9091C0C3}"/>
              </a:ext>
            </a:extLst>
          </p:cNvPr>
          <p:cNvSpPr>
            <a:spLocks noGrp="1"/>
          </p:cNvSpPr>
          <p:nvPr>
            <p:ph type="title"/>
          </p:nvPr>
        </p:nvSpPr>
        <p:spPr/>
        <p:txBody>
          <a:bodyPr/>
          <a:lstStyle/>
          <a:p>
            <a:r>
              <a:rPr lang="en-US" dirty="0"/>
              <a:t>Pediatric Acute Care Cardiology Collaborative</a:t>
            </a:r>
          </a:p>
        </p:txBody>
      </p:sp>
      <p:sp>
        <p:nvSpPr>
          <p:cNvPr id="3" name="Content Placeholder 2">
            <a:extLst>
              <a:ext uri="{FF2B5EF4-FFF2-40B4-BE49-F238E27FC236}">
                <a16:creationId xmlns:a16="http://schemas.microsoft.com/office/drawing/2014/main" id="{E968A708-78E4-46B9-ABDD-0226F6A347E5}"/>
              </a:ext>
            </a:extLst>
          </p:cNvPr>
          <p:cNvSpPr>
            <a:spLocks noGrp="1"/>
          </p:cNvSpPr>
          <p:nvPr>
            <p:ph sz="quarter" idx="17"/>
          </p:nvPr>
        </p:nvSpPr>
        <p:spPr>
          <a:xfrm>
            <a:off x="851162" y="1485900"/>
            <a:ext cx="10502638" cy="3908395"/>
          </a:xfrm>
        </p:spPr>
        <p:txBody>
          <a:bodyPr/>
          <a:lstStyle/>
          <a:p>
            <a:pPr>
              <a:lnSpc>
                <a:spcPct val="120000"/>
              </a:lnSpc>
              <a:spcBef>
                <a:spcPts val="1600"/>
              </a:spcBef>
              <a:buSzPct val="80000"/>
            </a:pPr>
            <a:r>
              <a:rPr lang="en-US" b="1" dirty="0">
                <a:solidFill>
                  <a:schemeClr val="accent3"/>
                </a:solidFill>
              </a:rPr>
              <a:t>Vision</a:t>
            </a:r>
            <a:r>
              <a:rPr lang="en-US" dirty="0">
                <a:solidFill>
                  <a:schemeClr val="accent3"/>
                </a:solidFill>
              </a:rPr>
              <a:t>: </a:t>
            </a:r>
            <a:r>
              <a:rPr lang="en-US" dirty="0"/>
              <a:t>To improve cardiac acute care outcomes by fostering sustainable quality improvement initiatives and optimizing organizational partnerships</a:t>
            </a:r>
          </a:p>
          <a:p>
            <a:pPr>
              <a:lnSpc>
                <a:spcPct val="120000"/>
              </a:lnSpc>
              <a:spcBef>
                <a:spcPts val="1600"/>
              </a:spcBef>
              <a:buSzPct val="80000"/>
            </a:pPr>
            <a:r>
              <a:rPr lang="en-US" b="1" dirty="0">
                <a:solidFill>
                  <a:schemeClr val="accent3"/>
                </a:solidFill>
              </a:rPr>
              <a:t>Mission</a:t>
            </a:r>
            <a:r>
              <a:rPr lang="en-US" dirty="0">
                <a:solidFill>
                  <a:schemeClr val="accent3"/>
                </a:solidFill>
              </a:rPr>
              <a:t>: </a:t>
            </a:r>
            <a:r>
              <a:rPr lang="en-US" dirty="0"/>
              <a:t>The mission of the Pediatric Acute Care Cardiology Collaborative is to improve cardiac acute care outcomes by focusing on quality, value, and experiences as appreciated by all stakeholders</a:t>
            </a:r>
          </a:p>
        </p:txBody>
      </p:sp>
    </p:spTree>
    <p:extLst>
      <p:ext uri="{BB962C8B-B14F-4D97-AF65-F5344CB8AC3E}">
        <p14:creationId xmlns:p14="http://schemas.microsoft.com/office/powerpoint/2010/main" val="69522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09742-B939-4494-A639-3FFAD953BEBE}"/>
              </a:ext>
            </a:extLst>
          </p:cNvPr>
          <p:cNvPicPr>
            <a:picLocks noChangeAspect="1"/>
          </p:cNvPicPr>
          <p:nvPr/>
        </p:nvPicPr>
        <p:blipFill>
          <a:blip r:embed="rId3"/>
          <a:stretch>
            <a:fillRect/>
          </a:stretch>
        </p:blipFill>
        <p:spPr>
          <a:xfrm>
            <a:off x="5701966" y="965073"/>
            <a:ext cx="6490034" cy="4927853"/>
          </a:xfrm>
          <a:prstGeom prst="rect">
            <a:avLst/>
          </a:prstGeom>
        </p:spPr>
      </p:pic>
      <p:sp>
        <p:nvSpPr>
          <p:cNvPr id="2" name="Title 1">
            <a:extLst>
              <a:ext uri="{FF2B5EF4-FFF2-40B4-BE49-F238E27FC236}">
                <a16:creationId xmlns:a16="http://schemas.microsoft.com/office/drawing/2014/main" id="{F5395819-AC50-40DA-A92B-3475BE369F9C}"/>
              </a:ext>
            </a:extLst>
          </p:cNvPr>
          <p:cNvSpPr>
            <a:spLocks noGrp="1"/>
          </p:cNvSpPr>
          <p:nvPr>
            <p:ph type="title"/>
          </p:nvPr>
        </p:nvSpPr>
        <p:spPr/>
        <p:txBody>
          <a:bodyPr/>
          <a:lstStyle/>
          <a:p>
            <a:r>
              <a:rPr lang="en-US" dirty="0"/>
              <a:t>Who We Are</a:t>
            </a:r>
          </a:p>
        </p:txBody>
      </p:sp>
      <p:sp>
        <p:nvSpPr>
          <p:cNvPr id="5" name="Rectangle 4">
            <a:extLst>
              <a:ext uri="{FF2B5EF4-FFF2-40B4-BE49-F238E27FC236}">
                <a16:creationId xmlns:a16="http://schemas.microsoft.com/office/drawing/2014/main" id="{E24975FA-D75B-4A63-9F52-CD90EAE1C9AB}"/>
              </a:ext>
            </a:extLst>
          </p:cNvPr>
          <p:cNvSpPr/>
          <p:nvPr/>
        </p:nvSpPr>
        <p:spPr>
          <a:xfrm>
            <a:off x="851162" y="1485900"/>
            <a:ext cx="6096000" cy="3662541"/>
          </a:xfrm>
          <a:prstGeom prst="rect">
            <a:avLst/>
          </a:prstGeom>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C6D6C"/>
                </a:solidFill>
                <a:effectLst/>
                <a:uLnTx/>
                <a:uFillTx/>
                <a:ea typeface="Verdana" panose="020B0604030504040204" pitchFamily="34" charset="0"/>
                <a:cs typeface="Lato" panose="020F0502020204030203" pitchFamily="34" charset="0"/>
              </a:rPr>
              <a:t>PAC</a:t>
            </a:r>
            <a:r>
              <a:rPr kumimoji="0" lang="en-US" sz="2400" b="0" i="0" u="none" strike="noStrike" kern="0" cap="none" spc="0" normalizeH="0" baseline="30000" noProof="0" dirty="0">
                <a:ln>
                  <a:noFill/>
                </a:ln>
                <a:solidFill>
                  <a:srgbClr val="6C6D6C"/>
                </a:solidFill>
                <a:effectLst/>
                <a:uLnTx/>
                <a:uFillTx/>
                <a:ea typeface="Verdana" panose="020B0604030504040204" pitchFamily="34" charset="0"/>
                <a:cs typeface="Lato" panose="020F0502020204030203" pitchFamily="34" charset="0"/>
              </a:rPr>
              <a:t>3 </a:t>
            </a:r>
            <a:r>
              <a:rPr kumimoji="0" lang="en-US" sz="2400" b="0" i="0" u="none" strike="noStrike" kern="0" cap="none" spc="0" normalizeH="0" baseline="0" noProof="0" dirty="0">
                <a:ln>
                  <a:noFill/>
                </a:ln>
                <a:solidFill>
                  <a:srgbClr val="6C6D6C"/>
                </a:solidFill>
                <a:effectLst/>
                <a:uLnTx/>
                <a:uFillTx/>
                <a:ea typeface="Verdana" panose="020B0604030504040204" pitchFamily="34" charset="0"/>
                <a:cs typeface="Lato" panose="020F0502020204030203" pitchFamily="34" charset="0"/>
              </a:rPr>
              <a:t>Members 2020:</a:t>
            </a:r>
          </a:p>
          <a:p>
            <a:pPr marL="463550" lvl="1" indent="-231775">
              <a:buSzPct val="80000"/>
              <a:buFont typeface="Arial" panose="020B0604020202020204" pitchFamily="34" charset="0"/>
              <a:buChar char="•"/>
              <a:defRPr/>
            </a:pPr>
            <a:r>
              <a:rPr lang="en-US" sz="2000" kern="0" dirty="0">
                <a:solidFill>
                  <a:srgbClr val="6C6D6C"/>
                </a:solidFill>
              </a:rPr>
              <a:t>41 Centers</a:t>
            </a:r>
          </a:p>
          <a:p>
            <a:pPr marL="463550" lvl="1" indent="-231775">
              <a:buSzPct val="80000"/>
              <a:buFont typeface="Arial" panose="020B0604020202020204" pitchFamily="34" charset="0"/>
              <a:buChar char="•"/>
              <a:defRPr/>
            </a:pPr>
            <a:r>
              <a:rPr lang="en-US" sz="2000" kern="0" dirty="0">
                <a:solidFill>
                  <a:srgbClr val="6C6D6C"/>
                </a:solidFill>
              </a:rPr>
              <a:t>40 Centers were also PC4 members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C6D6C"/>
              </a:solidFill>
              <a:effectLst/>
              <a:uLnTx/>
              <a:uFillTx/>
              <a:ea typeface="Verdana" panose="020B0604030504040204" pitchFamily="34" charset="0"/>
              <a:cs typeface="Lato"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C6D6C"/>
                </a:solidFill>
                <a:effectLst/>
                <a:uLnTx/>
                <a:uFillTx/>
                <a:ea typeface="Verdana" panose="020B0604030504040204" pitchFamily="34" charset="0"/>
                <a:cs typeface="Lato" panose="020F0502020204030203" pitchFamily="34" charset="0"/>
              </a:rPr>
              <a:t>We are made up of:</a:t>
            </a:r>
          </a:p>
          <a:p>
            <a:pPr marL="463550" lvl="1" indent="-231775">
              <a:buSzPct val="80000"/>
              <a:buFont typeface="Arial" panose="020B0604020202020204" pitchFamily="34" charset="0"/>
              <a:buChar char="•"/>
              <a:defRPr/>
            </a:pPr>
            <a:r>
              <a:rPr kumimoji="0" lang="en-US" sz="2000" b="0" i="0" u="none" strike="noStrike" kern="0" cap="none" spc="0" normalizeH="0" baseline="0" noProof="0" dirty="0">
                <a:ln>
                  <a:noFill/>
                </a:ln>
                <a:solidFill>
                  <a:srgbClr val="6C6D6C"/>
                </a:solidFill>
                <a:effectLst/>
                <a:uLnTx/>
                <a:uFillTx/>
              </a:rPr>
              <a:t>Cardiologists</a:t>
            </a:r>
          </a:p>
          <a:p>
            <a:pPr marL="463550" lvl="1" indent="-231775">
              <a:buSzPct val="80000"/>
              <a:buFont typeface="Arial" panose="020B0604020202020204" pitchFamily="34" charset="0"/>
              <a:buChar char="•"/>
              <a:defRPr/>
            </a:pPr>
            <a:r>
              <a:rPr kumimoji="0" lang="en-US" sz="2000" b="0" i="0" u="none" strike="noStrike" kern="0" cap="none" spc="0" normalizeH="0" baseline="0" noProof="0" dirty="0">
                <a:ln>
                  <a:noFill/>
                </a:ln>
                <a:solidFill>
                  <a:srgbClr val="6C6D6C"/>
                </a:solidFill>
                <a:effectLst/>
                <a:uLnTx/>
                <a:uFillTx/>
              </a:rPr>
              <a:t>Cardiac surgeons</a:t>
            </a:r>
          </a:p>
          <a:p>
            <a:pPr marL="463550" lvl="1" indent="-231775">
              <a:buSzPct val="80000"/>
              <a:buFont typeface="Arial" panose="020B0604020202020204" pitchFamily="34" charset="0"/>
              <a:buChar char="•"/>
              <a:defRPr/>
            </a:pPr>
            <a:r>
              <a:rPr kumimoji="0" lang="en-US" sz="2000" b="0" i="0" u="none" strike="noStrike" kern="0" cap="none" spc="0" normalizeH="0" baseline="0" noProof="0" dirty="0">
                <a:ln>
                  <a:noFill/>
                </a:ln>
                <a:solidFill>
                  <a:srgbClr val="6C6D6C"/>
                </a:solidFill>
                <a:effectLst/>
                <a:uLnTx/>
                <a:uFillTx/>
              </a:rPr>
              <a:t>Advanced Practice Providers</a:t>
            </a:r>
          </a:p>
          <a:p>
            <a:pPr marL="463550" lvl="1" indent="-231775">
              <a:buSzPct val="80000"/>
              <a:buFont typeface="Arial" panose="020B0604020202020204" pitchFamily="34" charset="0"/>
              <a:buChar char="•"/>
              <a:defRPr/>
            </a:pPr>
            <a:r>
              <a:rPr kumimoji="0" lang="en-US" sz="2000" b="0" i="0" u="none" strike="noStrike" kern="0" cap="none" spc="0" normalizeH="0" baseline="0" noProof="0" dirty="0">
                <a:ln>
                  <a:noFill/>
                </a:ln>
                <a:solidFill>
                  <a:srgbClr val="6C6D6C"/>
                </a:solidFill>
                <a:effectLst/>
                <a:uLnTx/>
                <a:uFillTx/>
              </a:rPr>
              <a:t>RNs</a:t>
            </a:r>
          </a:p>
          <a:p>
            <a:pPr marL="463550" lvl="1" indent="-231775">
              <a:buSzPct val="80000"/>
              <a:buFont typeface="Arial" panose="020B0604020202020204" pitchFamily="34" charset="0"/>
              <a:buChar char="•"/>
              <a:defRPr/>
            </a:pPr>
            <a:r>
              <a:rPr kumimoji="0" lang="en-US" sz="2000" b="0" i="0" u="none" strike="noStrike" kern="0" cap="none" spc="0" normalizeH="0" baseline="0" noProof="0" dirty="0">
                <a:ln>
                  <a:noFill/>
                </a:ln>
                <a:solidFill>
                  <a:srgbClr val="6C6D6C"/>
                </a:solidFill>
                <a:effectLst/>
                <a:uLnTx/>
                <a:uFillTx/>
              </a:rPr>
              <a:t>Data champions</a:t>
            </a:r>
          </a:p>
          <a:p>
            <a:pPr marL="463550" lvl="1" indent="-231775">
              <a:buSzPct val="80000"/>
              <a:buFont typeface="Arial" panose="020B0604020202020204" pitchFamily="34" charset="0"/>
              <a:buChar char="•"/>
              <a:defRPr/>
            </a:pPr>
            <a:r>
              <a:rPr kumimoji="0" lang="en-US" sz="2000" b="0" i="0" u="none" strike="noStrike" kern="0" cap="none" spc="0" normalizeH="0" baseline="0" noProof="0" dirty="0">
                <a:ln>
                  <a:noFill/>
                </a:ln>
                <a:solidFill>
                  <a:srgbClr val="6C6D6C"/>
                </a:solidFill>
                <a:effectLst/>
                <a:uLnTx/>
                <a:uFillTx/>
              </a:rPr>
              <a:t>Patients/families</a:t>
            </a:r>
          </a:p>
        </p:txBody>
      </p:sp>
      <p:sp>
        <p:nvSpPr>
          <p:cNvPr id="7" name="TextBox 6">
            <a:extLst>
              <a:ext uri="{FF2B5EF4-FFF2-40B4-BE49-F238E27FC236}">
                <a16:creationId xmlns:a16="http://schemas.microsoft.com/office/drawing/2014/main" id="{E00B1B17-8847-4225-B46E-E196B14411CB}"/>
              </a:ext>
            </a:extLst>
          </p:cNvPr>
          <p:cNvSpPr txBox="1"/>
          <p:nvPr/>
        </p:nvSpPr>
        <p:spPr>
          <a:xfrm>
            <a:off x="838200" y="5677482"/>
            <a:ext cx="7304690" cy="215444"/>
          </a:xfrm>
          <a:prstGeom prst="rect">
            <a:avLst/>
          </a:prstGeom>
          <a:noFill/>
        </p:spPr>
        <p:txBody>
          <a:bodyPr wrap="square" lIns="0" tIns="0" rIns="0" bIns="0" rtlCol="0">
            <a:spAutoFit/>
          </a:bodyPr>
          <a:lstStyle/>
          <a:p>
            <a:r>
              <a:rPr lang="en-US" sz="1400" dirty="0"/>
              <a:t>See our up-to-date participants list at: </a:t>
            </a:r>
            <a:r>
              <a:rPr lang="en-US" sz="1400" dirty="0">
                <a:hlinkClick r:id="rId4"/>
              </a:rPr>
              <a:t>pac3quality.org/participating-hospitals</a:t>
            </a:r>
            <a:endParaRPr lang="en-US" sz="1400" dirty="0"/>
          </a:p>
        </p:txBody>
      </p:sp>
    </p:spTree>
    <p:extLst>
      <p:ext uri="{BB962C8B-B14F-4D97-AF65-F5344CB8AC3E}">
        <p14:creationId xmlns:p14="http://schemas.microsoft.com/office/powerpoint/2010/main" val="402904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66900" y="76200"/>
            <a:ext cx="8458200" cy="787400"/>
          </a:xfrm>
        </p:spPr>
        <p:txBody>
          <a:bodyPr>
            <a:normAutofit/>
          </a:bodyPr>
          <a:lstStyle/>
          <a:p>
            <a:pPr algn="ctr"/>
            <a:r>
              <a:rPr lang="en-US" sz="4000" b="1" dirty="0">
                <a:latin typeface="Century Gothic" panose="020B0502020202020204" pitchFamily="34" charset="0"/>
              </a:rPr>
              <a:t>Cardiac Networks United </a:t>
            </a:r>
            <a:endParaRPr lang="en-US" sz="4000" i="1" dirty="0">
              <a:latin typeface="Century Gothic" panose="020B0502020202020204" pitchFamily="34" charset="0"/>
            </a:endParaRPr>
          </a:p>
        </p:txBody>
      </p:sp>
      <p:sp>
        <p:nvSpPr>
          <p:cNvPr id="7" name="TextBox 6"/>
          <p:cNvSpPr txBox="1"/>
          <p:nvPr/>
        </p:nvSpPr>
        <p:spPr>
          <a:xfrm>
            <a:off x="0" y="814626"/>
            <a:ext cx="12192000" cy="861774"/>
          </a:xfrm>
          <a:prstGeom prst="rect">
            <a:avLst/>
          </a:prstGeom>
          <a:noFill/>
        </p:spPr>
        <p:txBody>
          <a:bodyPr wrap="square" rtlCol="0">
            <a:spAutoFit/>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Accelerating discovery and improvements in care through </a:t>
            </a: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38FA227-B9B0-144C-974D-0F7CAFBA1900}"/>
              </a:ext>
            </a:extLst>
          </p:cNvPr>
          <p:cNvPicPr>
            <a:picLocks noChangeAspect="1"/>
          </p:cNvPicPr>
          <p:nvPr/>
        </p:nvPicPr>
        <p:blipFill>
          <a:blip r:embed="rId4"/>
          <a:stretch>
            <a:fillRect/>
          </a:stretch>
        </p:blipFill>
        <p:spPr>
          <a:xfrm>
            <a:off x="5261542" y="3216696"/>
            <a:ext cx="1676400" cy="1683884"/>
          </a:xfrm>
          <a:prstGeom prst="rect">
            <a:avLst/>
          </a:prstGeom>
        </p:spPr>
      </p:pic>
      <p:pic>
        <p:nvPicPr>
          <p:cNvPr id="20" name="Picture 19" descr="PC4_Logo.png">
            <a:extLst>
              <a:ext uri="{FF2B5EF4-FFF2-40B4-BE49-F238E27FC236}">
                <a16:creationId xmlns:a16="http://schemas.microsoft.com/office/drawing/2014/main" id="{3B655BC1-E47B-6B43-B514-67551EAA0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8134" y="1808873"/>
            <a:ext cx="1003323" cy="652160"/>
          </a:xfrm>
          <a:prstGeom prst="rect">
            <a:avLst/>
          </a:prstGeom>
        </p:spPr>
      </p:pic>
      <p:pic>
        <p:nvPicPr>
          <p:cNvPr id="21" name="Picture 20">
            <a:extLst>
              <a:ext uri="{FF2B5EF4-FFF2-40B4-BE49-F238E27FC236}">
                <a16:creationId xmlns:a16="http://schemas.microsoft.com/office/drawing/2014/main" id="{456B3F09-48ED-9F43-BA15-EFD2FD9982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3470" y="4265068"/>
            <a:ext cx="1937930" cy="902899"/>
          </a:xfrm>
          <a:prstGeom prst="rect">
            <a:avLst/>
          </a:prstGeom>
        </p:spPr>
      </p:pic>
      <p:cxnSp>
        <p:nvCxnSpPr>
          <p:cNvPr id="22" name="Straight Connector 21">
            <a:extLst>
              <a:ext uri="{FF2B5EF4-FFF2-40B4-BE49-F238E27FC236}">
                <a16:creationId xmlns:a16="http://schemas.microsoft.com/office/drawing/2014/main" id="{97247342-6712-1449-8CFA-7BEBC98B22A0}"/>
              </a:ext>
            </a:extLst>
          </p:cNvPr>
          <p:cNvCxnSpPr>
            <a:cxnSpLocks/>
          </p:cNvCxnSpPr>
          <p:nvPr/>
        </p:nvCxnSpPr>
        <p:spPr>
          <a:xfrm flipV="1">
            <a:off x="6845512" y="2589341"/>
            <a:ext cx="535871" cy="746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B57208-F00D-BB4B-8371-8912240B415B}"/>
              </a:ext>
            </a:extLst>
          </p:cNvPr>
          <p:cNvCxnSpPr>
            <a:cxnSpLocks/>
          </p:cNvCxnSpPr>
          <p:nvPr/>
        </p:nvCxnSpPr>
        <p:spPr>
          <a:xfrm flipH="1" flipV="1">
            <a:off x="4693462" y="2548181"/>
            <a:ext cx="598897" cy="7871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7B80E85-8B1A-1E48-A6A5-A806C74446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1453" y="6026731"/>
            <a:ext cx="1623835" cy="571619"/>
          </a:xfrm>
          <a:prstGeom prst="rect">
            <a:avLst/>
          </a:prstGeom>
        </p:spPr>
      </p:pic>
      <p:pic>
        <p:nvPicPr>
          <p:cNvPr id="25" name="Picture 24">
            <a:extLst>
              <a:ext uri="{FF2B5EF4-FFF2-40B4-BE49-F238E27FC236}">
                <a16:creationId xmlns:a16="http://schemas.microsoft.com/office/drawing/2014/main" id="{B514A0E0-9D13-0A44-AE76-4864D31DA7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6978" y="5874331"/>
            <a:ext cx="1764829" cy="831269"/>
          </a:xfrm>
          <a:prstGeom prst="rect">
            <a:avLst/>
          </a:prstGeom>
        </p:spPr>
      </p:pic>
      <p:cxnSp>
        <p:nvCxnSpPr>
          <p:cNvPr id="27" name="Straight Connector 26">
            <a:extLst>
              <a:ext uri="{FF2B5EF4-FFF2-40B4-BE49-F238E27FC236}">
                <a16:creationId xmlns:a16="http://schemas.microsoft.com/office/drawing/2014/main" id="{5F326128-B3F4-CA4F-95B0-FA918212CA82}"/>
              </a:ext>
            </a:extLst>
          </p:cNvPr>
          <p:cNvCxnSpPr/>
          <p:nvPr/>
        </p:nvCxnSpPr>
        <p:spPr>
          <a:xfrm flipH="1">
            <a:off x="4780236" y="5181600"/>
            <a:ext cx="532672" cy="673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E93726-2518-8E45-8032-09C7C44AA627}"/>
              </a:ext>
            </a:extLst>
          </p:cNvPr>
          <p:cNvCxnSpPr/>
          <p:nvPr/>
        </p:nvCxnSpPr>
        <p:spPr>
          <a:xfrm>
            <a:off x="6676264" y="5230019"/>
            <a:ext cx="499503" cy="660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9C4A65-F59F-6445-ABAC-ACAADB7558FD}"/>
              </a:ext>
            </a:extLst>
          </p:cNvPr>
          <p:cNvCxnSpPr>
            <a:cxnSpLocks/>
          </p:cNvCxnSpPr>
          <p:nvPr/>
        </p:nvCxnSpPr>
        <p:spPr>
          <a:xfrm flipV="1">
            <a:off x="7171855" y="3710825"/>
            <a:ext cx="1110917" cy="212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D19CCC6B-37D5-B449-BA7E-6CC2EA813E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2823" y="1705445"/>
            <a:ext cx="1392465" cy="928310"/>
          </a:xfrm>
          <a:prstGeom prst="rect">
            <a:avLst/>
          </a:prstGeom>
        </p:spPr>
      </p:pic>
      <p:graphicFrame>
        <p:nvGraphicFramePr>
          <p:cNvPr id="32" name="Object 31">
            <a:extLst>
              <a:ext uri="{FF2B5EF4-FFF2-40B4-BE49-F238E27FC236}">
                <a16:creationId xmlns:a16="http://schemas.microsoft.com/office/drawing/2014/main" id="{A4B6EA96-2EC6-9545-91A0-87F642049199}"/>
              </a:ext>
            </a:extLst>
          </p:cNvPr>
          <p:cNvGraphicFramePr>
            <a:graphicFrameLocks noChangeAspect="1"/>
          </p:cNvGraphicFramePr>
          <p:nvPr/>
        </p:nvGraphicFramePr>
        <p:xfrm>
          <a:off x="8686800" y="3115195"/>
          <a:ext cx="1417688" cy="757395"/>
        </p:xfrm>
        <a:graphic>
          <a:graphicData uri="http://schemas.openxmlformats.org/presentationml/2006/ole">
            <mc:AlternateContent xmlns:mc="http://schemas.openxmlformats.org/markup-compatibility/2006">
              <mc:Choice xmlns:v="urn:schemas-microsoft-com:vml" Requires="v">
                <p:oleObj spid="_x0000_s1026" name="Bitmap Image" r:id="rId10" imgW="2352381" imgH="1267002" progId="Paint.Picture">
                  <p:embed/>
                </p:oleObj>
              </mc:Choice>
              <mc:Fallback>
                <p:oleObj name="Bitmap Image" r:id="rId10" imgW="2352381" imgH="1267002" progId="Paint.Picture">
                  <p:embed/>
                  <p:pic>
                    <p:nvPicPr>
                      <p:cNvPr id="32" name="Object 31">
                        <a:extLst>
                          <a:ext uri="{FF2B5EF4-FFF2-40B4-BE49-F238E27FC236}">
                            <a16:creationId xmlns:a16="http://schemas.microsoft.com/office/drawing/2014/main" id="{A4B6EA96-2EC6-9545-91A0-87F6420491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6800" y="3115195"/>
                        <a:ext cx="1417688" cy="757395"/>
                      </a:xfrm>
                      <a:prstGeom prst="rect">
                        <a:avLst/>
                      </a:prstGeom>
                      <a:noFill/>
                    </p:spPr>
                  </p:pic>
                </p:oleObj>
              </mc:Fallback>
            </mc:AlternateContent>
          </a:graphicData>
        </a:graphic>
      </p:graphicFrame>
      <p:pic>
        <p:nvPicPr>
          <p:cNvPr id="33" name="Picture 32">
            <a:extLst>
              <a:ext uri="{FF2B5EF4-FFF2-40B4-BE49-F238E27FC236}">
                <a16:creationId xmlns:a16="http://schemas.microsoft.com/office/drawing/2014/main" id="{F780A91D-5D52-9F48-9CBD-2218E157D3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7295" y="3041246"/>
            <a:ext cx="3222237" cy="638899"/>
          </a:xfrm>
          <a:prstGeom prst="rect">
            <a:avLst/>
          </a:prstGeom>
        </p:spPr>
      </p:pic>
      <p:cxnSp>
        <p:nvCxnSpPr>
          <p:cNvPr id="34" name="Straight Connector 33">
            <a:extLst>
              <a:ext uri="{FF2B5EF4-FFF2-40B4-BE49-F238E27FC236}">
                <a16:creationId xmlns:a16="http://schemas.microsoft.com/office/drawing/2014/main" id="{10476911-673A-C54C-8788-2E06F37F5EB9}"/>
              </a:ext>
            </a:extLst>
          </p:cNvPr>
          <p:cNvCxnSpPr/>
          <p:nvPr/>
        </p:nvCxnSpPr>
        <p:spPr>
          <a:xfrm>
            <a:off x="7086600" y="4495800"/>
            <a:ext cx="1071516" cy="414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B33BDE-03DF-B24C-B8DC-D9417839429F}"/>
              </a:ext>
            </a:extLst>
          </p:cNvPr>
          <p:cNvPicPr>
            <a:picLocks noChangeAspect="1"/>
          </p:cNvPicPr>
          <p:nvPr/>
        </p:nvPicPr>
        <p:blipFill>
          <a:blip r:embed="rId13"/>
          <a:stretch>
            <a:fillRect/>
          </a:stretch>
        </p:blipFill>
        <p:spPr>
          <a:xfrm>
            <a:off x="8719930" y="4570431"/>
            <a:ext cx="2857500" cy="845820"/>
          </a:xfrm>
          <a:prstGeom prst="rect">
            <a:avLst/>
          </a:prstGeom>
        </p:spPr>
      </p:pic>
      <p:cxnSp>
        <p:nvCxnSpPr>
          <p:cNvPr id="30" name="Straight Connector 29">
            <a:extLst>
              <a:ext uri="{FF2B5EF4-FFF2-40B4-BE49-F238E27FC236}">
                <a16:creationId xmlns:a16="http://schemas.microsoft.com/office/drawing/2014/main" id="{D11BCA7D-2407-394E-AA28-5B6621BE1D4B}"/>
              </a:ext>
            </a:extLst>
          </p:cNvPr>
          <p:cNvCxnSpPr>
            <a:cxnSpLocks/>
          </p:cNvCxnSpPr>
          <p:nvPr/>
        </p:nvCxnSpPr>
        <p:spPr>
          <a:xfrm flipH="1" flipV="1">
            <a:off x="3839888" y="3465734"/>
            <a:ext cx="1071515" cy="4288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1B47F1-08E6-3941-A59E-E605A6C317C7}"/>
              </a:ext>
            </a:extLst>
          </p:cNvPr>
          <p:cNvCxnSpPr>
            <a:cxnSpLocks/>
          </p:cNvCxnSpPr>
          <p:nvPr/>
        </p:nvCxnSpPr>
        <p:spPr>
          <a:xfrm flipV="1">
            <a:off x="3815313" y="4453750"/>
            <a:ext cx="1091217" cy="2503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19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229" y="1208832"/>
            <a:ext cx="12169689" cy="369332"/>
          </a:xfrm>
          <a:prstGeom prst="rect">
            <a:avLst/>
          </a:prstGeom>
          <a:noFill/>
        </p:spPr>
        <p:txBody>
          <a:bodyPr wrap="square" lIns="0" tIns="0" rIns="0" bIns="0" rtlCol="0">
            <a:spAutoFit/>
          </a:bodyPr>
          <a:lstStyle/>
          <a:p>
            <a:pPr marL="45720"/>
            <a:r>
              <a:rPr lang="en-US" sz="2400" dirty="0"/>
              <a:t>Accelerating discovery and improvements in care through </a:t>
            </a:r>
            <a:r>
              <a:rPr lang="en-US" sz="2400" b="1" i="1" dirty="0"/>
              <a:t>collaboration</a:t>
            </a:r>
          </a:p>
        </p:txBody>
      </p:sp>
      <p:grpSp>
        <p:nvGrpSpPr>
          <p:cNvPr id="54" name="Group 53">
            <a:extLst>
              <a:ext uri="{FF2B5EF4-FFF2-40B4-BE49-F238E27FC236}">
                <a16:creationId xmlns:a16="http://schemas.microsoft.com/office/drawing/2014/main" id="{F0425469-E0A7-0942-BA69-7B0D2A979BBB}"/>
              </a:ext>
            </a:extLst>
          </p:cNvPr>
          <p:cNvGrpSpPr/>
          <p:nvPr/>
        </p:nvGrpSpPr>
        <p:grpSpPr>
          <a:xfrm>
            <a:off x="2035780" y="2014151"/>
            <a:ext cx="8120440" cy="4061705"/>
            <a:chOff x="1946529" y="1893811"/>
            <a:chExt cx="8533967" cy="4268544"/>
          </a:xfrm>
        </p:grpSpPr>
        <p:pic>
          <p:nvPicPr>
            <p:cNvPr id="19" name="Picture 18">
              <a:extLst>
                <a:ext uri="{FF2B5EF4-FFF2-40B4-BE49-F238E27FC236}">
                  <a16:creationId xmlns:a16="http://schemas.microsoft.com/office/drawing/2014/main" id="{C99C61DD-2797-4EEF-A111-DDCFE9348DF4}"/>
                </a:ext>
              </a:extLst>
            </p:cNvPr>
            <p:cNvPicPr>
              <a:picLocks noChangeAspect="1"/>
            </p:cNvPicPr>
            <p:nvPr/>
          </p:nvPicPr>
          <p:blipFill>
            <a:blip r:embed="rId3"/>
            <a:stretch>
              <a:fillRect/>
            </a:stretch>
          </p:blipFill>
          <p:spPr>
            <a:xfrm>
              <a:off x="5078399" y="3141351"/>
              <a:ext cx="1676400" cy="1683884"/>
            </a:xfrm>
            <a:prstGeom prst="rect">
              <a:avLst/>
            </a:prstGeom>
          </p:spPr>
        </p:pic>
        <p:pic>
          <p:nvPicPr>
            <p:cNvPr id="20" name="Picture 19">
              <a:extLst>
                <a:ext uri="{FF2B5EF4-FFF2-40B4-BE49-F238E27FC236}">
                  <a16:creationId xmlns:a16="http://schemas.microsoft.com/office/drawing/2014/main" id="{9868C4C7-3EB4-4F0C-956E-E722D2808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044" y="1893811"/>
              <a:ext cx="1003323" cy="652160"/>
            </a:xfrm>
            <a:prstGeom prst="rect">
              <a:avLst/>
            </a:prstGeom>
          </p:spPr>
        </p:pic>
        <p:pic>
          <p:nvPicPr>
            <p:cNvPr id="21" name="Picture 20">
              <a:extLst>
                <a:ext uri="{FF2B5EF4-FFF2-40B4-BE49-F238E27FC236}">
                  <a16:creationId xmlns:a16="http://schemas.microsoft.com/office/drawing/2014/main" id="{800C4205-8970-4B88-8802-426994208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6529" y="3430873"/>
              <a:ext cx="1937930" cy="902899"/>
            </a:xfrm>
            <a:prstGeom prst="rect">
              <a:avLst/>
            </a:prstGeom>
          </p:spPr>
        </p:pic>
        <p:cxnSp>
          <p:nvCxnSpPr>
            <p:cNvPr id="22" name="Straight Connector 21">
              <a:extLst>
                <a:ext uri="{FF2B5EF4-FFF2-40B4-BE49-F238E27FC236}">
                  <a16:creationId xmlns:a16="http://schemas.microsoft.com/office/drawing/2014/main" id="{950156BB-8D73-4085-B2A6-6E8B1FF47049}"/>
                </a:ext>
              </a:extLst>
            </p:cNvPr>
            <p:cNvCxnSpPr>
              <a:cxnSpLocks/>
            </p:cNvCxnSpPr>
            <p:nvPr/>
          </p:nvCxnSpPr>
          <p:spPr>
            <a:xfrm flipV="1">
              <a:off x="6458596" y="2635598"/>
              <a:ext cx="296203" cy="3797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8FB6F2-D386-4055-A33E-8344DA549406}"/>
                </a:ext>
              </a:extLst>
            </p:cNvPr>
            <p:cNvCxnSpPr>
              <a:cxnSpLocks/>
            </p:cNvCxnSpPr>
            <p:nvPr/>
          </p:nvCxnSpPr>
          <p:spPr>
            <a:xfrm flipH="1" flipV="1">
              <a:off x="4705886" y="2749315"/>
              <a:ext cx="387922" cy="438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9BA3BCA-0F4C-4B7E-858B-22F988205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5074" y="5590736"/>
              <a:ext cx="1623835" cy="571619"/>
            </a:xfrm>
            <a:prstGeom prst="rect">
              <a:avLst/>
            </a:prstGeom>
          </p:spPr>
        </p:pic>
        <p:pic>
          <p:nvPicPr>
            <p:cNvPr id="25" name="Picture 24">
              <a:extLst>
                <a:ext uri="{FF2B5EF4-FFF2-40B4-BE49-F238E27FC236}">
                  <a16:creationId xmlns:a16="http://schemas.microsoft.com/office/drawing/2014/main" id="{CAE12ACF-4ACC-4F66-9259-CCEDA40B87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4" y="5159315"/>
              <a:ext cx="1764829" cy="831269"/>
            </a:xfrm>
            <a:prstGeom prst="rect">
              <a:avLst/>
            </a:prstGeom>
          </p:spPr>
        </p:pic>
        <p:cxnSp>
          <p:nvCxnSpPr>
            <p:cNvPr id="27" name="Straight Connector 26">
              <a:extLst>
                <a:ext uri="{FF2B5EF4-FFF2-40B4-BE49-F238E27FC236}">
                  <a16:creationId xmlns:a16="http://schemas.microsoft.com/office/drawing/2014/main" id="{773EF2D8-AF3F-49F6-9534-D9FA3391BDBA}"/>
                </a:ext>
              </a:extLst>
            </p:cNvPr>
            <p:cNvCxnSpPr>
              <a:cxnSpLocks/>
            </p:cNvCxnSpPr>
            <p:nvPr/>
          </p:nvCxnSpPr>
          <p:spPr>
            <a:xfrm flipH="1">
              <a:off x="4151870" y="3994444"/>
              <a:ext cx="7001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A3410E-7C5F-49A5-9F5E-7232C1A96360}"/>
                </a:ext>
              </a:extLst>
            </p:cNvPr>
            <p:cNvCxnSpPr>
              <a:cxnSpLocks/>
            </p:cNvCxnSpPr>
            <p:nvPr/>
          </p:nvCxnSpPr>
          <p:spPr>
            <a:xfrm flipH="1">
              <a:off x="4818721" y="4878696"/>
              <a:ext cx="423879" cy="411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E8596E-2099-480E-929A-62254B0FB861}"/>
                </a:ext>
              </a:extLst>
            </p:cNvPr>
            <p:cNvCxnSpPr>
              <a:cxnSpLocks/>
            </p:cNvCxnSpPr>
            <p:nvPr/>
          </p:nvCxnSpPr>
          <p:spPr>
            <a:xfrm>
              <a:off x="6865074" y="4333772"/>
              <a:ext cx="559631" cy="2587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673B7F-539E-4DED-BE47-ADF2AD0EF595}"/>
                </a:ext>
              </a:extLst>
            </p:cNvPr>
            <p:cNvCxnSpPr>
              <a:cxnSpLocks/>
            </p:cNvCxnSpPr>
            <p:nvPr/>
          </p:nvCxnSpPr>
          <p:spPr>
            <a:xfrm flipV="1">
              <a:off x="6894893" y="3429000"/>
              <a:ext cx="630372" cy="252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1EA4B1F-3B38-47E6-B5AC-C18B05984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2676" y="4188453"/>
              <a:ext cx="1392465" cy="928310"/>
            </a:xfrm>
            <a:prstGeom prst="rect">
              <a:avLst/>
            </a:prstGeom>
          </p:spPr>
        </p:pic>
        <p:pic>
          <p:nvPicPr>
            <p:cNvPr id="34" name="Picture 33">
              <a:extLst>
                <a:ext uri="{FF2B5EF4-FFF2-40B4-BE49-F238E27FC236}">
                  <a16:creationId xmlns:a16="http://schemas.microsoft.com/office/drawing/2014/main" id="{363A0EB6-9487-4A7D-B650-5039177BB0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3619" y="2037222"/>
              <a:ext cx="3222237" cy="638899"/>
            </a:xfrm>
            <a:prstGeom prst="rect">
              <a:avLst/>
            </a:prstGeom>
          </p:spPr>
        </p:pic>
        <p:pic>
          <p:nvPicPr>
            <p:cNvPr id="35" name="Picture 34">
              <a:extLst>
                <a:ext uri="{FF2B5EF4-FFF2-40B4-BE49-F238E27FC236}">
                  <a16:creationId xmlns:a16="http://schemas.microsoft.com/office/drawing/2014/main" id="{0CA8EB28-E3B8-4794-B786-DEBAED127F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92676" y="2986545"/>
              <a:ext cx="2687820" cy="577249"/>
            </a:xfrm>
            <a:prstGeom prst="rect">
              <a:avLst/>
            </a:prstGeom>
          </p:spPr>
        </p:pic>
        <p:cxnSp>
          <p:nvCxnSpPr>
            <p:cNvPr id="26" name="Straight Connector 25">
              <a:extLst>
                <a:ext uri="{FF2B5EF4-FFF2-40B4-BE49-F238E27FC236}">
                  <a16:creationId xmlns:a16="http://schemas.microsoft.com/office/drawing/2014/main" id="{6F83A15A-44E7-B945-813E-015E23F682C1}"/>
                </a:ext>
              </a:extLst>
            </p:cNvPr>
            <p:cNvCxnSpPr>
              <a:cxnSpLocks/>
            </p:cNvCxnSpPr>
            <p:nvPr/>
          </p:nvCxnSpPr>
          <p:spPr>
            <a:xfrm flipH="1" flipV="1">
              <a:off x="6458597" y="4951236"/>
              <a:ext cx="296202" cy="522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itle 54">
            <a:extLst>
              <a:ext uri="{FF2B5EF4-FFF2-40B4-BE49-F238E27FC236}">
                <a16:creationId xmlns:a16="http://schemas.microsoft.com/office/drawing/2014/main" id="{39E324B2-E6B8-1040-95F2-1F348717E77D}"/>
              </a:ext>
            </a:extLst>
          </p:cNvPr>
          <p:cNvSpPr>
            <a:spLocks noGrp="1"/>
          </p:cNvSpPr>
          <p:nvPr>
            <p:ph type="title"/>
          </p:nvPr>
        </p:nvSpPr>
        <p:spPr/>
        <p:txBody>
          <a:bodyPr/>
          <a:lstStyle/>
          <a:p>
            <a:r>
              <a:rPr lang="en-US" dirty="0"/>
              <a:t>Founding Member: Cardiac Networks United</a:t>
            </a:r>
          </a:p>
        </p:txBody>
      </p:sp>
    </p:spTree>
    <p:extLst>
      <p:ext uri="{BB962C8B-B14F-4D97-AF65-F5344CB8AC3E}">
        <p14:creationId xmlns:p14="http://schemas.microsoft.com/office/powerpoint/2010/main" val="148768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840731-A12C-5348-BE00-54EC6F14AD62}"/>
              </a:ext>
            </a:extLst>
          </p:cNvPr>
          <p:cNvSpPr>
            <a:spLocks noGrp="1"/>
          </p:cNvSpPr>
          <p:nvPr>
            <p:ph type="title"/>
          </p:nvPr>
        </p:nvSpPr>
        <p:spPr/>
        <p:txBody>
          <a:bodyPr/>
          <a:lstStyle/>
          <a:p>
            <a:r>
              <a:rPr lang="en-US" dirty="0"/>
              <a:t>Why Join PAC</a:t>
            </a:r>
            <a:r>
              <a:rPr lang="en-US" baseline="30000" dirty="0"/>
              <a:t>3</a:t>
            </a:r>
          </a:p>
        </p:txBody>
      </p:sp>
      <p:sp>
        <p:nvSpPr>
          <p:cNvPr id="4" name="Content Placeholder 3">
            <a:extLst>
              <a:ext uri="{FF2B5EF4-FFF2-40B4-BE49-F238E27FC236}">
                <a16:creationId xmlns:a16="http://schemas.microsoft.com/office/drawing/2014/main" id="{DDCD82D0-87F0-4713-821A-6816B76EE5DD}"/>
              </a:ext>
            </a:extLst>
          </p:cNvPr>
          <p:cNvSpPr>
            <a:spLocks noGrp="1"/>
          </p:cNvSpPr>
          <p:nvPr>
            <p:ph sz="quarter" idx="17"/>
          </p:nvPr>
        </p:nvSpPr>
        <p:spPr>
          <a:xfrm>
            <a:off x="851162" y="1485900"/>
            <a:ext cx="10776546" cy="4806838"/>
          </a:xfrm>
        </p:spPr>
        <p:txBody>
          <a:bodyPr>
            <a:noAutofit/>
          </a:bodyPr>
          <a:lstStyle/>
          <a:p>
            <a:pPr>
              <a:lnSpc>
                <a:spcPct val="100000"/>
              </a:lnSpc>
              <a:buSzPct val="80000"/>
            </a:pPr>
            <a:r>
              <a:rPr lang="en-US" sz="2000" b="1" dirty="0">
                <a:latin typeface="+mn-lt"/>
              </a:rPr>
              <a:t>Only national collaborative and registry with focus on pediatric acute care cardiology</a:t>
            </a:r>
          </a:p>
          <a:p>
            <a:pPr>
              <a:lnSpc>
                <a:spcPct val="100000"/>
              </a:lnSpc>
              <a:buSzPct val="80000"/>
            </a:pPr>
            <a:r>
              <a:rPr lang="en-US" sz="2000" dirty="0">
                <a:latin typeface="+mn-lt"/>
              </a:rPr>
              <a:t>Benchmarking</a:t>
            </a:r>
          </a:p>
          <a:p>
            <a:pPr>
              <a:lnSpc>
                <a:spcPct val="100000"/>
              </a:lnSpc>
              <a:buSzPct val="80000"/>
            </a:pPr>
            <a:r>
              <a:rPr lang="en-US" sz="2000" dirty="0"/>
              <a:t>Integration with other cardiac registries including STS and PC</a:t>
            </a:r>
            <a:r>
              <a:rPr lang="en-US" sz="2000" baseline="30000" dirty="0"/>
              <a:t>4</a:t>
            </a:r>
            <a:r>
              <a:rPr lang="en-US" sz="2000" dirty="0"/>
              <a:t> to get the full patient picture</a:t>
            </a:r>
            <a:endParaRPr lang="en-US" sz="2000" dirty="0">
              <a:latin typeface="+mn-lt"/>
            </a:endParaRPr>
          </a:p>
          <a:p>
            <a:pPr>
              <a:lnSpc>
                <a:spcPct val="100000"/>
              </a:lnSpc>
              <a:buSzPct val="80000"/>
            </a:pPr>
            <a:r>
              <a:rPr lang="en-US" sz="2000" dirty="0">
                <a:latin typeface="+mn-lt"/>
              </a:rPr>
              <a:t>Improved patient outcomes through local clinical improvement work</a:t>
            </a:r>
          </a:p>
          <a:p>
            <a:pPr>
              <a:lnSpc>
                <a:spcPct val="100000"/>
              </a:lnSpc>
              <a:buSzPct val="80000"/>
            </a:pPr>
            <a:r>
              <a:rPr lang="en-US" sz="2000" dirty="0">
                <a:latin typeface="+mn-lt"/>
              </a:rPr>
              <a:t>Participation in national quality improvement and research projects</a:t>
            </a:r>
          </a:p>
          <a:p>
            <a:pPr marL="685800" lvl="3">
              <a:lnSpc>
                <a:spcPct val="100000"/>
              </a:lnSpc>
              <a:spcBef>
                <a:spcPts val="1000"/>
              </a:spcBef>
              <a:buSzPct val="80000"/>
            </a:pPr>
            <a:r>
              <a:rPr lang="en-US" i="1" dirty="0">
                <a:latin typeface="+mn-lt"/>
              </a:rPr>
              <a:t>Opportunity to gain from network level QI work through sustain packages and Getting Started Toolkit for data entry start</a:t>
            </a:r>
          </a:p>
          <a:p>
            <a:pPr>
              <a:lnSpc>
                <a:spcPct val="100000"/>
              </a:lnSpc>
              <a:buSzPct val="80000"/>
            </a:pPr>
            <a:r>
              <a:rPr lang="en-US" sz="2000" dirty="0">
                <a:latin typeface="+mn-lt"/>
              </a:rPr>
              <a:t>Quality Improvement and Clinical Education</a:t>
            </a:r>
          </a:p>
          <a:p>
            <a:pPr>
              <a:lnSpc>
                <a:spcPct val="100000"/>
              </a:lnSpc>
              <a:buSzPct val="80000"/>
            </a:pPr>
            <a:r>
              <a:rPr lang="en-US" sz="2000" dirty="0">
                <a:latin typeface="+mn-lt"/>
              </a:rPr>
              <a:t>Opportunities for professional and career growth for participants through mentoring, collaboration, and networking</a:t>
            </a:r>
          </a:p>
          <a:p>
            <a:pPr>
              <a:lnSpc>
                <a:spcPct val="100000"/>
              </a:lnSpc>
              <a:buSzPct val="80000"/>
            </a:pPr>
            <a:r>
              <a:rPr lang="en-US" sz="2000" dirty="0">
                <a:latin typeface="+mn-lt"/>
              </a:rPr>
              <a:t>Patient and Family Engagement/Support</a:t>
            </a:r>
          </a:p>
          <a:p>
            <a:pPr>
              <a:lnSpc>
                <a:spcPct val="100000"/>
              </a:lnSpc>
              <a:buSzPct val="80000"/>
            </a:pPr>
            <a:r>
              <a:rPr lang="en-US" sz="2000" dirty="0">
                <a:latin typeface="+mn-lt"/>
              </a:rPr>
              <a:t>Point on </a:t>
            </a:r>
            <a:r>
              <a:rPr lang="en-US" sz="2000" i="1" dirty="0">
                <a:latin typeface="+mn-lt"/>
              </a:rPr>
              <a:t>U.S. News and World Report</a:t>
            </a:r>
          </a:p>
        </p:txBody>
      </p:sp>
    </p:spTree>
    <p:extLst>
      <p:ext uri="{BB962C8B-B14F-4D97-AF65-F5344CB8AC3E}">
        <p14:creationId xmlns:p14="http://schemas.microsoft.com/office/powerpoint/2010/main" val="382406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4907-9742-4EED-99B2-996F04E9BE13}"/>
              </a:ext>
            </a:extLst>
          </p:cNvPr>
          <p:cNvSpPr>
            <a:spLocks noGrp="1"/>
          </p:cNvSpPr>
          <p:nvPr>
            <p:ph type="title"/>
          </p:nvPr>
        </p:nvSpPr>
        <p:spPr/>
        <p:txBody>
          <a:bodyPr/>
          <a:lstStyle/>
          <a:p>
            <a:r>
              <a:rPr lang="en-US" dirty="0"/>
              <a:t>Our Focus</a:t>
            </a:r>
          </a:p>
        </p:txBody>
      </p:sp>
      <p:graphicFrame>
        <p:nvGraphicFramePr>
          <p:cNvPr id="4" name="Diagram 3">
            <a:extLst>
              <a:ext uri="{FF2B5EF4-FFF2-40B4-BE49-F238E27FC236}">
                <a16:creationId xmlns:a16="http://schemas.microsoft.com/office/drawing/2014/main" id="{E9FA4185-B333-45EB-9AD1-936003EBDE4E}"/>
              </a:ext>
            </a:extLst>
          </p:cNvPr>
          <p:cNvGraphicFramePr/>
          <p:nvPr>
            <p:extLst>
              <p:ext uri="{D42A27DB-BD31-4B8C-83A1-F6EECF244321}">
                <p14:modId xmlns:p14="http://schemas.microsoft.com/office/powerpoint/2010/main" val="3943195364"/>
              </p:ext>
            </p:extLst>
          </p:nvPr>
        </p:nvGraphicFramePr>
        <p:xfrm>
          <a:off x="1148790" y="1470455"/>
          <a:ext cx="8934324" cy="4859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a:extLst>
              <a:ext uri="{FF2B5EF4-FFF2-40B4-BE49-F238E27FC236}">
                <a16:creationId xmlns:a16="http://schemas.microsoft.com/office/drawing/2014/main" id="{C69351A1-A9ED-4266-85A9-301F60A163A0}"/>
              </a:ext>
            </a:extLst>
          </p:cNvPr>
          <p:cNvCxnSpPr>
            <a:cxnSpLocks/>
          </p:cNvCxnSpPr>
          <p:nvPr/>
        </p:nvCxnSpPr>
        <p:spPr>
          <a:xfrm flipH="1">
            <a:off x="5486401" y="2755557"/>
            <a:ext cx="2743199" cy="1285102"/>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EA7027-7B0F-4695-BD01-8676E3DE527B}"/>
              </a:ext>
            </a:extLst>
          </p:cNvPr>
          <p:cNvSpPr txBox="1"/>
          <p:nvPr/>
        </p:nvSpPr>
        <p:spPr>
          <a:xfrm>
            <a:off x="8326424" y="1692523"/>
            <a:ext cx="2683447" cy="1569660"/>
          </a:xfrm>
          <a:prstGeom prst="rect">
            <a:avLst/>
          </a:prstGeom>
          <a:noFill/>
        </p:spPr>
        <p:txBody>
          <a:bodyPr wrap="square" rtlCol="0">
            <a:spAutoFit/>
          </a:bodyPr>
          <a:lstStyle/>
          <a:p>
            <a:r>
              <a:rPr lang="en-US" sz="2400" dirty="0">
                <a:ea typeface="Verdana" panose="020B0604030504040204" pitchFamily="34" charset="0"/>
                <a:cs typeface="Lato" panose="020F0502020204030203" pitchFamily="34" charset="0"/>
              </a:rPr>
              <a:t>Acute Care Cardiology Unit Patients and Data Registry</a:t>
            </a:r>
          </a:p>
        </p:txBody>
      </p:sp>
    </p:spTree>
    <p:extLst>
      <p:ext uri="{BB962C8B-B14F-4D97-AF65-F5344CB8AC3E}">
        <p14:creationId xmlns:p14="http://schemas.microsoft.com/office/powerpoint/2010/main" val="371337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26DD-0DA8-4B2C-A739-6BBA1E831073}"/>
              </a:ext>
            </a:extLst>
          </p:cNvPr>
          <p:cNvSpPr>
            <a:spLocks noGrp="1"/>
          </p:cNvSpPr>
          <p:nvPr>
            <p:ph type="title"/>
          </p:nvPr>
        </p:nvSpPr>
        <p:spPr/>
        <p:txBody>
          <a:bodyPr/>
          <a:lstStyle/>
          <a:p>
            <a:r>
              <a:rPr lang="en-US" dirty="0"/>
              <a:t>Impact on Patient Care and Patients &amp; Family Experience</a:t>
            </a:r>
          </a:p>
        </p:txBody>
      </p:sp>
    </p:spTree>
    <p:extLst>
      <p:ext uri="{BB962C8B-B14F-4D97-AF65-F5344CB8AC3E}">
        <p14:creationId xmlns:p14="http://schemas.microsoft.com/office/powerpoint/2010/main" val="2341066130"/>
      </p:ext>
    </p:extLst>
  </p:cSld>
  <p:clrMapOvr>
    <a:masterClrMapping/>
  </p:clrMapOvr>
</p:sld>
</file>

<file path=ppt/theme/theme1.xml><?xml version="1.0" encoding="utf-8"?>
<a:theme xmlns:a="http://schemas.openxmlformats.org/drawingml/2006/main" name="Office Theme">
  <a:themeElements>
    <a:clrScheme name="Custom 3">
      <a:dk1>
        <a:srgbClr val="6C6D6C"/>
      </a:dk1>
      <a:lt1>
        <a:srgbClr val="FFFFFF"/>
      </a:lt1>
      <a:dk2>
        <a:srgbClr val="1C3E58"/>
      </a:dk2>
      <a:lt2>
        <a:srgbClr val="FFFEFE"/>
      </a:lt2>
      <a:accent1>
        <a:srgbClr val="6B226D"/>
      </a:accent1>
      <a:accent2>
        <a:srgbClr val="1C3E58"/>
      </a:accent2>
      <a:accent3>
        <a:srgbClr val="23A5B9"/>
      </a:accent3>
      <a:accent4>
        <a:srgbClr val="ED2127"/>
      </a:accent4>
      <a:accent5>
        <a:srgbClr val="E7E1F0"/>
      </a:accent5>
      <a:accent6>
        <a:srgbClr val="D9E7F3"/>
      </a:accent6>
      <a:hlink>
        <a:srgbClr val="23A5B9"/>
      </a:hlink>
      <a:folHlink>
        <a:srgbClr val="ED21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F300D2D6-0903-AA41-AE8C-83816CB66801}" vid="{74E1F263-7AC7-E344-92D8-A2D4C8C98F0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PAC3_PPT_TemplateB_072018</Template>
  <TotalTime>1649</TotalTime>
  <Words>1508</Words>
  <Application>Microsoft Office PowerPoint</Application>
  <PresentationFormat>Widescreen</PresentationFormat>
  <Paragraphs>171</Paragraphs>
  <Slides>29</Slides>
  <Notes>15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7" baseType="lpstr">
      <vt:lpstr>Arial</vt:lpstr>
      <vt:lpstr>Calibri</vt:lpstr>
      <vt:lpstr>Calibri Light</vt:lpstr>
      <vt:lpstr>Century Gothic</vt:lpstr>
      <vt:lpstr>Verdana</vt:lpstr>
      <vt:lpstr>Office Theme</vt:lpstr>
      <vt:lpstr>2_Office Theme</vt:lpstr>
      <vt:lpstr>Bitmap Image</vt:lpstr>
      <vt:lpstr>[how to use this slide deck]</vt:lpstr>
      <vt:lpstr>The Value of PAC3 for Member Institutions</vt:lpstr>
      <vt:lpstr>Pediatric Acute Care Cardiology Collaborative</vt:lpstr>
      <vt:lpstr>Who We Are</vt:lpstr>
      <vt:lpstr>Cardiac Networks United </vt:lpstr>
      <vt:lpstr>Founding Member: Cardiac Networks United</vt:lpstr>
      <vt:lpstr>Why Join PAC3</vt:lpstr>
      <vt:lpstr>Our Focus</vt:lpstr>
      <vt:lpstr>Impact on Patient Care and Patients &amp; Family Experience</vt:lpstr>
      <vt:lpstr>PAC3 Impacts Patient Care through Data</vt:lpstr>
      <vt:lpstr>PAC3 Impacts Patient Care through Benchmarking</vt:lpstr>
      <vt:lpstr>PowerPoint Presentation</vt:lpstr>
      <vt:lpstr>Placeholder: Local Data</vt:lpstr>
      <vt:lpstr>PAC3 Supports Actionable Registry Data</vt:lpstr>
      <vt:lpstr>Four-tiered Audit Framework</vt:lpstr>
      <vt:lpstr>PAC3 Supports Actionable Registry Data</vt:lpstr>
      <vt:lpstr>PAC3 Resources for Data Entry </vt:lpstr>
      <vt:lpstr>Placeholder: Local Timeliness Data</vt:lpstr>
      <vt:lpstr>PAC3 Impacts Care through Quality Improvement</vt:lpstr>
      <vt:lpstr>Data from the Chest Tube Duration Reduction QI project</vt:lpstr>
      <vt:lpstr>Quotes from Families on the Chest Tube Project</vt:lpstr>
      <vt:lpstr>Opportunities to Share and Learn from Other Sites</vt:lpstr>
      <vt:lpstr>Placeholder: Local Impact of PAC3 on Quality Improvement</vt:lpstr>
      <vt:lpstr>Opportunities for Providers and Member Centers</vt:lpstr>
      <vt:lpstr>Educational Opportunities Provided by PAC3</vt:lpstr>
      <vt:lpstr>Leadership Opportunities for All Levels of Provider</vt:lpstr>
      <vt:lpstr>Resources Needed</vt:lpstr>
      <vt:lpstr>Resources &amp; Contracting</vt:lpstr>
      <vt:lpstr>Resources Needed</vt:lpstr>
    </vt:vector>
  </TitlesOfParts>
  <Company>Cincinnati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Graupe, Margaret</dc:creator>
  <cp:lastModifiedBy>Graupe, Margaret</cp:lastModifiedBy>
  <cp:revision>72</cp:revision>
  <cp:lastPrinted>2021-07-22T14:54:12Z</cp:lastPrinted>
  <dcterms:created xsi:type="dcterms:W3CDTF">2018-12-05T18:21:32Z</dcterms:created>
  <dcterms:modified xsi:type="dcterms:W3CDTF">2021-08-12T15:46:01Z</dcterms:modified>
</cp:coreProperties>
</file>