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sldIdLst>
    <p:sldId id="264" r:id="rId5"/>
  </p:sldIdLst>
  <p:sldSz cx="43891200" cy="32918400"/>
  <p:notesSz cx="6858000" cy="9144000"/>
  <p:custDataLst>
    <p:tags r:id="rId7"/>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7BC5CD"/>
    <a:srgbClr val="808080"/>
    <a:srgbClr val="CCCCCC"/>
    <a:srgbClr val="C2E1E1"/>
    <a:srgbClr val="C0DA83"/>
    <a:srgbClr val="009CB1"/>
    <a:srgbClr val="AFD7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3" d="100"/>
          <a:sy n="33" d="100"/>
        </p:scale>
        <p:origin x="1392" y="204"/>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tags" Target="tags/tag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09" charset="-128"/>
                <a:cs typeface="+mn-cs"/>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09" charset="-128"/>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09" charset="-128"/>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DF53CEDA-3E2A-A641-A760-C50CD9A821AF}" type="slidenum">
              <a:rPr lang="en-US"/>
              <a:pPr>
                <a:defRPr/>
              </a:pPr>
              <a:t>‹#›</a:t>
            </a:fld>
            <a:endParaRPr lang="en-US"/>
          </a:p>
        </p:txBody>
      </p:sp>
    </p:spTree>
    <p:extLst>
      <p:ext uri="{BB962C8B-B14F-4D97-AF65-F5344CB8AC3E}">
        <p14:creationId xmlns:p14="http://schemas.microsoft.com/office/powerpoint/2010/main" val="3275530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endParaRPr>
          </a:p>
        </p:txBody>
      </p:sp>
      <p:sp>
        <p:nvSpPr>
          <p:cNvPr id="143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DBCAB6B-A3AE-8443-AED1-0884083409B1}" type="slidenum">
              <a:rPr lang="en-US" sz="1200"/>
              <a:pPr/>
              <a:t>1</a:t>
            </a:fld>
            <a:endParaRPr lang="en-US" sz="1200"/>
          </a:p>
        </p:txBody>
      </p:sp>
    </p:spTree>
    <p:extLst>
      <p:ext uri="{BB962C8B-B14F-4D97-AF65-F5344CB8AC3E}">
        <p14:creationId xmlns:p14="http://schemas.microsoft.com/office/powerpoint/2010/main" val="247273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328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17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6164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704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90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255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15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676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86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64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4806950" rtl="0" eaLnBrk="0" fontAlgn="base" hangingPunct="0">
        <a:spcBef>
          <a:spcPct val="0"/>
        </a:spcBef>
        <a:spcAft>
          <a:spcPct val="0"/>
        </a:spcAft>
        <a:defRPr sz="3600" b="1">
          <a:solidFill>
            <a:schemeClr val="tx1"/>
          </a:solidFill>
          <a:latin typeface="+mj-lt"/>
          <a:ea typeface="+mj-ea"/>
          <a:cs typeface="ＭＳ Ｐゴシック" charset="0"/>
        </a:defRPr>
      </a:lvl1pPr>
      <a:lvl2pPr algn="l" defTabSz="4806950" rtl="0" eaLnBrk="0" fontAlgn="base" hangingPunct="0">
        <a:spcBef>
          <a:spcPct val="0"/>
        </a:spcBef>
        <a:spcAft>
          <a:spcPct val="0"/>
        </a:spcAft>
        <a:defRPr sz="3600" b="1">
          <a:solidFill>
            <a:schemeClr val="tx1"/>
          </a:solidFill>
          <a:latin typeface="Arial" charset="0"/>
          <a:ea typeface="ＭＳ Ｐゴシック" pitchFamily="-109" charset="-128"/>
          <a:cs typeface="ＭＳ Ｐゴシック" charset="0"/>
        </a:defRPr>
      </a:lvl2pPr>
      <a:lvl3pPr algn="l" defTabSz="4806950" rtl="0" eaLnBrk="0" fontAlgn="base" hangingPunct="0">
        <a:spcBef>
          <a:spcPct val="0"/>
        </a:spcBef>
        <a:spcAft>
          <a:spcPct val="0"/>
        </a:spcAft>
        <a:defRPr sz="3600" b="1">
          <a:solidFill>
            <a:schemeClr val="tx1"/>
          </a:solidFill>
          <a:latin typeface="Arial" charset="0"/>
          <a:ea typeface="ＭＳ Ｐゴシック" pitchFamily="-109" charset="-128"/>
          <a:cs typeface="ＭＳ Ｐゴシック" charset="0"/>
        </a:defRPr>
      </a:lvl3pPr>
      <a:lvl4pPr algn="l" defTabSz="4806950" rtl="0" eaLnBrk="0" fontAlgn="base" hangingPunct="0">
        <a:spcBef>
          <a:spcPct val="0"/>
        </a:spcBef>
        <a:spcAft>
          <a:spcPct val="0"/>
        </a:spcAft>
        <a:defRPr sz="3600" b="1">
          <a:solidFill>
            <a:schemeClr val="tx1"/>
          </a:solidFill>
          <a:latin typeface="Arial" charset="0"/>
          <a:ea typeface="ＭＳ Ｐゴシック" pitchFamily="-109" charset="-128"/>
          <a:cs typeface="ＭＳ Ｐゴシック" charset="0"/>
        </a:defRPr>
      </a:lvl4pPr>
      <a:lvl5pPr algn="l" defTabSz="4806950" rtl="0" eaLnBrk="0" fontAlgn="base" hangingPunct="0">
        <a:spcBef>
          <a:spcPct val="0"/>
        </a:spcBef>
        <a:spcAft>
          <a:spcPct val="0"/>
        </a:spcAft>
        <a:defRPr sz="3600" b="1">
          <a:solidFill>
            <a:schemeClr val="tx1"/>
          </a:solidFill>
          <a:latin typeface="Arial" charset="0"/>
          <a:ea typeface="ＭＳ Ｐゴシック" pitchFamily="-109" charset="-128"/>
          <a:cs typeface="ＭＳ Ｐゴシック" charset="0"/>
        </a:defRPr>
      </a:lvl5pPr>
      <a:lvl6pPr marL="457200" algn="l" rtl="0" fontAlgn="base">
        <a:spcBef>
          <a:spcPct val="0"/>
        </a:spcBef>
        <a:spcAft>
          <a:spcPct val="0"/>
        </a:spcAft>
        <a:defRPr sz="3200" b="1">
          <a:solidFill>
            <a:schemeClr val="tx2"/>
          </a:solidFill>
          <a:latin typeface="Arial" charset="0"/>
          <a:ea typeface="ＭＳ Ｐゴシック" pitchFamily="-109" charset="-128"/>
        </a:defRPr>
      </a:lvl6pPr>
      <a:lvl7pPr marL="914400" algn="l" rtl="0" fontAlgn="base">
        <a:spcBef>
          <a:spcPct val="0"/>
        </a:spcBef>
        <a:spcAft>
          <a:spcPct val="0"/>
        </a:spcAft>
        <a:defRPr sz="3200" b="1">
          <a:solidFill>
            <a:schemeClr val="tx2"/>
          </a:solidFill>
          <a:latin typeface="Arial" charset="0"/>
          <a:ea typeface="ＭＳ Ｐゴシック" pitchFamily="-109" charset="-128"/>
        </a:defRPr>
      </a:lvl7pPr>
      <a:lvl8pPr marL="1371600" algn="l" rtl="0" fontAlgn="base">
        <a:spcBef>
          <a:spcPct val="0"/>
        </a:spcBef>
        <a:spcAft>
          <a:spcPct val="0"/>
        </a:spcAft>
        <a:defRPr sz="3200" b="1">
          <a:solidFill>
            <a:schemeClr val="tx2"/>
          </a:solidFill>
          <a:latin typeface="Arial" charset="0"/>
          <a:ea typeface="ＭＳ Ｐゴシック" pitchFamily="-109" charset="-128"/>
        </a:defRPr>
      </a:lvl8pPr>
      <a:lvl9pPr marL="1828800" algn="l" rtl="0" fontAlgn="base">
        <a:spcBef>
          <a:spcPct val="0"/>
        </a:spcBef>
        <a:spcAft>
          <a:spcPct val="0"/>
        </a:spcAft>
        <a:defRPr sz="3200" b="1">
          <a:solidFill>
            <a:schemeClr val="tx2"/>
          </a:solidFill>
          <a:latin typeface="Arial" charset="0"/>
          <a:ea typeface="ＭＳ Ｐゴシック" pitchFamily="-109" charset="-128"/>
        </a:defRPr>
      </a:lvl9pPr>
    </p:titleStyle>
    <p:bodyStyle>
      <a:lvl1pPr marL="342900" indent="-342900" algn="l" defTabSz="4806950" rtl="0" eaLnBrk="0" fontAlgn="base" hangingPunct="0">
        <a:spcBef>
          <a:spcPct val="20000"/>
        </a:spcBef>
        <a:spcAft>
          <a:spcPct val="0"/>
        </a:spcAft>
        <a:defRPr sz="2400">
          <a:solidFill>
            <a:schemeClr val="tx1"/>
          </a:solidFill>
          <a:latin typeface="+mn-lt"/>
          <a:ea typeface="+mn-ea"/>
          <a:cs typeface="ＭＳ Ｐゴシック" charset="0"/>
        </a:defRPr>
      </a:lvl1pPr>
      <a:lvl2pPr marL="3905250" indent="-1501775" algn="l" defTabSz="4806950" rtl="0" eaLnBrk="0" fontAlgn="base" hangingPunct="0">
        <a:spcBef>
          <a:spcPct val="20000"/>
        </a:spcBef>
        <a:spcAft>
          <a:spcPct val="0"/>
        </a:spcAft>
        <a:defRPr sz="2400">
          <a:solidFill>
            <a:schemeClr val="tx1"/>
          </a:solidFill>
          <a:latin typeface="+mn-lt"/>
          <a:ea typeface="+mn-ea"/>
          <a:cs typeface="ＭＳ Ｐゴシック" charset="0"/>
        </a:defRPr>
      </a:lvl2pPr>
      <a:lvl3pPr marL="6008688" indent="-1201738" algn="l" defTabSz="4806950" rtl="0" eaLnBrk="0" fontAlgn="base" hangingPunct="0">
        <a:spcBef>
          <a:spcPct val="20000"/>
        </a:spcBef>
        <a:spcAft>
          <a:spcPct val="0"/>
        </a:spcAft>
        <a:defRPr sz="2400">
          <a:solidFill>
            <a:schemeClr val="tx1"/>
          </a:solidFill>
          <a:latin typeface="+mn-lt"/>
          <a:ea typeface="+mn-ea"/>
          <a:cs typeface="ＭＳ Ｐゴシック" charset="0"/>
        </a:defRPr>
      </a:lvl3pPr>
      <a:lvl4pPr marL="8412163" indent="-1201738" algn="l" defTabSz="4806950" rtl="0" eaLnBrk="0" fontAlgn="base" hangingPunct="0">
        <a:spcBef>
          <a:spcPct val="20000"/>
        </a:spcBef>
        <a:spcAft>
          <a:spcPct val="0"/>
        </a:spcAft>
        <a:defRPr sz="2400">
          <a:solidFill>
            <a:schemeClr val="tx1"/>
          </a:solidFill>
          <a:latin typeface="+mn-lt"/>
          <a:ea typeface="+mn-ea"/>
          <a:cs typeface="ＭＳ Ｐゴシック" charset="0"/>
        </a:defRPr>
      </a:lvl4pPr>
      <a:lvl5pPr marL="10815638" indent="-1201738" algn="l" defTabSz="4806950" rtl="0" eaLnBrk="0" fontAlgn="base" hangingPunct="0">
        <a:spcBef>
          <a:spcPct val="20000"/>
        </a:spcBef>
        <a:spcAft>
          <a:spcPct val="0"/>
        </a:spcAft>
        <a:defRPr sz="2400">
          <a:solidFill>
            <a:schemeClr val="tx1"/>
          </a:solidFill>
          <a:latin typeface="+mn-lt"/>
          <a:ea typeface="+mn-ea"/>
          <a:cs typeface="ＭＳ Ｐゴシック" charset="0"/>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CCH_ResearchPost_36x48_CCHonly_Rd2-05.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9" name="Table 58"/>
          <p:cNvGraphicFramePr>
            <a:graphicFrameLocks noGrp="1"/>
          </p:cNvGraphicFramePr>
          <p:nvPr>
            <p:extLst>
              <p:ext uri="{D42A27DB-BD31-4B8C-83A1-F6EECF244321}">
                <p14:modId xmlns:p14="http://schemas.microsoft.com/office/powerpoint/2010/main" val="1975941484"/>
              </p:ext>
            </p:extLst>
          </p:nvPr>
        </p:nvGraphicFramePr>
        <p:xfrm>
          <a:off x="32385000" y="26359502"/>
          <a:ext cx="9677400" cy="6025498"/>
        </p:xfrm>
        <a:graphic>
          <a:graphicData uri="http://schemas.openxmlformats.org/drawingml/2006/table">
            <a:tbl>
              <a:tblPr firstRow="1" bandRow="1">
                <a:tableStyleId>{5C22544A-7EE6-4342-B048-85BDC9FD1C3A}</a:tableStyleId>
              </a:tblPr>
              <a:tblGrid>
                <a:gridCol w="9677400">
                  <a:extLst>
                    <a:ext uri="{9D8B030D-6E8A-4147-A177-3AD203B41FA5}">
                      <a16:colId xmlns:a16="http://schemas.microsoft.com/office/drawing/2014/main" val="20000"/>
                    </a:ext>
                  </a:extLst>
                </a:gridCol>
              </a:tblGrid>
              <a:tr h="11944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References</a:t>
                      </a:r>
                    </a:p>
                  </a:txBody>
                  <a:tcPr marL="457200" marR="457200" marT="274324" marB="274324"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7BC5CD"/>
                    </a:solidFill>
                  </a:tcPr>
                </a:tc>
                <a:extLst>
                  <a:ext uri="{0D108BD9-81ED-4DB2-BD59-A6C34878D82A}">
                    <a16:rowId xmlns:a16="http://schemas.microsoft.com/office/drawing/2014/main" val="10000"/>
                  </a:ext>
                </a:extLst>
              </a:tr>
              <a:tr h="4831092">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1200" dirty="0">
                          <a:solidFill>
                            <a:schemeClr val="dk1"/>
                          </a:solidFill>
                          <a:effectLst/>
                          <a:latin typeface="+mn-lt"/>
                          <a:ea typeface="+mn-ea"/>
                          <a:cs typeface="+mn-cs"/>
                        </a:rPr>
                        <a:t>Bell, C.M., et al., </a:t>
                      </a:r>
                      <a:r>
                        <a:rPr lang="en-US" sz="1800" i="1" kern="1200" dirty="0">
                          <a:solidFill>
                            <a:schemeClr val="dk1"/>
                          </a:solidFill>
                          <a:effectLst/>
                          <a:latin typeface="+mn-lt"/>
                          <a:ea typeface="+mn-ea"/>
                          <a:cs typeface="+mn-cs"/>
                        </a:rPr>
                        <a:t>Impact of patient-centered discharge tools: A systematic review.</a:t>
                      </a:r>
                      <a:r>
                        <a:rPr lang="en-US" sz="1800" kern="1200" dirty="0">
                          <a:solidFill>
                            <a:schemeClr val="dk1"/>
                          </a:solidFill>
                          <a:effectLst/>
                          <a:latin typeface="+mn-lt"/>
                          <a:ea typeface="+mn-ea"/>
                          <a:cs typeface="+mn-cs"/>
                        </a:rPr>
                        <a:t> Journal of Hospital Medicine, 2017. </a:t>
                      </a:r>
                      <a:r>
                        <a:rPr lang="en-US" sz="1800" b="1" kern="1200" dirty="0">
                          <a:solidFill>
                            <a:schemeClr val="dk1"/>
                          </a:solidFill>
                          <a:effectLst/>
                          <a:latin typeface="+mn-lt"/>
                          <a:ea typeface="+mn-ea"/>
                          <a:cs typeface="+mn-cs"/>
                        </a:rPr>
                        <a:t>12</a:t>
                      </a:r>
                      <a:r>
                        <a:rPr lang="en-US" sz="1800" kern="1200" dirty="0">
                          <a:solidFill>
                            <a:schemeClr val="dk1"/>
                          </a:solidFill>
                          <a:effectLst/>
                          <a:latin typeface="+mn-lt"/>
                          <a:ea typeface="+mn-ea"/>
                          <a:cs typeface="+mn-cs"/>
                        </a:rPr>
                        <a:t>(2).</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1200" dirty="0" err="1">
                          <a:solidFill>
                            <a:schemeClr val="dk1"/>
                          </a:solidFill>
                          <a:effectLst/>
                          <a:latin typeface="+mn-lt"/>
                          <a:ea typeface="+mn-ea"/>
                          <a:cs typeface="+mn-cs"/>
                        </a:rPr>
                        <a:t>Mixon</a:t>
                      </a:r>
                      <a:r>
                        <a:rPr lang="en-US" sz="1800" kern="1200" dirty="0">
                          <a:solidFill>
                            <a:schemeClr val="dk1"/>
                          </a:solidFill>
                          <a:effectLst/>
                          <a:latin typeface="+mn-lt"/>
                          <a:ea typeface="+mn-ea"/>
                          <a:cs typeface="+mn-cs"/>
                        </a:rPr>
                        <a:t>, A.S., et al., </a:t>
                      </a:r>
                      <a:r>
                        <a:rPr lang="en-US" sz="1800" i="1" kern="1200" dirty="0">
                          <a:solidFill>
                            <a:schemeClr val="dk1"/>
                          </a:solidFill>
                          <a:effectLst/>
                          <a:latin typeface="+mn-lt"/>
                          <a:ea typeface="+mn-ea"/>
                          <a:cs typeface="+mn-cs"/>
                        </a:rPr>
                        <a:t>Preparedness for hospital discharge and prediction of readmission.</a:t>
                      </a:r>
                      <a:r>
                        <a:rPr lang="en-US" sz="1800" kern="1200" dirty="0">
                          <a:solidFill>
                            <a:schemeClr val="dk1"/>
                          </a:solidFill>
                          <a:effectLst/>
                          <a:latin typeface="+mn-lt"/>
                          <a:ea typeface="+mn-ea"/>
                          <a:cs typeface="+mn-cs"/>
                        </a:rPr>
                        <a:t> Journal of Hospital Medicine, 2016. </a:t>
                      </a:r>
                      <a:r>
                        <a:rPr lang="en-US" sz="1800" b="1" kern="1200" dirty="0">
                          <a:solidFill>
                            <a:schemeClr val="dk1"/>
                          </a:solidFill>
                          <a:effectLst/>
                          <a:latin typeface="+mn-lt"/>
                          <a:ea typeface="+mn-ea"/>
                          <a:cs typeface="+mn-cs"/>
                        </a:rPr>
                        <a:t>11</a:t>
                      </a:r>
                      <a:r>
                        <a:rPr lang="en-US" sz="1800" kern="1200" dirty="0">
                          <a:solidFill>
                            <a:schemeClr val="dk1"/>
                          </a:solidFill>
                          <a:effectLst/>
                          <a:latin typeface="+mn-lt"/>
                          <a:ea typeface="+mn-ea"/>
                          <a:cs typeface="+mn-cs"/>
                        </a:rPr>
                        <a:t>(9): p. 603-609.</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t> </a:t>
                      </a:r>
                      <a:r>
                        <a:rPr lang="en-US" sz="1800" kern="1200" dirty="0">
                          <a:solidFill>
                            <a:schemeClr val="dk1"/>
                          </a:solidFill>
                          <a:effectLst/>
                          <a:latin typeface="+mn-lt"/>
                          <a:ea typeface="+mn-ea"/>
                          <a:cs typeface="+mn-cs"/>
                        </a:rPr>
                        <a:t>Marino, B.S., et al., </a:t>
                      </a:r>
                      <a:r>
                        <a:rPr lang="en-US" sz="1800" i="1" kern="1200" dirty="0">
                          <a:solidFill>
                            <a:schemeClr val="dk1"/>
                          </a:solidFill>
                          <a:effectLst/>
                          <a:latin typeface="+mn-lt"/>
                          <a:ea typeface="+mn-ea"/>
                          <a:cs typeface="+mn-cs"/>
                        </a:rPr>
                        <a:t>Quality-of-life concerns differ among patients, parents, and medical providers in children and adolescents with congenital and acquired heart disease.</a:t>
                      </a:r>
                      <a:r>
                        <a:rPr lang="en-US" sz="1800" kern="1200" dirty="0">
                          <a:solidFill>
                            <a:schemeClr val="dk1"/>
                          </a:solidFill>
                          <a:effectLst/>
                          <a:latin typeface="+mn-lt"/>
                          <a:ea typeface="+mn-ea"/>
                          <a:cs typeface="+mn-cs"/>
                        </a:rPr>
                        <a:t> Pediatrics, 2009. </a:t>
                      </a:r>
                      <a:r>
                        <a:rPr lang="en-US" sz="1800" b="1" kern="1200" dirty="0">
                          <a:solidFill>
                            <a:schemeClr val="dk1"/>
                          </a:solidFill>
                          <a:effectLst/>
                          <a:latin typeface="+mn-lt"/>
                          <a:ea typeface="+mn-ea"/>
                          <a:cs typeface="+mn-cs"/>
                        </a:rPr>
                        <a:t>123</a:t>
                      </a:r>
                      <a:r>
                        <a:rPr lang="en-US" sz="1800" kern="1200" dirty="0">
                          <a:solidFill>
                            <a:schemeClr val="dk1"/>
                          </a:solidFill>
                          <a:effectLst/>
                          <a:latin typeface="+mn-lt"/>
                          <a:ea typeface="+mn-ea"/>
                          <a:cs typeface="+mn-cs"/>
                        </a:rPr>
                        <a:t>(4): p. e708-15</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1200" dirty="0">
                          <a:solidFill>
                            <a:schemeClr val="dk1"/>
                          </a:solidFill>
                          <a:effectLst/>
                          <a:latin typeface="+mn-lt"/>
                          <a:ea typeface="+mn-ea"/>
                          <a:cs typeface="+mn-cs"/>
                        </a:rPr>
                        <a:t>Weiss, M., et al., </a:t>
                      </a:r>
                      <a:r>
                        <a:rPr lang="en-US" sz="1800" i="1" kern="1200" dirty="0">
                          <a:solidFill>
                            <a:schemeClr val="dk1"/>
                          </a:solidFill>
                          <a:effectLst/>
                          <a:latin typeface="+mn-lt"/>
                          <a:ea typeface="+mn-ea"/>
                          <a:cs typeface="+mn-cs"/>
                        </a:rPr>
                        <a:t>Readiness for Discharge in Parents of Hospitalized Children.</a:t>
                      </a:r>
                      <a:r>
                        <a:rPr lang="en-US" sz="1800" kern="1200" dirty="0">
                          <a:solidFill>
                            <a:schemeClr val="dk1"/>
                          </a:solidFill>
                          <a:effectLst/>
                          <a:latin typeface="+mn-lt"/>
                          <a:ea typeface="+mn-ea"/>
                          <a:cs typeface="+mn-cs"/>
                        </a:rPr>
                        <a:t> Journal of Pediatric Nursing, 2008. </a:t>
                      </a:r>
                      <a:r>
                        <a:rPr lang="en-US" sz="1800" b="1" kern="1200" dirty="0">
                          <a:solidFill>
                            <a:schemeClr val="dk1"/>
                          </a:solidFill>
                          <a:effectLst/>
                          <a:latin typeface="+mn-lt"/>
                          <a:ea typeface="+mn-ea"/>
                          <a:cs typeface="+mn-cs"/>
                        </a:rPr>
                        <a:t>23</a:t>
                      </a:r>
                      <a:r>
                        <a:rPr lang="en-US" sz="1800" kern="1200" dirty="0">
                          <a:solidFill>
                            <a:schemeClr val="dk1"/>
                          </a:solidFill>
                          <a:effectLst/>
                          <a:latin typeface="+mn-lt"/>
                          <a:ea typeface="+mn-ea"/>
                          <a:cs typeface="+mn-cs"/>
                        </a:rPr>
                        <a:t>(4): p. 282-295.</a:t>
                      </a: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The presenters have no disclosures or conflicts of interest to share for this study</a:t>
                      </a:r>
                    </a:p>
                  </a:txBody>
                  <a:tcPr marL="457200" marR="457200" marT="457206" marB="457206">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3487559859"/>
              </p:ext>
            </p:extLst>
          </p:nvPr>
        </p:nvGraphicFramePr>
        <p:xfrm>
          <a:off x="32385000" y="15925800"/>
          <a:ext cx="9677400" cy="10500884"/>
        </p:xfrm>
        <a:graphic>
          <a:graphicData uri="http://schemas.openxmlformats.org/drawingml/2006/table">
            <a:tbl>
              <a:tblPr firstRow="1" bandRow="1">
                <a:tableStyleId>{5C22544A-7EE6-4342-B048-85BDC9FD1C3A}</a:tableStyleId>
              </a:tblPr>
              <a:tblGrid>
                <a:gridCol w="9677400">
                  <a:extLst>
                    <a:ext uri="{9D8B030D-6E8A-4147-A177-3AD203B41FA5}">
                      <a16:colId xmlns:a16="http://schemas.microsoft.com/office/drawing/2014/main" val="20000"/>
                    </a:ext>
                  </a:extLst>
                </a:gridCol>
              </a:tblGrid>
              <a:tr h="1692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Conclusions</a:t>
                      </a:r>
                    </a:p>
                  </a:txBody>
                  <a:tcPr marL="457200" marR="457200" marT="274320" marB="27432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7BC5CD"/>
                    </a:solidFill>
                  </a:tcPr>
                </a:tc>
                <a:extLst>
                  <a:ext uri="{0D108BD9-81ED-4DB2-BD59-A6C34878D82A}">
                    <a16:rowId xmlns:a16="http://schemas.microsoft.com/office/drawing/2014/main" val="10000"/>
                  </a:ext>
                </a:extLst>
              </a:tr>
              <a:tr h="8131938">
                <a:tc>
                  <a:txBody>
                    <a:bodyPr/>
                    <a:lstStyle/>
                    <a:p>
                      <a:pPr marL="285750" marR="0" indent="-285750" algn="l" defTabSz="914400" rtl="0" eaLnBrk="1" fontAlgn="auto" latinLnBrk="0" hangingPunct="1">
                        <a:lnSpc>
                          <a:spcPct val="100000"/>
                        </a:lnSpc>
                        <a:spcBef>
                          <a:spcPts val="600"/>
                        </a:spcBef>
                        <a:spcAft>
                          <a:spcPts val="600"/>
                        </a:spcAft>
                        <a:buClrTx/>
                        <a:buSzTx/>
                        <a:buFontTx/>
                        <a:buChar char="-"/>
                        <a:tabLst/>
                        <a:defRPr/>
                      </a:pPr>
                      <a:r>
                        <a:rPr lang="en-US" sz="2600" baseline="0" dirty="0"/>
                        <a:t>The </a:t>
                      </a:r>
                      <a:r>
                        <a:rPr lang="en-US" sz="2600" baseline="0" dirty="0" err="1"/>
                        <a:t>mRHDS</a:t>
                      </a:r>
                      <a:r>
                        <a:rPr lang="en-US" sz="2600" baseline="0" dirty="0"/>
                        <a:t> scores were overall ‘High’ to ‘Very High’ across group categories</a:t>
                      </a:r>
                    </a:p>
                    <a:p>
                      <a:pPr marL="285750" marR="0" indent="-285750" algn="l" defTabSz="914400" rtl="0" eaLnBrk="1" fontAlgn="auto" latinLnBrk="0" hangingPunct="1">
                        <a:lnSpc>
                          <a:spcPct val="100000"/>
                        </a:lnSpc>
                        <a:spcBef>
                          <a:spcPts val="600"/>
                        </a:spcBef>
                        <a:spcAft>
                          <a:spcPts val="600"/>
                        </a:spcAft>
                        <a:buClrTx/>
                        <a:buSzTx/>
                        <a:buFontTx/>
                        <a:buChar char="-"/>
                        <a:tabLst/>
                        <a:defRPr/>
                      </a:pPr>
                      <a:r>
                        <a:rPr lang="en-US" sz="2600" baseline="0" dirty="0"/>
                        <a:t>The </a:t>
                      </a:r>
                      <a:r>
                        <a:rPr lang="en-US" sz="2600" baseline="0" dirty="0" err="1"/>
                        <a:t>mRHDS</a:t>
                      </a:r>
                      <a:r>
                        <a:rPr lang="en-US" sz="2600" baseline="0" dirty="0"/>
                        <a:t> was not predictive in clinical engagement for families</a:t>
                      </a:r>
                    </a:p>
                    <a:p>
                      <a:pPr marL="285750" marR="0" indent="-285750" algn="l" defTabSz="914400" rtl="0" eaLnBrk="1" fontAlgn="auto" latinLnBrk="0" hangingPunct="1">
                        <a:lnSpc>
                          <a:spcPct val="100000"/>
                        </a:lnSpc>
                        <a:spcBef>
                          <a:spcPts val="600"/>
                        </a:spcBef>
                        <a:spcAft>
                          <a:spcPts val="600"/>
                        </a:spcAft>
                        <a:buClrTx/>
                        <a:buSzTx/>
                        <a:buFontTx/>
                        <a:buChar char="-"/>
                        <a:tabLst/>
                        <a:defRPr/>
                      </a:pPr>
                      <a:r>
                        <a:rPr lang="en-US" sz="2600" baseline="0" dirty="0"/>
                        <a:t>Highest risk populations with respect to clinical engagement remain those of the </a:t>
                      </a:r>
                      <a:r>
                        <a:rPr lang="en-US" sz="2600" baseline="0" dirty="0" err="1"/>
                        <a:t>interstage</a:t>
                      </a:r>
                      <a:r>
                        <a:rPr lang="en-US" sz="2600" baseline="0" dirty="0"/>
                        <a:t> population, younger patients, and lower SES</a:t>
                      </a:r>
                    </a:p>
                    <a:p>
                      <a:pPr marL="285750" marR="0" indent="-285750" algn="l" defTabSz="914400" rtl="0" eaLnBrk="1" fontAlgn="auto" latinLnBrk="0" hangingPunct="1">
                        <a:lnSpc>
                          <a:spcPct val="100000"/>
                        </a:lnSpc>
                        <a:spcBef>
                          <a:spcPts val="600"/>
                        </a:spcBef>
                        <a:spcAft>
                          <a:spcPts val="600"/>
                        </a:spcAft>
                        <a:buClrTx/>
                        <a:buSzTx/>
                        <a:buFontTx/>
                        <a:buChar char="-"/>
                        <a:tabLst/>
                        <a:defRPr/>
                      </a:pPr>
                      <a:r>
                        <a:rPr lang="en-US" sz="2600" baseline="0" dirty="0"/>
                        <a:t>There is a considerable gap when equating </a:t>
                      </a:r>
                      <a:r>
                        <a:rPr lang="en-US" sz="2600" baseline="0" dirty="0" err="1"/>
                        <a:t>mRHDS</a:t>
                      </a:r>
                      <a:r>
                        <a:rPr lang="en-US" sz="2600" baseline="0" dirty="0"/>
                        <a:t> discharge readiness scores &amp; clinical engagement; this may be due to parents not knowing what to expect even with current discharge models creating a sense of confidence (based on high </a:t>
                      </a:r>
                      <a:r>
                        <a:rPr lang="en-US" sz="2600" baseline="0" dirty="0" err="1"/>
                        <a:t>mRHDS</a:t>
                      </a:r>
                      <a:r>
                        <a:rPr lang="en-US" sz="2600" baseline="0" dirty="0"/>
                        <a:t> scores)</a:t>
                      </a:r>
                    </a:p>
                    <a:p>
                      <a:pPr marL="285750" marR="0" indent="-285750" algn="l" defTabSz="914400" rtl="0" eaLnBrk="1" fontAlgn="auto" latinLnBrk="0" hangingPunct="1">
                        <a:lnSpc>
                          <a:spcPct val="100000"/>
                        </a:lnSpc>
                        <a:spcBef>
                          <a:spcPts val="600"/>
                        </a:spcBef>
                        <a:spcAft>
                          <a:spcPts val="600"/>
                        </a:spcAft>
                        <a:buClrTx/>
                        <a:buSzTx/>
                        <a:buFontTx/>
                        <a:buChar char="-"/>
                        <a:tabLst/>
                        <a:defRPr/>
                      </a:pPr>
                      <a:r>
                        <a:rPr lang="en-US" sz="2600" baseline="0" dirty="0"/>
                        <a:t>Future studies should look to expand studies to multiple centers &amp; a wider range of diversity including non-English speaking families</a:t>
                      </a:r>
                    </a:p>
                    <a:p>
                      <a:pPr marL="285750" marR="0" indent="-285750" algn="l" defTabSz="914400" rtl="0" eaLnBrk="1" fontAlgn="auto" latinLnBrk="0" hangingPunct="1">
                        <a:lnSpc>
                          <a:spcPct val="100000"/>
                        </a:lnSpc>
                        <a:spcBef>
                          <a:spcPts val="600"/>
                        </a:spcBef>
                        <a:spcAft>
                          <a:spcPts val="600"/>
                        </a:spcAft>
                        <a:buClrTx/>
                        <a:buSzTx/>
                        <a:buFontTx/>
                        <a:buChar char="-"/>
                        <a:tabLst/>
                        <a:defRPr/>
                      </a:pPr>
                      <a:r>
                        <a:rPr lang="en-US" sz="2600" baseline="0" dirty="0"/>
                        <a:t>Future interventions can include novel educational modalities to help parents further conceptualize medical emergencies in patients, such as VR simulation (Image 1)</a:t>
                      </a:r>
                      <a:endParaRPr lang="en-US" sz="2600" dirty="0"/>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3150671975"/>
              </p:ext>
            </p:extLst>
          </p:nvPr>
        </p:nvGraphicFramePr>
        <p:xfrm>
          <a:off x="32385000" y="5029200"/>
          <a:ext cx="9677400" cy="10688959"/>
        </p:xfrm>
        <a:graphic>
          <a:graphicData uri="http://schemas.openxmlformats.org/drawingml/2006/table">
            <a:tbl>
              <a:tblPr firstRow="1" bandRow="1">
                <a:tableStyleId>{5C22544A-7EE6-4342-B048-85BDC9FD1C3A}</a:tableStyleId>
              </a:tblPr>
              <a:tblGrid>
                <a:gridCol w="9677400">
                  <a:extLst>
                    <a:ext uri="{9D8B030D-6E8A-4147-A177-3AD203B41FA5}">
                      <a16:colId xmlns:a16="http://schemas.microsoft.com/office/drawing/2014/main" val="20000"/>
                    </a:ext>
                  </a:extLst>
                </a:gridCol>
              </a:tblGrid>
              <a:tr h="10001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Results and Analysis</a:t>
                      </a:r>
                    </a:p>
                  </a:txBody>
                  <a:tcPr marL="457200" marR="457200" marT="274320" marB="27432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7BC5CD"/>
                    </a:solidFill>
                  </a:tcPr>
                </a:tc>
                <a:extLst>
                  <a:ext uri="{0D108BD9-81ED-4DB2-BD59-A6C34878D82A}">
                    <a16:rowId xmlns:a16="http://schemas.microsoft.com/office/drawing/2014/main" val="10000"/>
                  </a:ext>
                </a:extLst>
              </a:tr>
              <a:tr h="9591679">
                <a:tc>
                  <a:txBody>
                    <a:bodyPr/>
                    <a:lstStyle/>
                    <a:p>
                      <a:endParaRPr lang="en-US" dirty="0"/>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71955189"/>
              </p:ext>
            </p:extLst>
          </p:nvPr>
        </p:nvGraphicFramePr>
        <p:xfrm>
          <a:off x="12065000" y="5029200"/>
          <a:ext cx="19862800" cy="27355800"/>
        </p:xfrm>
        <a:graphic>
          <a:graphicData uri="http://schemas.openxmlformats.org/drawingml/2006/table">
            <a:tbl>
              <a:tblPr firstRow="1" bandRow="1">
                <a:tableStyleId>{5C22544A-7EE6-4342-B048-85BDC9FD1C3A}</a:tableStyleId>
              </a:tblPr>
              <a:tblGrid>
                <a:gridCol w="19862800">
                  <a:extLst>
                    <a:ext uri="{9D8B030D-6E8A-4147-A177-3AD203B41FA5}">
                      <a16:colId xmlns:a16="http://schemas.microsoft.com/office/drawing/2014/main" val="20000"/>
                    </a:ext>
                  </a:extLst>
                </a:gridCol>
              </a:tblGrid>
              <a:tr h="1179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Results and Analysis</a:t>
                      </a:r>
                    </a:p>
                  </a:txBody>
                  <a:tcPr marL="457200" marR="457200" marT="274320" marB="27432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7BC5CD"/>
                    </a:solidFill>
                  </a:tcPr>
                </a:tc>
                <a:extLst>
                  <a:ext uri="{0D108BD9-81ED-4DB2-BD59-A6C34878D82A}">
                    <a16:rowId xmlns:a16="http://schemas.microsoft.com/office/drawing/2014/main" val="10000"/>
                  </a:ext>
                </a:extLst>
              </a:tr>
              <a:tr h="26176671">
                <a:tc>
                  <a:txBody>
                    <a:bodyPr/>
                    <a:lstStyle/>
                    <a:p>
                      <a:endParaRPr lang="en-US" dirty="0"/>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279552645"/>
              </p:ext>
            </p:extLst>
          </p:nvPr>
        </p:nvGraphicFramePr>
        <p:xfrm>
          <a:off x="533400" y="15718159"/>
          <a:ext cx="11049000" cy="16666841"/>
        </p:xfrm>
        <a:graphic>
          <a:graphicData uri="http://schemas.openxmlformats.org/drawingml/2006/table">
            <a:tbl>
              <a:tblPr firstRow="1" bandRow="1">
                <a:tableStyleId>{5C22544A-7EE6-4342-B048-85BDC9FD1C3A}</a:tableStyleId>
              </a:tblPr>
              <a:tblGrid>
                <a:gridCol w="11049000">
                  <a:extLst>
                    <a:ext uri="{9D8B030D-6E8A-4147-A177-3AD203B41FA5}">
                      <a16:colId xmlns:a16="http://schemas.microsoft.com/office/drawing/2014/main" val="20000"/>
                    </a:ext>
                  </a:extLst>
                </a:gridCol>
              </a:tblGrid>
              <a:tr h="1471181">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3600" b="1" dirty="0">
                          <a:solidFill>
                            <a:srgbClr val="333333"/>
                          </a:solidFill>
                        </a:rPr>
                        <a:t>Methods</a:t>
                      </a:r>
                    </a:p>
                  </a:txBody>
                  <a:tcPr marL="457200" marR="457200" marT="274320" marB="27432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7BC5CD"/>
                    </a:solidFill>
                  </a:tcPr>
                </a:tc>
                <a:extLst>
                  <a:ext uri="{0D108BD9-81ED-4DB2-BD59-A6C34878D82A}">
                    <a16:rowId xmlns:a16="http://schemas.microsoft.com/office/drawing/2014/main" val="10000"/>
                  </a:ext>
                </a:extLst>
              </a:tr>
              <a:tr h="15195660">
                <a:tc>
                  <a:txBody>
                    <a:bodyPr/>
                    <a:lstStyle/>
                    <a:p>
                      <a:pPr marL="285750" indent="-285750">
                        <a:spcBef>
                          <a:spcPts val="600"/>
                        </a:spcBef>
                        <a:spcAft>
                          <a:spcPts val="600"/>
                        </a:spcAft>
                        <a:buFontTx/>
                        <a:buChar char="-"/>
                      </a:pPr>
                      <a:r>
                        <a:rPr lang="en-US" sz="2600" baseline="0" dirty="0"/>
                        <a:t>Prospective study at a large pediatric tertiary referral center including patient families whose children underwent CHD surgery from April to December 2021</a:t>
                      </a:r>
                    </a:p>
                    <a:p>
                      <a:pPr marL="285750" indent="-285750">
                        <a:spcBef>
                          <a:spcPts val="600"/>
                        </a:spcBef>
                        <a:spcAft>
                          <a:spcPts val="600"/>
                        </a:spcAft>
                        <a:buFontTx/>
                        <a:buChar char="-"/>
                      </a:pPr>
                      <a:r>
                        <a:rPr lang="en-US" sz="2600" baseline="0" dirty="0"/>
                        <a:t>Parents &amp; caregivers were approached within 24 hours prior to discharge; consenting families participated in filling out the modified Readiness for Hospital Discharge Scale (</a:t>
                      </a:r>
                      <a:r>
                        <a:rPr lang="en-US" sz="2600" baseline="0" dirty="0" err="1"/>
                        <a:t>mRHDS</a:t>
                      </a:r>
                      <a:r>
                        <a:rPr lang="en-US" sz="2600" baseline="0" dirty="0"/>
                        <a:t>), a validated instrument to measure discharge readiness </a:t>
                      </a:r>
                      <a:r>
                        <a:rPr lang="en-US" sz="2600" b="1" baseline="0" dirty="0"/>
                        <a:t>(4)</a:t>
                      </a:r>
                    </a:p>
                    <a:p>
                      <a:pPr marL="285750" indent="-285750">
                        <a:spcBef>
                          <a:spcPts val="600"/>
                        </a:spcBef>
                        <a:spcAft>
                          <a:spcPts val="600"/>
                        </a:spcAft>
                        <a:buFontTx/>
                        <a:buChar char="-"/>
                      </a:pPr>
                      <a:r>
                        <a:rPr lang="en-US" sz="2600" baseline="0" dirty="0"/>
                        <a:t>Surveys were administered at 3 time-points: 1) day of discharge, 2) one week post-discharge, 3) one month post-discharge</a:t>
                      </a:r>
                    </a:p>
                    <a:p>
                      <a:pPr marL="285750" indent="-285750">
                        <a:spcBef>
                          <a:spcPts val="600"/>
                        </a:spcBef>
                        <a:spcAft>
                          <a:spcPts val="600"/>
                        </a:spcAft>
                        <a:buFontTx/>
                        <a:buChar char="-"/>
                      </a:pPr>
                      <a:r>
                        <a:rPr lang="en-US" sz="2600" baseline="0" dirty="0"/>
                        <a:t>Surveys were completed verbally with a research team member or occasionally used a tablet only at time of discharge</a:t>
                      </a:r>
                    </a:p>
                    <a:p>
                      <a:pPr marL="285750" indent="-285750">
                        <a:spcBef>
                          <a:spcPts val="600"/>
                        </a:spcBef>
                        <a:spcAft>
                          <a:spcPts val="600"/>
                        </a:spcAft>
                        <a:buFontTx/>
                        <a:buChar char="-"/>
                      </a:pPr>
                      <a:r>
                        <a:rPr lang="en-US" sz="2600" baseline="0" dirty="0"/>
                        <a:t>Primary outcome was parent/caregiver discharge readiness via </a:t>
                      </a:r>
                      <a:r>
                        <a:rPr lang="en-US" sz="2600" baseline="0" dirty="0" err="1"/>
                        <a:t>mRHDS</a:t>
                      </a:r>
                      <a:r>
                        <a:rPr lang="en-US" sz="2600" baseline="0" dirty="0"/>
                        <a:t> score</a:t>
                      </a:r>
                    </a:p>
                    <a:p>
                      <a:pPr marL="285750" indent="-285750">
                        <a:spcBef>
                          <a:spcPts val="600"/>
                        </a:spcBef>
                        <a:spcAft>
                          <a:spcPts val="600"/>
                        </a:spcAft>
                        <a:buFontTx/>
                        <a:buChar char="-"/>
                      </a:pPr>
                      <a:r>
                        <a:rPr lang="en-US" sz="2600" baseline="0" dirty="0" err="1"/>
                        <a:t>mRHDS</a:t>
                      </a:r>
                      <a:r>
                        <a:rPr lang="en-US" sz="2600" baseline="0" dirty="0"/>
                        <a:t> score is broken down into 5 domains: 1) Parent Personal Status, 2) Child Personal Status, 3) Knowledge, 4) Coping Ability, 5) Expected Support</a:t>
                      </a:r>
                    </a:p>
                    <a:p>
                      <a:pPr marL="285750" indent="-285750">
                        <a:spcBef>
                          <a:spcPts val="600"/>
                        </a:spcBef>
                        <a:spcAft>
                          <a:spcPts val="600"/>
                        </a:spcAft>
                        <a:buFontTx/>
                        <a:buChar char="-"/>
                      </a:pPr>
                      <a:r>
                        <a:rPr lang="en-US" sz="2600" baseline="0" dirty="0"/>
                        <a:t>Scores were calculated with the median value &amp; broken into 4 categories: 1) Very High (9-10), High (8-8.9), Moderate (7-7.9), Low (&lt;7)</a:t>
                      </a:r>
                    </a:p>
                    <a:p>
                      <a:pPr marL="285750" indent="-285750">
                        <a:spcBef>
                          <a:spcPts val="600"/>
                        </a:spcBef>
                        <a:spcAft>
                          <a:spcPts val="600"/>
                        </a:spcAft>
                        <a:buFontTx/>
                        <a:buChar char="-"/>
                      </a:pPr>
                      <a:r>
                        <a:rPr lang="en-US" sz="2600" baseline="0" dirty="0"/>
                        <a:t>An additional domain was created for this study: 6) Cardiac Care Knowledge (of note, this was not included in the </a:t>
                      </a:r>
                      <a:r>
                        <a:rPr lang="en-US" sz="2600" baseline="0" dirty="0" err="1"/>
                        <a:t>mRHDS</a:t>
                      </a:r>
                      <a:r>
                        <a:rPr lang="en-US" sz="2600" baseline="0" dirty="0"/>
                        <a:t> score)</a:t>
                      </a:r>
                    </a:p>
                    <a:p>
                      <a:pPr marL="285750" indent="-285750">
                        <a:spcBef>
                          <a:spcPts val="600"/>
                        </a:spcBef>
                        <a:spcAft>
                          <a:spcPts val="600"/>
                        </a:spcAft>
                        <a:buFontTx/>
                        <a:buChar char="-"/>
                      </a:pPr>
                      <a:r>
                        <a:rPr lang="en-US" sz="2600" baseline="0" dirty="0"/>
                        <a:t>A total of 199 eligible families were identified; 54 families were missed for consent</a:t>
                      </a:r>
                    </a:p>
                    <a:p>
                      <a:pPr marL="742950" lvl="1" indent="-285750">
                        <a:spcBef>
                          <a:spcPts val="600"/>
                        </a:spcBef>
                        <a:spcAft>
                          <a:spcPts val="600"/>
                        </a:spcAft>
                        <a:buFontTx/>
                        <a:buChar char="-"/>
                      </a:pPr>
                      <a:r>
                        <a:rPr lang="en-US" sz="2600" baseline="0" dirty="0"/>
                        <a:t>128 families consented to the study &amp; completed </a:t>
                      </a:r>
                      <a:r>
                        <a:rPr lang="en-US" sz="2600" baseline="0" dirty="0" err="1"/>
                        <a:t>mRHDS</a:t>
                      </a:r>
                      <a:r>
                        <a:rPr lang="en-US" sz="2600" baseline="0" dirty="0"/>
                        <a:t> survey 1; 17 families refused</a:t>
                      </a:r>
                    </a:p>
                    <a:p>
                      <a:pPr marL="742950" lvl="1" indent="-285750">
                        <a:spcBef>
                          <a:spcPts val="600"/>
                        </a:spcBef>
                        <a:spcAft>
                          <a:spcPts val="600"/>
                        </a:spcAft>
                        <a:buFontTx/>
                        <a:buChar char="-"/>
                      </a:pPr>
                      <a:r>
                        <a:rPr lang="en-US" sz="2600" baseline="0" dirty="0"/>
                        <a:t>115 families completed survey 2</a:t>
                      </a:r>
                    </a:p>
                    <a:p>
                      <a:pPr marL="742950" lvl="1" indent="-285750">
                        <a:spcBef>
                          <a:spcPts val="600"/>
                        </a:spcBef>
                        <a:spcAft>
                          <a:spcPts val="600"/>
                        </a:spcAft>
                        <a:buFontTx/>
                        <a:buChar char="-"/>
                      </a:pPr>
                      <a:r>
                        <a:rPr lang="en-US" sz="2600" baseline="0" dirty="0"/>
                        <a:t>86 families completed survey 3</a:t>
                      </a:r>
                    </a:p>
                    <a:p>
                      <a:pPr marL="285750" indent="-285750">
                        <a:spcBef>
                          <a:spcPts val="600"/>
                        </a:spcBef>
                        <a:spcAft>
                          <a:spcPts val="600"/>
                        </a:spcAft>
                        <a:buFontTx/>
                        <a:buChar char="-"/>
                      </a:pPr>
                      <a:r>
                        <a:rPr lang="en-US" sz="2600" baseline="0" dirty="0"/>
                        <a:t>Survey data from time-points 2 and 3 will be presented in a future study</a:t>
                      </a:r>
                    </a:p>
                    <a:p>
                      <a:pPr marL="285750" indent="-285750">
                        <a:spcBef>
                          <a:spcPts val="600"/>
                        </a:spcBef>
                        <a:spcAft>
                          <a:spcPts val="600"/>
                        </a:spcAft>
                        <a:buFontTx/>
                        <a:buChar char="-"/>
                      </a:pPr>
                      <a:endParaRPr lang="en-US" baseline="0" dirty="0"/>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914466338"/>
              </p:ext>
            </p:extLst>
          </p:nvPr>
        </p:nvGraphicFramePr>
        <p:xfrm>
          <a:off x="533400" y="5029200"/>
          <a:ext cx="11049000" cy="10302272"/>
        </p:xfrm>
        <a:graphic>
          <a:graphicData uri="http://schemas.openxmlformats.org/drawingml/2006/table">
            <a:tbl>
              <a:tblPr firstRow="1" bandRow="1">
                <a:tableStyleId>{5C22544A-7EE6-4342-B048-85BDC9FD1C3A}</a:tableStyleId>
              </a:tblPr>
              <a:tblGrid>
                <a:gridCol w="11049000">
                  <a:extLst>
                    <a:ext uri="{9D8B030D-6E8A-4147-A177-3AD203B41FA5}">
                      <a16:colId xmlns:a16="http://schemas.microsoft.com/office/drawing/2014/main" val="20000"/>
                    </a:ext>
                  </a:extLst>
                </a:gridCol>
              </a:tblGrid>
              <a:tr h="939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Background</a:t>
                      </a:r>
                    </a:p>
                  </a:txBody>
                  <a:tcPr marL="457200" marR="457200" marT="274326" marB="274326"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7BC5CD"/>
                    </a:solidFill>
                  </a:tcPr>
                </a:tc>
                <a:extLst>
                  <a:ext uri="{0D108BD9-81ED-4DB2-BD59-A6C34878D82A}">
                    <a16:rowId xmlns:a16="http://schemas.microsoft.com/office/drawing/2014/main" val="10000"/>
                  </a:ext>
                </a:extLst>
              </a:tr>
              <a:tr h="7989257">
                <a:tc>
                  <a:txBody>
                    <a:bodyPr/>
                    <a:lstStyle/>
                    <a:p>
                      <a:pPr marL="342900" indent="-342900">
                        <a:spcBef>
                          <a:spcPts val="600"/>
                        </a:spcBef>
                        <a:spcAft>
                          <a:spcPts val="600"/>
                        </a:spcAft>
                        <a:buFontTx/>
                        <a:buChar char="-"/>
                      </a:pPr>
                      <a:r>
                        <a:rPr lang="en-US" sz="2800" baseline="0" dirty="0"/>
                        <a:t>Optimal inpatient care &amp; discharge readiness is associated with favorable outcomes including reduction in hospital readmissions &amp; increased medication adherence in the adult medical-surgical population </a:t>
                      </a:r>
                      <a:r>
                        <a:rPr lang="en-US" sz="2800" b="1" baseline="0" dirty="0"/>
                        <a:t>(1,2)</a:t>
                      </a:r>
                    </a:p>
                    <a:p>
                      <a:pPr marL="342900" indent="-342900">
                        <a:spcBef>
                          <a:spcPts val="600"/>
                        </a:spcBef>
                        <a:spcAft>
                          <a:spcPts val="600"/>
                        </a:spcAft>
                        <a:buFontTx/>
                        <a:buChar char="-"/>
                      </a:pPr>
                      <a:r>
                        <a:rPr lang="en-US" sz="2800" baseline="0" dirty="0"/>
                        <a:t>Discharge readiness research within the complex medical pediatric population has been limited to needs assessments &amp; directed towards streamlining the discharge education process</a:t>
                      </a:r>
                    </a:p>
                    <a:p>
                      <a:pPr marL="342900" indent="-342900">
                        <a:spcBef>
                          <a:spcPts val="600"/>
                        </a:spcBef>
                        <a:spcAft>
                          <a:spcPts val="600"/>
                        </a:spcAft>
                        <a:buFontTx/>
                        <a:buChar char="-"/>
                      </a:pPr>
                      <a:r>
                        <a:rPr lang="en-US" sz="2800" baseline="0" dirty="0"/>
                        <a:t>Congenital heart disease (CHD) populations, especially </a:t>
                      </a:r>
                      <a:r>
                        <a:rPr lang="en-US" sz="2800" baseline="0" dirty="0" err="1"/>
                        <a:t>interstage</a:t>
                      </a:r>
                      <a:r>
                        <a:rPr lang="en-US" sz="2800" baseline="0" dirty="0"/>
                        <a:t>/single ventricle, are at high risk for significant morbidity &amp; mortality </a:t>
                      </a:r>
                      <a:r>
                        <a:rPr lang="en-US" sz="2800" b="1" baseline="0" dirty="0"/>
                        <a:t>(3)</a:t>
                      </a:r>
                    </a:p>
                    <a:p>
                      <a:pPr marL="342900" indent="-342900">
                        <a:spcBef>
                          <a:spcPts val="600"/>
                        </a:spcBef>
                        <a:spcAft>
                          <a:spcPts val="600"/>
                        </a:spcAft>
                        <a:buFontTx/>
                        <a:buChar char="-"/>
                      </a:pPr>
                      <a:r>
                        <a:rPr lang="en-US" sz="2800" dirty="0"/>
                        <a:t>We sought</a:t>
                      </a:r>
                      <a:r>
                        <a:rPr lang="en-US" sz="2800" baseline="0" dirty="0"/>
                        <a:t> to describe our institutions current discharge processes &amp; parent’s discharge readiness within the post-surgical population</a:t>
                      </a:r>
                    </a:p>
                    <a:p>
                      <a:pPr marL="342900" indent="-342900">
                        <a:spcBef>
                          <a:spcPts val="600"/>
                        </a:spcBef>
                        <a:spcAft>
                          <a:spcPts val="600"/>
                        </a:spcAft>
                        <a:buFontTx/>
                        <a:buChar char="-"/>
                      </a:pPr>
                      <a:r>
                        <a:rPr lang="en-US" sz="2800" baseline="0" dirty="0"/>
                        <a:t>We hypothesize that families who report “lower scores of discharge readiness” would include younger patients of more vulnerable surgical categories (high STAT, </a:t>
                      </a:r>
                      <a:r>
                        <a:rPr lang="en-US" sz="2800" baseline="0" dirty="0" err="1"/>
                        <a:t>interstage</a:t>
                      </a:r>
                      <a:r>
                        <a:rPr lang="en-US" sz="2800" baseline="0" dirty="0"/>
                        <a:t>) &amp; lower socioeconomic status (SES)</a:t>
                      </a:r>
                      <a:endParaRPr lang="en-US" sz="2800" dirty="0"/>
                    </a:p>
                  </a:txBody>
                  <a:tcPr marL="457200" marR="457200" marT="457210" marB="45721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373" name="Text Box 9"/>
          <p:cNvSpPr txBox="1">
            <a:spLocks noChangeArrowheads="1"/>
          </p:cNvSpPr>
          <p:nvPr/>
        </p:nvSpPr>
        <p:spPr bwMode="auto">
          <a:xfrm>
            <a:off x="533400" y="1557338"/>
            <a:ext cx="33909001" cy="2258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80709" tIns="240355" rIns="480709" bIns="240355">
            <a:spAutoFit/>
          </a:bodyPr>
          <a:lstStyle>
            <a:lvl1pPr defTabSz="4806950">
              <a:defRPr sz="2400">
                <a:solidFill>
                  <a:schemeClr val="tx1"/>
                </a:solidFill>
                <a:latin typeface="Arial" charset="0"/>
                <a:ea typeface="ＭＳ Ｐゴシック" charset="0"/>
                <a:cs typeface="ＭＳ Ｐゴシック" charset="0"/>
              </a:defRPr>
            </a:lvl1pPr>
            <a:lvl2pPr marL="742950" indent="-285750" defTabSz="4806950">
              <a:defRPr sz="2400">
                <a:solidFill>
                  <a:schemeClr val="tx1"/>
                </a:solidFill>
                <a:latin typeface="Arial" charset="0"/>
                <a:ea typeface="ＭＳ Ｐゴシック" charset="0"/>
                <a:cs typeface="ＭＳ Ｐゴシック" charset="0"/>
              </a:defRPr>
            </a:lvl2pPr>
            <a:lvl3pPr marL="1143000" indent="-228600" defTabSz="4806950">
              <a:defRPr sz="2400">
                <a:solidFill>
                  <a:schemeClr val="tx1"/>
                </a:solidFill>
                <a:latin typeface="Arial" charset="0"/>
                <a:ea typeface="ＭＳ Ｐゴシック" charset="0"/>
                <a:cs typeface="ＭＳ Ｐゴシック" charset="0"/>
              </a:defRPr>
            </a:lvl3pPr>
            <a:lvl4pPr marL="1600200" indent="-228600" defTabSz="4806950">
              <a:defRPr sz="2400">
                <a:solidFill>
                  <a:schemeClr val="tx1"/>
                </a:solidFill>
                <a:latin typeface="Arial" charset="0"/>
                <a:ea typeface="ＭＳ Ｐゴシック" charset="0"/>
                <a:cs typeface="ＭＳ Ｐゴシック" charset="0"/>
              </a:defRPr>
            </a:lvl4pPr>
            <a:lvl5pPr marL="2057400" indent="-228600" defTabSz="4806950">
              <a:defRPr sz="2400">
                <a:solidFill>
                  <a:schemeClr val="tx1"/>
                </a:solidFill>
                <a:latin typeface="Arial" charset="0"/>
                <a:ea typeface="ＭＳ Ｐゴシック" charset="0"/>
                <a:cs typeface="ＭＳ Ｐゴシック" charset="0"/>
              </a:defRPr>
            </a:lvl5pPr>
            <a:lvl6pPr marL="2514600" indent="-228600" defTabSz="480695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defTabSz="480695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defTabSz="480695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defTabSz="480695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nSpc>
                <a:spcPct val="80000"/>
              </a:lnSpc>
            </a:pPr>
            <a:r>
              <a:rPr lang="en-US" sz="7200" b="1" dirty="0">
                <a:solidFill>
                  <a:srgbClr val="333333"/>
                </a:solidFill>
                <a:cs typeface="Arial" charset="0"/>
              </a:rPr>
              <a:t>Parent Discharge Education &amp; Readiness for the Transition to Home after Congenital Heart Surgery</a:t>
            </a:r>
          </a:p>
        </p:txBody>
      </p:sp>
      <p:sp>
        <p:nvSpPr>
          <p:cNvPr id="23" name="Rectangle 33"/>
          <p:cNvSpPr>
            <a:spLocks noChangeArrowheads="1"/>
          </p:cNvSpPr>
          <p:nvPr/>
        </p:nvSpPr>
        <p:spPr bwMode="auto">
          <a:xfrm>
            <a:off x="533401" y="3683000"/>
            <a:ext cx="295656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3200" noProof="1">
                <a:solidFill>
                  <a:srgbClr val="333333"/>
                </a:solidFill>
              </a:rPr>
              <a:t>Michael E Kim, DO; Nadine A Kasparian, PhD; Huaiyu Zang, PhD; Colleen Pater, MD; Meghan Chelbowski, MD; Amy Florez, APRN; David L.S. Morales, MD; Nicolas L. Madsen, MD; and Ryan A Moore, MD MSc</a:t>
            </a:r>
            <a:endParaRPr lang="en-US" sz="3200" dirty="0">
              <a:solidFill>
                <a:srgbClr val="333333"/>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332540593"/>
              </p:ext>
            </p:extLst>
          </p:nvPr>
        </p:nvGraphicFramePr>
        <p:xfrm>
          <a:off x="22238055" y="7696200"/>
          <a:ext cx="9503388" cy="9033810"/>
        </p:xfrm>
        <a:graphic>
          <a:graphicData uri="http://schemas.openxmlformats.org/drawingml/2006/table">
            <a:tbl>
              <a:tblPr/>
              <a:tblGrid>
                <a:gridCol w="3167796">
                  <a:extLst>
                    <a:ext uri="{9D8B030D-6E8A-4147-A177-3AD203B41FA5}">
                      <a16:colId xmlns:a16="http://schemas.microsoft.com/office/drawing/2014/main" val="20000"/>
                    </a:ext>
                  </a:extLst>
                </a:gridCol>
                <a:gridCol w="3167796">
                  <a:extLst>
                    <a:ext uri="{9D8B030D-6E8A-4147-A177-3AD203B41FA5}">
                      <a16:colId xmlns:a16="http://schemas.microsoft.com/office/drawing/2014/main" val="20001"/>
                    </a:ext>
                  </a:extLst>
                </a:gridCol>
                <a:gridCol w="3167796">
                  <a:extLst>
                    <a:ext uri="{9D8B030D-6E8A-4147-A177-3AD203B41FA5}">
                      <a16:colId xmlns:a16="http://schemas.microsoft.com/office/drawing/2014/main" val="20002"/>
                    </a:ext>
                  </a:extLst>
                </a:gridCol>
              </a:tblGrid>
              <a:tr h="559023">
                <a:tc>
                  <a:txBody>
                    <a:bodyPr/>
                    <a:lstStyle/>
                    <a:p>
                      <a:pPr algn="l" fontAlgn="ctr"/>
                      <a:r>
                        <a:rPr lang="en-US" sz="2400" b="1" i="0" u="none" strike="noStrike" dirty="0">
                          <a:solidFill>
                            <a:srgbClr val="000000"/>
                          </a:solidFill>
                          <a:effectLst/>
                          <a:latin typeface="Calibri" panose="020F0502020204030204" pitchFamily="34" charset="0"/>
                        </a:rPr>
                        <a:t> </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2400" b="1" i="0" u="none" strike="noStrike" dirty="0">
                          <a:solidFill>
                            <a:srgbClr val="000000"/>
                          </a:solidFill>
                          <a:effectLst/>
                          <a:latin typeface="Calibri" panose="020F0502020204030204" pitchFamily="34" charset="0"/>
                        </a:rPr>
                        <a:t>Model 1</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2400" b="1" i="0" u="none" strike="noStrike" dirty="0">
                          <a:solidFill>
                            <a:srgbClr val="000000"/>
                          </a:solidFill>
                          <a:effectLst/>
                          <a:latin typeface="Calibri" panose="020F0502020204030204" pitchFamily="34" charset="0"/>
                        </a:rPr>
                        <a:t>Model 2</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782632">
                <a:tc>
                  <a:txBody>
                    <a:bodyPr/>
                    <a:lstStyle/>
                    <a:p>
                      <a:pPr algn="l" fontAlgn="ctr"/>
                      <a:endParaRPr lang="en-US" sz="2400" b="1" i="0" u="none" strike="noStrike" dirty="0">
                        <a:solidFill>
                          <a:srgbClr val="000000"/>
                        </a:solidFill>
                        <a:effectLst/>
                        <a:latin typeface="Calibri" panose="020F0502020204030204" pitchFamily="34" charset="0"/>
                      </a:endParaRP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1" i="0" u="none" strike="noStrike">
                          <a:solidFill>
                            <a:srgbClr val="000000"/>
                          </a:solidFill>
                          <a:effectLst/>
                          <a:latin typeface="Calibri" panose="020F0502020204030204" pitchFamily="34" charset="0"/>
                        </a:rPr>
                        <a:t>Coefficient (95% CI, p-value)</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1" i="0" u="none" strike="noStrike" dirty="0">
                          <a:solidFill>
                            <a:srgbClr val="000000"/>
                          </a:solidFill>
                          <a:effectLst/>
                          <a:latin typeface="Calibri" panose="020F0502020204030204" pitchFamily="34" charset="0"/>
                        </a:rPr>
                        <a:t>Coefficient (95% CI, p-value)</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82632">
                <a:tc>
                  <a:txBody>
                    <a:bodyPr/>
                    <a:lstStyle/>
                    <a:p>
                      <a:pPr algn="l" fontAlgn="ctr"/>
                      <a:r>
                        <a:rPr lang="en-US" sz="2400" b="1" i="0" u="none" strike="noStrike" dirty="0">
                          <a:solidFill>
                            <a:srgbClr val="000000"/>
                          </a:solidFill>
                          <a:effectLst/>
                          <a:latin typeface="Calibri" panose="020F0502020204030204" pitchFamily="34" charset="0"/>
                        </a:rPr>
                        <a:t>Parent age</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ctr"/>
                      <a:r>
                        <a:rPr lang="en-US" sz="2400" b="0" i="0" u="none" strike="noStrike">
                          <a:solidFill>
                            <a:srgbClr val="000000"/>
                          </a:solidFill>
                          <a:effectLst/>
                          <a:latin typeface="Calibri" panose="020F0502020204030204" pitchFamily="34" charset="0"/>
                        </a:rPr>
                        <a:t>-0.03 (-0.06 to 0.00, p=0.097)</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ctr"/>
                      <a:r>
                        <a:rPr lang="en-US" sz="2400" b="0" i="0" u="none" strike="noStrike">
                          <a:solidFill>
                            <a:srgbClr val="000000"/>
                          </a:solidFill>
                          <a:effectLst/>
                          <a:latin typeface="Calibri" panose="020F0502020204030204" pitchFamily="34" charset="0"/>
                        </a:rPr>
                        <a:t>-0.03 (-0.06 to 0.01, p=0.107)</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2"/>
                  </a:ext>
                </a:extLst>
              </a:tr>
              <a:tr h="536662">
                <a:tc>
                  <a:txBody>
                    <a:bodyPr/>
                    <a:lstStyle/>
                    <a:p>
                      <a:pPr algn="l" fontAlgn="ctr"/>
                      <a:r>
                        <a:rPr lang="en-US" sz="2400" b="1" i="0" u="none" strike="noStrike" dirty="0">
                          <a:solidFill>
                            <a:srgbClr val="000000"/>
                          </a:solidFill>
                          <a:effectLst/>
                          <a:latin typeface="Calibri" panose="020F0502020204030204" pitchFamily="34" charset="0"/>
                        </a:rPr>
                        <a:t>Patient age</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ctr"/>
                      <a:r>
                        <a:rPr lang="en-US" sz="2400" b="0" i="0" u="none" strike="noStrike">
                          <a:solidFill>
                            <a:srgbClr val="000000"/>
                          </a:solidFill>
                          <a:effectLst/>
                          <a:latin typeface="Calibri" panose="020F0502020204030204" pitchFamily="34" charset="0"/>
                        </a:rPr>
                        <a:t>0.22 (-0.30 to 0.75, p=0.405)</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2400" b="0" i="0" u="none" strike="noStrike">
                          <a:solidFill>
                            <a:srgbClr val="000000"/>
                          </a:solidFill>
                          <a:effectLst/>
                          <a:latin typeface="Calibri" panose="020F0502020204030204" pitchFamily="34" charset="0"/>
                        </a:rPr>
                        <a:t>0.16 (-0.42 to 0.75, p=0.580)</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9023">
                <a:tc>
                  <a:txBody>
                    <a:bodyPr/>
                    <a:lstStyle/>
                    <a:p>
                      <a:pPr algn="l" fontAlgn="ctr"/>
                      <a:r>
                        <a:rPr lang="en-US" sz="2400" b="1" i="0" u="none" strike="noStrike" dirty="0">
                          <a:solidFill>
                            <a:srgbClr val="000000"/>
                          </a:solidFill>
                          <a:effectLst/>
                          <a:latin typeface="Calibri" panose="020F0502020204030204" pitchFamily="34" charset="0"/>
                        </a:rPr>
                        <a:t>(&gt;=1 </a:t>
                      </a:r>
                      <a:r>
                        <a:rPr lang="en-US" sz="2400" b="1" i="0" u="none" strike="noStrike" dirty="0" err="1">
                          <a:solidFill>
                            <a:srgbClr val="000000"/>
                          </a:solidFill>
                          <a:effectLst/>
                          <a:latin typeface="Calibri" panose="020F0502020204030204" pitchFamily="34" charset="0"/>
                        </a:rPr>
                        <a:t>yr</a:t>
                      </a:r>
                      <a:r>
                        <a:rPr lang="en-US" sz="2400" b="1" i="0" u="none" strike="noStrike" dirty="0">
                          <a:solidFill>
                            <a:srgbClr val="000000"/>
                          </a:solidFill>
                          <a:effectLst/>
                          <a:latin typeface="Calibri" panose="020F0502020204030204" pitchFamily="34" charset="0"/>
                        </a:rPr>
                        <a:t> old vs. &lt; 1 </a:t>
                      </a:r>
                      <a:r>
                        <a:rPr lang="en-US" sz="2400" b="1" i="0" u="none" strike="noStrike" dirty="0" err="1">
                          <a:solidFill>
                            <a:srgbClr val="000000"/>
                          </a:solidFill>
                          <a:effectLst/>
                          <a:latin typeface="Calibri" panose="020F0502020204030204" pitchFamily="34" charset="0"/>
                        </a:rPr>
                        <a:t>yr</a:t>
                      </a:r>
                      <a:r>
                        <a:rPr lang="en-US" sz="2400" b="1" i="0" u="none" strike="noStrike" dirty="0">
                          <a:solidFill>
                            <a:srgbClr val="000000"/>
                          </a:solidFill>
                          <a:effectLst/>
                          <a:latin typeface="Calibri" panose="020F0502020204030204" pitchFamily="34" charset="0"/>
                        </a:rPr>
                        <a:t> old)</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782632">
                <a:tc>
                  <a:txBody>
                    <a:bodyPr/>
                    <a:lstStyle/>
                    <a:p>
                      <a:pPr algn="l" fontAlgn="ctr"/>
                      <a:r>
                        <a:rPr lang="en-US" sz="2400" b="1" i="0" u="none" strike="noStrike" dirty="0">
                          <a:solidFill>
                            <a:srgbClr val="000000"/>
                          </a:solidFill>
                          <a:effectLst/>
                          <a:latin typeface="Calibri" panose="020F0502020204030204" pitchFamily="34" charset="0"/>
                        </a:rPr>
                        <a:t>SES (4-5 vs. 1-3)</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ctr"/>
                      <a:r>
                        <a:rPr lang="en-US" sz="2400" b="0" i="0" u="none" strike="noStrike">
                          <a:solidFill>
                            <a:srgbClr val="000000"/>
                          </a:solidFill>
                          <a:effectLst/>
                          <a:latin typeface="Calibri" panose="020F0502020204030204" pitchFamily="34" charset="0"/>
                        </a:rPr>
                        <a:t>-0.04 (-0.46 to 0.37, p=0.834)</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ctr"/>
                      <a:r>
                        <a:rPr lang="en-US" sz="2400" b="0" i="0" u="none" strike="noStrike">
                          <a:solidFill>
                            <a:srgbClr val="000000"/>
                          </a:solidFill>
                          <a:effectLst/>
                          <a:latin typeface="Calibri" panose="020F0502020204030204" pitchFamily="34" charset="0"/>
                        </a:rPr>
                        <a:t>-0.02 (-0.43 to 0.39, p=0.916)</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r h="782632">
                <a:tc>
                  <a:txBody>
                    <a:bodyPr/>
                    <a:lstStyle/>
                    <a:p>
                      <a:pPr algn="l" fontAlgn="ctr"/>
                      <a:r>
                        <a:rPr lang="en-US" sz="2400" b="1" i="0" u="none" strike="noStrike" dirty="0">
                          <a:solidFill>
                            <a:srgbClr val="000000"/>
                          </a:solidFill>
                          <a:effectLst/>
                          <a:latin typeface="Calibri" panose="020F0502020204030204" pitchFamily="34" charset="0"/>
                        </a:rPr>
                        <a:t>First surgery (yes vs. no)</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0" i="0" u="none" strike="noStrike" dirty="0">
                          <a:solidFill>
                            <a:srgbClr val="000000"/>
                          </a:solidFill>
                          <a:effectLst/>
                          <a:latin typeface="Calibri" panose="020F0502020204030204" pitchFamily="34" charset="0"/>
                        </a:rPr>
                        <a:t>-0.26 (-0.72 to 0.20, p=0.267)</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0" i="0" u="none" strike="noStrike">
                          <a:solidFill>
                            <a:srgbClr val="000000"/>
                          </a:solidFill>
                          <a:effectLst/>
                          <a:latin typeface="Calibri" panose="020F0502020204030204" pitchFamily="34" charset="0"/>
                        </a:rPr>
                        <a:t>0.24 (-0.22 to 0.69, p=0.307)</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82632">
                <a:tc>
                  <a:txBody>
                    <a:bodyPr/>
                    <a:lstStyle/>
                    <a:p>
                      <a:pPr algn="l" fontAlgn="ctr"/>
                      <a:r>
                        <a:rPr lang="en-US" sz="2400" b="1" i="0" u="none" strike="noStrike" dirty="0">
                          <a:solidFill>
                            <a:srgbClr val="000000"/>
                          </a:solidFill>
                          <a:effectLst/>
                          <a:latin typeface="Calibri" panose="020F0502020204030204" pitchFamily="34" charset="0"/>
                        </a:rPr>
                        <a:t>STAT category (3-5 vs. 1-2)</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ctr"/>
                      <a:r>
                        <a:rPr lang="en-US" sz="2400" b="0" i="0" u="none" strike="noStrike">
                          <a:solidFill>
                            <a:srgbClr val="000000"/>
                          </a:solidFill>
                          <a:effectLst/>
                          <a:latin typeface="Calibri" panose="020F0502020204030204" pitchFamily="34" charset="0"/>
                        </a:rPr>
                        <a:t>0.14 (-0.26 to 0.55, p=0.486)</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ctr"/>
                      <a:r>
                        <a:rPr lang="en-US" sz="2400" b="0" i="0" u="none" strike="noStrike">
                          <a:solidFill>
                            <a:srgbClr val="000000"/>
                          </a:solidFill>
                          <a:effectLst/>
                          <a:latin typeface="Calibri" panose="020F0502020204030204" pitchFamily="34" charset="0"/>
                        </a:rPr>
                        <a:t>0.12 (-0.27 to 0.52, p=0.540)</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7"/>
                  </a:ext>
                </a:extLst>
              </a:tr>
              <a:tr h="782632">
                <a:tc>
                  <a:txBody>
                    <a:bodyPr/>
                    <a:lstStyle/>
                    <a:p>
                      <a:pPr algn="l" fontAlgn="ctr"/>
                      <a:r>
                        <a:rPr lang="en-US" sz="2400" b="1" i="0" u="none" strike="noStrike" dirty="0" err="1">
                          <a:solidFill>
                            <a:srgbClr val="000000"/>
                          </a:solidFill>
                          <a:effectLst/>
                          <a:latin typeface="Calibri" panose="020F0502020204030204" pitchFamily="34" charset="0"/>
                        </a:rPr>
                        <a:t>Interstage</a:t>
                      </a:r>
                      <a:r>
                        <a:rPr lang="en-US" sz="2400" b="1" i="0" u="none" strike="noStrike" dirty="0">
                          <a:solidFill>
                            <a:srgbClr val="000000"/>
                          </a:solidFill>
                          <a:effectLst/>
                          <a:latin typeface="Calibri" panose="020F0502020204030204" pitchFamily="34" charset="0"/>
                        </a:rPr>
                        <a:t> (yes vs. no)</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0" i="0" u="none" strike="noStrike">
                          <a:solidFill>
                            <a:srgbClr val="000000"/>
                          </a:solidFill>
                          <a:effectLst/>
                          <a:latin typeface="Calibri" panose="020F0502020204030204" pitchFamily="34" charset="0"/>
                        </a:rPr>
                        <a:t>-0.20 (-0.89 to 0.48, p=0.555)</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200" b="0" i="0" u="none" strike="noStrike" dirty="0">
                          <a:solidFill>
                            <a:srgbClr val="000000"/>
                          </a:solidFill>
                          <a:effectLst/>
                          <a:latin typeface="Calibri" panose="020F0502020204030204" pitchFamily="34" charset="0"/>
                        </a:rPr>
                        <a:t> </a:t>
                      </a:r>
                    </a:p>
                  </a:txBody>
                  <a:tcPr marL="22361" marR="22361" marT="22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82632">
                <a:tc>
                  <a:txBody>
                    <a:bodyPr/>
                    <a:lstStyle/>
                    <a:p>
                      <a:pPr algn="l" fontAlgn="ctr"/>
                      <a:r>
                        <a:rPr lang="en-US" sz="2400" b="1" i="0" u="none" strike="noStrike" dirty="0">
                          <a:solidFill>
                            <a:srgbClr val="000000"/>
                          </a:solidFill>
                          <a:effectLst/>
                          <a:latin typeface="Calibri" panose="020F0502020204030204" pitchFamily="34" charset="0"/>
                        </a:rPr>
                        <a:t>Tube feeds (yes vs. no)</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3200" b="0" i="0" u="none" strike="noStrike">
                          <a:solidFill>
                            <a:srgbClr val="000000"/>
                          </a:solidFill>
                          <a:effectLst/>
                          <a:latin typeface="Calibri" panose="020F0502020204030204" pitchFamily="34" charset="0"/>
                        </a:rPr>
                        <a:t> </a:t>
                      </a:r>
                    </a:p>
                  </a:txBody>
                  <a:tcPr marL="22361" marR="22361" marT="22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ctr"/>
                      <a:r>
                        <a:rPr lang="en-US" sz="2400" b="0" i="0" u="none" strike="noStrike">
                          <a:solidFill>
                            <a:srgbClr val="000000"/>
                          </a:solidFill>
                          <a:effectLst/>
                          <a:latin typeface="Calibri" panose="020F0502020204030204" pitchFamily="34" charset="0"/>
                        </a:rPr>
                        <a:t>-0.10 (-0.55 to 0.35, p=0.660)</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9"/>
                  </a:ext>
                </a:extLst>
              </a:tr>
              <a:tr h="782632">
                <a:tc>
                  <a:txBody>
                    <a:bodyPr/>
                    <a:lstStyle/>
                    <a:p>
                      <a:pPr algn="l" fontAlgn="ctr"/>
                      <a:r>
                        <a:rPr lang="en-US" sz="2400" b="0" i="0" u="none" strike="noStrike" dirty="0">
                          <a:solidFill>
                            <a:srgbClr val="000000"/>
                          </a:solidFill>
                          <a:effectLst/>
                          <a:latin typeface="Calibri" panose="020F0502020204030204" pitchFamily="34" charset="0"/>
                        </a:rPr>
                        <a:t>F-</a:t>
                      </a:r>
                      <a:r>
                        <a:rPr lang="en-US" sz="2400" b="0" i="0" u="none" strike="noStrike" dirty="0" err="1">
                          <a:solidFill>
                            <a:srgbClr val="000000"/>
                          </a:solidFill>
                          <a:effectLst/>
                          <a:latin typeface="Calibri" panose="020F0502020204030204" pitchFamily="34" charset="0"/>
                        </a:rPr>
                        <a:t>statisics</a:t>
                      </a:r>
                      <a:r>
                        <a:rPr lang="en-US" sz="2400" b="0" i="0" u="none" strike="noStrike" dirty="0">
                          <a:solidFill>
                            <a:srgbClr val="000000"/>
                          </a:solidFill>
                          <a:effectLst/>
                          <a:latin typeface="Calibri" panose="020F0502020204030204" pitchFamily="34" charset="0"/>
                        </a:rPr>
                        <a:t> (</a:t>
                      </a:r>
                      <a:r>
                        <a:rPr lang="en-US" sz="2400" b="0" i="0" u="none" strike="noStrike" dirty="0" err="1">
                          <a:solidFill>
                            <a:srgbClr val="000000"/>
                          </a:solidFill>
                          <a:effectLst/>
                          <a:latin typeface="Calibri" panose="020F0502020204030204" pitchFamily="34" charset="0"/>
                        </a:rPr>
                        <a:t>df</a:t>
                      </a:r>
                      <a:r>
                        <a:rPr lang="en-US" sz="2400" b="0" i="0" u="none" strike="noStrike" dirty="0">
                          <a:solidFill>
                            <a:srgbClr val="000000"/>
                          </a:solidFill>
                          <a:effectLst/>
                          <a:latin typeface="Calibri" panose="020F0502020204030204" pitchFamily="34" charset="0"/>
                        </a:rPr>
                        <a:t>, p-value)</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0" i="0" u="none" strike="noStrike">
                          <a:solidFill>
                            <a:srgbClr val="000000"/>
                          </a:solidFill>
                          <a:effectLst/>
                          <a:latin typeface="Calibri" panose="020F0502020204030204" pitchFamily="34" charset="0"/>
                        </a:rPr>
                        <a:t>0.883 (df = 6, 121, p= 0.510)</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0" i="0" u="none" strike="noStrike">
                          <a:solidFill>
                            <a:srgbClr val="000000"/>
                          </a:solidFill>
                          <a:effectLst/>
                          <a:latin typeface="Calibri" panose="020F0502020204030204" pitchFamily="34" charset="0"/>
                        </a:rPr>
                        <a:t>0.856  (df = 6, 121, p = 0.529)</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59023">
                <a:tc>
                  <a:txBody>
                    <a:bodyPr/>
                    <a:lstStyle/>
                    <a:p>
                      <a:pPr algn="l" fontAlgn="ctr"/>
                      <a:r>
                        <a:rPr lang="en-US" sz="2400" b="0" i="0" u="none" strike="noStrike" dirty="0">
                          <a:solidFill>
                            <a:srgbClr val="000000"/>
                          </a:solidFill>
                          <a:effectLst/>
                          <a:latin typeface="Calibri" panose="020F0502020204030204" pitchFamily="34" charset="0"/>
                        </a:rPr>
                        <a:t>R square </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r" fontAlgn="ctr"/>
                      <a:r>
                        <a:rPr lang="en-US" sz="2400" b="0" i="0" u="none" strike="noStrike">
                          <a:solidFill>
                            <a:srgbClr val="000000"/>
                          </a:solidFill>
                          <a:effectLst/>
                          <a:latin typeface="Calibri" panose="020F0502020204030204" pitchFamily="34" charset="0"/>
                        </a:rPr>
                        <a:t>0.042</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r" fontAlgn="ctr"/>
                      <a:r>
                        <a:rPr lang="en-US" sz="2400" b="0" i="0" u="none" strike="noStrike">
                          <a:solidFill>
                            <a:srgbClr val="000000"/>
                          </a:solidFill>
                          <a:effectLst/>
                          <a:latin typeface="Calibri" panose="020F0502020204030204" pitchFamily="34" charset="0"/>
                        </a:rPr>
                        <a:t>0.041</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11"/>
                  </a:ext>
                </a:extLst>
              </a:tr>
              <a:tr h="559023">
                <a:tc>
                  <a:txBody>
                    <a:bodyPr/>
                    <a:lstStyle/>
                    <a:p>
                      <a:pPr algn="l" fontAlgn="ctr"/>
                      <a:r>
                        <a:rPr lang="en-US" sz="2400" b="0" i="0" u="none" strike="noStrike" dirty="0">
                          <a:solidFill>
                            <a:srgbClr val="000000"/>
                          </a:solidFill>
                          <a:effectLst/>
                          <a:latin typeface="Calibri" panose="020F0502020204030204" pitchFamily="34" charset="0"/>
                        </a:rPr>
                        <a:t>Adjusted R square </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400" b="0" i="0" u="none" strike="noStrike">
                          <a:solidFill>
                            <a:srgbClr val="000000"/>
                          </a:solidFill>
                          <a:effectLst/>
                          <a:latin typeface="Calibri" panose="020F0502020204030204" pitchFamily="34" charset="0"/>
                        </a:rPr>
                        <a:t>-0.006</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400" b="0" i="0" u="none" strike="noStrike" dirty="0">
                          <a:solidFill>
                            <a:srgbClr val="000000"/>
                          </a:solidFill>
                          <a:effectLst/>
                          <a:latin typeface="Calibri" panose="020F0502020204030204" pitchFamily="34" charset="0"/>
                        </a:rPr>
                        <a:t>-0.007</a:t>
                      </a:r>
                    </a:p>
                  </a:txBody>
                  <a:tcPr marL="22361" marR="22361" marT="22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704906893"/>
              </p:ext>
            </p:extLst>
          </p:nvPr>
        </p:nvGraphicFramePr>
        <p:xfrm>
          <a:off x="12333019" y="6963689"/>
          <a:ext cx="5269182" cy="18182311"/>
        </p:xfrm>
        <a:graphic>
          <a:graphicData uri="http://schemas.openxmlformats.org/drawingml/2006/table">
            <a:tbl>
              <a:tblPr/>
              <a:tblGrid>
                <a:gridCol w="1015911">
                  <a:extLst>
                    <a:ext uri="{9D8B030D-6E8A-4147-A177-3AD203B41FA5}">
                      <a16:colId xmlns:a16="http://schemas.microsoft.com/office/drawing/2014/main" val="20000"/>
                    </a:ext>
                  </a:extLst>
                </a:gridCol>
                <a:gridCol w="2481205">
                  <a:extLst>
                    <a:ext uri="{9D8B030D-6E8A-4147-A177-3AD203B41FA5}">
                      <a16:colId xmlns:a16="http://schemas.microsoft.com/office/drawing/2014/main" val="20001"/>
                    </a:ext>
                  </a:extLst>
                </a:gridCol>
                <a:gridCol w="1772066">
                  <a:extLst>
                    <a:ext uri="{9D8B030D-6E8A-4147-A177-3AD203B41FA5}">
                      <a16:colId xmlns:a16="http://schemas.microsoft.com/office/drawing/2014/main" val="20002"/>
                    </a:ext>
                  </a:extLst>
                </a:gridCol>
              </a:tblGrid>
              <a:tr h="707903">
                <a:tc>
                  <a:txBody>
                    <a:bodyPr/>
                    <a:lstStyle/>
                    <a:p>
                      <a:pPr algn="l" fontAlgn="b"/>
                      <a:r>
                        <a:rPr lang="en-US" sz="2200" b="1" i="0" u="none" strike="noStrike" dirty="0">
                          <a:solidFill>
                            <a:srgbClr val="000000"/>
                          </a:solidFill>
                          <a:effectLst/>
                          <a:latin typeface="Calibri" panose="020F0502020204030204" pitchFamily="34" charset="0"/>
                        </a:rPr>
                        <a:t> </a:t>
                      </a:r>
                    </a:p>
                  </a:txBody>
                  <a:tcPr marL="20226" marR="20226" marT="202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ctr"/>
                      <a:r>
                        <a:rPr lang="en-US" sz="2200" b="1" i="0" u="none" strike="noStrike">
                          <a:solidFill>
                            <a:srgbClr val="000000"/>
                          </a:solidFill>
                          <a:effectLst/>
                          <a:latin typeface="Calibri" panose="020F0502020204030204" pitchFamily="34" charset="0"/>
                          <a:cs typeface="Calibri" panose="020F0502020204030204" pitchFamily="34" charset="0"/>
                        </a:rPr>
                        <a:t>Parent Characteristics</a:t>
                      </a:r>
                      <a:endParaRPr lang="en-US" sz="2200" b="1"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ctr"/>
                      <a:r>
                        <a:rPr lang="en-US" sz="2200" b="1" i="0" u="none" strike="noStrike" dirty="0">
                          <a:solidFill>
                            <a:srgbClr val="000000"/>
                          </a:solidFill>
                          <a:effectLst/>
                          <a:latin typeface="Calibri" panose="020F0502020204030204" pitchFamily="34" charset="0"/>
                          <a:cs typeface="Calibri" panose="020F0502020204030204" pitchFamily="34" charset="0"/>
                        </a:rPr>
                        <a:t>Participants (n=128)</a:t>
                      </a:r>
                      <a:endParaRPr lang="en-US" sz="2200" b="1"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485418">
                <a:tc rowSpan="3">
                  <a:txBody>
                    <a:bodyPr/>
                    <a:lstStyle/>
                    <a:p>
                      <a:pPr algn="ctr" fontAlgn="ctr"/>
                      <a:r>
                        <a:rPr lang="en-US" sz="2200" b="1" i="0" u="none" strike="noStrike" dirty="0">
                          <a:solidFill>
                            <a:srgbClr val="000000"/>
                          </a:solidFill>
                          <a:effectLst/>
                          <a:latin typeface="Calibri" panose="020F0502020204030204" pitchFamily="34" charset="0"/>
                        </a:rPr>
                        <a:t>Relation to Patient,</a:t>
                      </a:r>
                      <a:br>
                        <a:rPr lang="en-US" sz="2200" b="1" i="0" u="none" strike="noStrike" dirty="0">
                          <a:solidFill>
                            <a:srgbClr val="000000"/>
                          </a:solidFill>
                          <a:effectLst/>
                          <a:latin typeface="Calibri" panose="020F0502020204030204" pitchFamily="34" charset="0"/>
                        </a:rPr>
                      </a:br>
                      <a:r>
                        <a:rPr lang="en-US" sz="2200" b="1" i="0" u="none" strike="noStrike" dirty="0">
                          <a:solidFill>
                            <a:srgbClr val="000000"/>
                          </a:solidFill>
                          <a:effectLst/>
                          <a:latin typeface="Calibri" panose="020F0502020204030204" pitchFamily="34" charset="0"/>
                        </a:rPr>
                        <a:t> n (%)</a:t>
                      </a:r>
                    </a:p>
                  </a:txBody>
                  <a:tcPr marL="20226" marR="20226" marT="2022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Mother</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116 (91%)</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85418">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Father</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11 (8.6%)</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505645">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Legal Guardian</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1 (0.8%)</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81012">
                <a:tc>
                  <a:txBody>
                    <a:bodyPr/>
                    <a:lstStyle/>
                    <a:p>
                      <a:pPr algn="ctr" fontAlgn="ctr"/>
                      <a:r>
                        <a:rPr lang="en-US" sz="2200" b="1" i="0" u="none" strike="noStrike">
                          <a:solidFill>
                            <a:srgbClr val="000000"/>
                          </a:solidFill>
                          <a:effectLst/>
                          <a:latin typeface="Calibri" panose="020F0502020204030204" pitchFamily="34" charset="0"/>
                        </a:rPr>
                        <a:t> </a:t>
                      </a: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Age, median (IQR)</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31 (27, 35)</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4"/>
                  </a:ext>
                </a:extLst>
              </a:tr>
              <a:tr h="485418">
                <a:tc rowSpan="5">
                  <a:txBody>
                    <a:bodyPr/>
                    <a:lstStyle/>
                    <a:p>
                      <a:pPr algn="ctr" fontAlgn="ctr"/>
                      <a:r>
                        <a:rPr lang="en-US" sz="2200" b="1" i="0" u="none" strike="noStrike">
                          <a:solidFill>
                            <a:srgbClr val="000000"/>
                          </a:solidFill>
                          <a:effectLst/>
                          <a:latin typeface="Calibri" panose="020F0502020204030204" pitchFamily="34" charset="0"/>
                        </a:rPr>
                        <a:t>Race, n (%)</a:t>
                      </a:r>
                    </a:p>
                  </a:txBody>
                  <a:tcPr marL="20226" marR="20226" marT="2022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Asian</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2 (1.6%)</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485418">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Black</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11 (8.6%)</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485418">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Hispanic or Latino</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4 (3.1%)</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485418">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White</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2200" b="0" i="0" u="none" strike="noStrike" dirty="0">
                          <a:solidFill>
                            <a:srgbClr val="000000"/>
                          </a:solidFill>
                          <a:effectLst/>
                          <a:latin typeface="Calibri" panose="020F0502020204030204" pitchFamily="34" charset="0"/>
                          <a:cs typeface="Calibri" panose="020F0502020204030204" pitchFamily="34" charset="0"/>
                        </a:rPr>
                        <a:t>106 (83%)</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505645">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Other</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7 (5.5%)</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87677">
                <a:tc rowSpan="3">
                  <a:txBody>
                    <a:bodyPr/>
                    <a:lstStyle/>
                    <a:p>
                      <a:pPr algn="ctr" fontAlgn="ctr"/>
                      <a:r>
                        <a:rPr lang="en-US" sz="2200" b="1" i="0" u="none" strike="noStrike">
                          <a:solidFill>
                            <a:srgbClr val="000000"/>
                          </a:solidFill>
                          <a:effectLst/>
                          <a:latin typeface="Calibri" panose="020F0502020204030204" pitchFamily="34" charset="0"/>
                        </a:rPr>
                        <a:t>Ethnicity, n (%)</a:t>
                      </a:r>
                    </a:p>
                  </a:txBody>
                  <a:tcPr marL="20226" marR="20226" marT="2022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Hispanic, Latino or Spanish origin</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5 (3.9%)</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0010"/>
                  </a:ext>
                </a:extLst>
              </a:tr>
              <a:tr h="1011405">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Not Hispanic, Latino, or Spanish origin</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121 (95%)</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1"/>
                  </a:ext>
                </a:extLst>
              </a:tr>
              <a:tr h="505645">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Unknown</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2 (1.6%)</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2"/>
                  </a:ext>
                </a:extLst>
              </a:tr>
              <a:tr h="485418">
                <a:tc rowSpan="2">
                  <a:txBody>
                    <a:bodyPr/>
                    <a:lstStyle/>
                    <a:p>
                      <a:pPr algn="ctr" fontAlgn="ctr"/>
                      <a:r>
                        <a:rPr lang="en-US" sz="2200" b="1" i="0" u="none" strike="noStrike">
                          <a:solidFill>
                            <a:srgbClr val="000000"/>
                          </a:solidFill>
                          <a:effectLst/>
                          <a:latin typeface="Calibri" panose="020F0502020204030204" pitchFamily="34" charset="0"/>
                        </a:rPr>
                        <a:t>Gender, n (%)</a:t>
                      </a:r>
                    </a:p>
                  </a:txBody>
                  <a:tcPr marL="20226" marR="20226" marT="2022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Male</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11 (8.6%)</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r h="505645">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Female</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117 (91%)</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485418">
                <a:tc rowSpan="3">
                  <a:txBody>
                    <a:bodyPr/>
                    <a:lstStyle/>
                    <a:p>
                      <a:pPr algn="ctr" fontAlgn="ctr"/>
                      <a:r>
                        <a:rPr lang="en-US" sz="2200" b="1" i="0" u="none" strike="noStrike" dirty="0">
                          <a:solidFill>
                            <a:srgbClr val="000000"/>
                          </a:solidFill>
                          <a:effectLst/>
                          <a:latin typeface="Calibri" panose="020F0502020204030204" pitchFamily="34" charset="0"/>
                        </a:rPr>
                        <a:t>Martial Status, </a:t>
                      </a:r>
                      <a:br>
                        <a:rPr lang="en-US" sz="2200" b="1" i="0" u="none" strike="noStrike" dirty="0">
                          <a:solidFill>
                            <a:srgbClr val="000000"/>
                          </a:solidFill>
                          <a:effectLst/>
                          <a:latin typeface="Calibri" panose="020F0502020204030204" pitchFamily="34" charset="0"/>
                        </a:rPr>
                      </a:br>
                      <a:r>
                        <a:rPr lang="en-US" sz="2200" b="1" i="0" u="none" strike="noStrike" dirty="0">
                          <a:solidFill>
                            <a:srgbClr val="000000"/>
                          </a:solidFill>
                          <a:effectLst/>
                          <a:latin typeface="Calibri" panose="020F0502020204030204" pitchFamily="34" charset="0"/>
                        </a:rPr>
                        <a:t>n (%)</a:t>
                      </a:r>
                    </a:p>
                  </a:txBody>
                  <a:tcPr marL="20226" marR="20226" marT="2022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Single</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32 (25%)</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0015"/>
                  </a:ext>
                </a:extLst>
              </a:tr>
              <a:tr h="485418">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Married</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73 (57%)</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6"/>
                  </a:ext>
                </a:extLst>
              </a:tr>
              <a:tr h="505645">
                <a:tc vMerge="1">
                  <a:txBody>
                    <a:bodyPr/>
                    <a:lstStyle/>
                    <a:p>
                      <a:endParaRPr lang="en-US"/>
                    </a:p>
                  </a:txBody>
                  <a:tcPr/>
                </a:tc>
                <a:tc>
                  <a:txBody>
                    <a:bodyPr/>
                    <a:lstStyle/>
                    <a:p>
                      <a:pPr algn="l" fontAlgn="ctr"/>
                      <a:r>
                        <a:rPr lang="en-US" sz="2200" b="0" i="0" u="none" strike="noStrike">
                          <a:solidFill>
                            <a:srgbClr val="000000"/>
                          </a:solidFill>
                          <a:effectLst/>
                          <a:latin typeface="Calibri" panose="020F0502020204030204" pitchFamily="34" charset="0"/>
                          <a:cs typeface="Calibri" panose="020F0502020204030204" pitchFamily="34" charset="0"/>
                        </a:rPr>
                        <a:t>Other</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23 (18%)</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7"/>
                  </a:ext>
                </a:extLst>
              </a:tr>
              <a:tr h="1011405">
                <a:tc>
                  <a:txBody>
                    <a:bodyPr/>
                    <a:lstStyle/>
                    <a:p>
                      <a:pPr algn="ctr" fontAlgn="ctr"/>
                      <a:r>
                        <a:rPr lang="en-US" sz="2200" b="1" i="0" u="none" strike="noStrike">
                          <a:solidFill>
                            <a:srgbClr val="000000"/>
                          </a:solidFill>
                          <a:effectLst/>
                          <a:latin typeface="Calibri" panose="020F0502020204030204" pitchFamily="34" charset="0"/>
                        </a:rPr>
                        <a:t> </a:t>
                      </a: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Living with another adult at home, n (%)</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200" b="0" i="0" u="none" strike="noStrike" dirty="0">
                          <a:solidFill>
                            <a:srgbClr val="000000"/>
                          </a:solidFill>
                          <a:effectLst/>
                          <a:latin typeface="Calibri" panose="020F0502020204030204" pitchFamily="34" charset="0"/>
                          <a:cs typeface="Calibri" panose="020F0502020204030204" pitchFamily="34" charset="0"/>
                        </a:rPr>
                        <a:t>113 (88%)</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485418">
                <a:tc rowSpan="3">
                  <a:txBody>
                    <a:bodyPr/>
                    <a:lstStyle/>
                    <a:p>
                      <a:pPr algn="ctr" fontAlgn="ctr"/>
                      <a:r>
                        <a:rPr lang="en-US" sz="2200" b="1" i="0" u="none" strike="noStrike" dirty="0">
                          <a:solidFill>
                            <a:srgbClr val="000000"/>
                          </a:solidFill>
                          <a:effectLst/>
                          <a:latin typeface="Calibri" panose="020F0502020204030204" pitchFamily="34" charset="0"/>
                        </a:rPr>
                        <a:t>Payer, n (%)</a:t>
                      </a:r>
                    </a:p>
                  </a:txBody>
                  <a:tcPr marL="20226" marR="20226" marT="2022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Public</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62 (48%)</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0019"/>
                  </a:ext>
                </a:extLst>
              </a:tr>
              <a:tr h="485418">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Private</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200" b="0" i="0" u="none" strike="noStrike" dirty="0">
                          <a:solidFill>
                            <a:srgbClr val="000000"/>
                          </a:solidFill>
                          <a:effectLst/>
                          <a:latin typeface="Calibri" panose="020F0502020204030204" pitchFamily="34" charset="0"/>
                          <a:cs typeface="Calibri" panose="020F0502020204030204" pitchFamily="34" charset="0"/>
                        </a:rPr>
                        <a:t>65 (51%)</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20"/>
                  </a:ext>
                </a:extLst>
              </a:tr>
              <a:tr h="505645">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Self</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1 (0.8%)</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21"/>
                  </a:ext>
                </a:extLst>
              </a:tr>
              <a:tr h="681012">
                <a:tc rowSpan="5">
                  <a:txBody>
                    <a:bodyPr/>
                    <a:lstStyle/>
                    <a:p>
                      <a:pPr algn="ctr" fontAlgn="ctr"/>
                      <a:r>
                        <a:rPr lang="en-US" sz="2200" b="1" i="0" u="none" strike="noStrike">
                          <a:solidFill>
                            <a:srgbClr val="000000"/>
                          </a:solidFill>
                          <a:effectLst/>
                          <a:latin typeface="Calibri" panose="020F0502020204030204" pitchFamily="34" charset="0"/>
                        </a:rPr>
                        <a:t>Education, n (%)</a:t>
                      </a:r>
                    </a:p>
                  </a:txBody>
                  <a:tcPr marL="20226" marR="20226" marT="2022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Less than high school</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2200" b="0" i="0" u="none" strike="noStrike" dirty="0">
                          <a:solidFill>
                            <a:srgbClr val="000000"/>
                          </a:solidFill>
                          <a:effectLst/>
                          <a:latin typeface="Calibri" panose="020F0502020204030204" pitchFamily="34" charset="0"/>
                          <a:cs typeface="Calibri" panose="020F0502020204030204" pitchFamily="34" charset="0"/>
                        </a:rPr>
                        <a:t>3 (2.3%)</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2"/>
                  </a:ext>
                </a:extLst>
              </a:tr>
              <a:tr h="681012">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Completed high school</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33 (26%)</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687677">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Trade school or community college</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29 (23%)</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4"/>
                  </a:ext>
                </a:extLst>
              </a:tr>
              <a:tr h="681012">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Undergraduate degree</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37 (29%)</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5"/>
                  </a:ext>
                </a:extLst>
              </a:tr>
              <a:tr h="505645">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Graduate degree</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26 (20%)</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485418">
                <a:tc rowSpan="5">
                  <a:txBody>
                    <a:bodyPr/>
                    <a:lstStyle/>
                    <a:p>
                      <a:pPr algn="ctr" fontAlgn="ctr"/>
                      <a:r>
                        <a:rPr lang="en-US" sz="2200" b="1" i="0" u="none" strike="noStrike">
                          <a:solidFill>
                            <a:srgbClr val="000000"/>
                          </a:solidFill>
                          <a:effectLst/>
                          <a:latin typeface="Calibri" panose="020F0502020204030204" pitchFamily="34" charset="0"/>
                        </a:rPr>
                        <a:t>Socioeconomic status (Hollingshead Index), n (%)</a:t>
                      </a:r>
                    </a:p>
                  </a:txBody>
                  <a:tcPr marL="20226" marR="20226" marT="2022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Professional</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58 (45%)</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0027"/>
                  </a:ext>
                </a:extLst>
              </a:tr>
              <a:tr h="485418">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Minor professional</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23 (18%)</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28"/>
                  </a:ext>
                </a:extLst>
              </a:tr>
              <a:tr h="485418">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Skilled worker</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200" b="0" i="0" u="none" strike="noStrike" dirty="0">
                          <a:solidFill>
                            <a:srgbClr val="000000"/>
                          </a:solidFill>
                          <a:effectLst/>
                          <a:latin typeface="Calibri" panose="020F0502020204030204" pitchFamily="34" charset="0"/>
                          <a:cs typeface="Calibri" panose="020F0502020204030204" pitchFamily="34" charset="0"/>
                        </a:rPr>
                        <a:t>19 (15%)</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29"/>
                  </a:ext>
                </a:extLst>
              </a:tr>
              <a:tr h="485418">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Semi-skilled worker</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200" b="0" i="0" u="none" strike="noStrike">
                          <a:solidFill>
                            <a:srgbClr val="000000"/>
                          </a:solidFill>
                          <a:effectLst/>
                          <a:latin typeface="Calibri" panose="020F0502020204030204" pitchFamily="34" charset="0"/>
                          <a:cs typeface="Calibri" panose="020F0502020204030204" pitchFamily="34" charset="0"/>
                        </a:rPr>
                        <a:t>17 (13%)</a:t>
                      </a:r>
                      <a:endParaRPr lang="en-US" sz="2200" b="0" i="0" u="none" strike="noStrike">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30"/>
                  </a:ext>
                </a:extLst>
              </a:tr>
              <a:tr h="505645">
                <a:tc vMerge="1">
                  <a:txBody>
                    <a:bodyPr/>
                    <a:lstStyle/>
                    <a:p>
                      <a:endParaRPr lang="en-US"/>
                    </a:p>
                  </a:txBody>
                  <a:tcPr/>
                </a:tc>
                <a:tc>
                  <a:txBody>
                    <a:bodyPr/>
                    <a:lstStyle/>
                    <a:p>
                      <a:pPr algn="l" fontAlgn="ctr"/>
                      <a:r>
                        <a:rPr lang="en-US" sz="2200" b="0" i="0" u="none" strike="noStrike" dirty="0">
                          <a:solidFill>
                            <a:srgbClr val="000000"/>
                          </a:solidFill>
                          <a:effectLst/>
                          <a:latin typeface="Calibri" panose="020F0502020204030204" pitchFamily="34" charset="0"/>
                          <a:cs typeface="Calibri" panose="020F0502020204030204" pitchFamily="34" charset="0"/>
                        </a:rPr>
                        <a:t>Menial worker</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sz="2200" b="0" i="0" u="none" strike="noStrike" dirty="0">
                          <a:solidFill>
                            <a:srgbClr val="000000"/>
                          </a:solidFill>
                          <a:effectLst/>
                          <a:latin typeface="Calibri" panose="020F0502020204030204" pitchFamily="34" charset="0"/>
                          <a:cs typeface="Calibri" panose="020F0502020204030204" pitchFamily="34" charset="0"/>
                        </a:rPr>
                        <a:t>11(8.6%)</a:t>
                      </a:r>
                      <a:endParaRPr lang="en-US" sz="2200" b="0" i="0" u="none" strike="noStrike" dirty="0">
                        <a:solidFill>
                          <a:srgbClr val="000000"/>
                        </a:solidFill>
                        <a:effectLst/>
                        <a:latin typeface="Calibri" panose="020F0502020204030204" pitchFamily="34" charset="0"/>
                      </a:endParaRPr>
                    </a:p>
                  </a:txBody>
                  <a:tcPr marL="20226" marR="20226" marT="202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3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962826083"/>
              </p:ext>
            </p:extLst>
          </p:nvPr>
        </p:nvGraphicFramePr>
        <p:xfrm>
          <a:off x="17795010" y="6963687"/>
          <a:ext cx="4226790" cy="18182313"/>
        </p:xfrm>
        <a:graphic>
          <a:graphicData uri="http://schemas.openxmlformats.org/drawingml/2006/table">
            <a:tbl>
              <a:tblPr/>
              <a:tblGrid>
                <a:gridCol w="2721796">
                  <a:extLst>
                    <a:ext uri="{9D8B030D-6E8A-4147-A177-3AD203B41FA5}">
                      <a16:colId xmlns:a16="http://schemas.microsoft.com/office/drawing/2014/main" val="20000"/>
                    </a:ext>
                  </a:extLst>
                </a:gridCol>
                <a:gridCol w="1504994">
                  <a:extLst>
                    <a:ext uri="{9D8B030D-6E8A-4147-A177-3AD203B41FA5}">
                      <a16:colId xmlns:a16="http://schemas.microsoft.com/office/drawing/2014/main" val="20001"/>
                    </a:ext>
                  </a:extLst>
                </a:gridCol>
              </a:tblGrid>
              <a:tr h="668719">
                <a:tc>
                  <a:txBody>
                    <a:bodyPr/>
                    <a:lstStyle/>
                    <a:p>
                      <a:pPr algn="l" fontAlgn="ctr"/>
                      <a:r>
                        <a:rPr lang="en-US" sz="2000" b="1" i="0" u="none" strike="noStrike" dirty="0">
                          <a:solidFill>
                            <a:srgbClr val="000000"/>
                          </a:solidFill>
                          <a:effectLst/>
                          <a:latin typeface="Calibri" panose="020F0502020204030204" pitchFamily="34" charset="0"/>
                          <a:cs typeface="Calibri" panose="020F0502020204030204" pitchFamily="34" charset="0"/>
                        </a:rPr>
                        <a:t>Patient Characteristics</a:t>
                      </a:r>
                      <a:endParaRPr lang="en-US" sz="2000" b="1" i="0" u="none" strike="noStrike" dirty="0">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ctr"/>
                      <a:r>
                        <a:rPr lang="en-US" sz="2000" b="1" i="0" u="none" strike="noStrike">
                          <a:solidFill>
                            <a:srgbClr val="000000"/>
                          </a:solidFill>
                          <a:effectLst/>
                          <a:latin typeface="Calibri" panose="020F0502020204030204" pitchFamily="34" charset="0"/>
                        </a:rPr>
                        <a:t>Participants (n=128)</a:t>
                      </a: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668719">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Age at surgery (days), median (IQR)</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168 (16.5, 1352.8)</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8549">
                <a:tc>
                  <a:txBody>
                    <a:bodyPr/>
                    <a:lstStyle/>
                    <a:p>
                      <a:pPr algn="r" fontAlgn="ctr"/>
                      <a:r>
                        <a:rPr lang="en-US" sz="2000" b="0" i="0" u="none" strike="noStrike" dirty="0">
                          <a:solidFill>
                            <a:srgbClr val="000000"/>
                          </a:solidFill>
                          <a:effectLst/>
                          <a:latin typeface="Calibri" panose="020F0502020204030204" pitchFamily="34" charset="0"/>
                          <a:cs typeface="Calibri" panose="020F0502020204030204" pitchFamily="34" charset="0"/>
                        </a:rPr>
                        <a:t>Cardiac Lesion, n (%)</a:t>
                      </a:r>
                      <a:endParaRPr lang="en-US" sz="2000" b="0" i="0" u="none" strike="noStrike" dirty="0">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r" fontAlgn="ctr"/>
                      <a:r>
                        <a:rPr lang="en-US" sz="2800" b="0" i="0" u="none" strike="noStrike">
                          <a:solidFill>
                            <a:srgbClr val="000000"/>
                          </a:solidFill>
                          <a:effectLst/>
                          <a:latin typeface="Calibri" panose="020F0502020204030204" pitchFamily="34" charset="0"/>
                        </a:rPr>
                        <a:t> </a:t>
                      </a: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0002"/>
                  </a:ext>
                </a:extLst>
              </a:tr>
              <a:tr h="458549">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ASD or VSD</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11 (8.9%)</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03"/>
                  </a:ext>
                </a:extLst>
              </a:tr>
              <a:tr h="458549">
                <a:tc>
                  <a:txBody>
                    <a:bodyPr/>
                    <a:lstStyle/>
                    <a:p>
                      <a:pPr algn="r" fontAlgn="ctr"/>
                      <a:r>
                        <a:rPr lang="en-US" sz="2000" b="0" i="0" u="none" strike="noStrike" dirty="0">
                          <a:solidFill>
                            <a:srgbClr val="000000"/>
                          </a:solidFill>
                          <a:effectLst/>
                          <a:latin typeface="Calibri" panose="020F0502020204030204" pitchFamily="34" charset="0"/>
                          <a:cs typeface="Calibri" panose="020F0502020204030204" pitchFamily="34" charset="0"/>
                        </a:rPr>
                        <a:t>AVSD</a:t>
                      </a:r>
                      <a:endParaRPr lang="en-US" sz="2000" b="0" i="0" u="none" strike="noStrike" dirty="0">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14 (11%)</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04"/>
                  </a:ext>
                </a:extLst>
              </a:tr>
              <a:tr h="649611">
                <a:tc>
                  <a:txBody>
                    <a:bodyPr/>
                    <a:lstStyle/>
                    <a:p>
                      <a:pPr algn="r" fontAlgn="ctr"/>
                      <a:r>
                        <a:rPr lang="en-US" sz="2000" b="0" i="0" u="none" strike="noStrike" dirty="0">
                          <a:solidFill>
                            <a:srgbClr val="000000"/>
                          </a:solidFill>
                          <a:effectLst/>
                          <a:latin typeface="Calibri" panose="020F0502020204030204" pitchFamily="34" charset="0"/>
                          <a:cs typeface="Calibri" panose="020F0502020204030204" pitchFamily="34" charset="0"/>
                        </a:rPr>
                        <a:t>Transposition of the Great Arteries (TGA)</a:t>
                      </a:r>
                      <a:endParaRPr lang="en-US" sz="2000" b="0" i="0" u="none" strike="noStrike" dirty="0">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9 (7.3%)</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05"/>
                  </a:ext>
                </a:extLst>
              </a:tr>
              <a:tr h="458549">
                <a:tc>
                  <a:txBody>
                    <a:bodyPr/>
                    <a:lstStyle/>
                    <a:p>
                      <a:pPr algn="r" fontAlgn="ctr"/>
                      <a:r>
                        <a:rPr lang="en-US" sz="2000" b="0" i="0" u="none" strike="noStrike" dirty="0">
                          <a:solidFill>
                            <a:srgbClr val="000000"/>
                          </a:solidFill>
                          <a:effectLst/>
                          <a:latin typeface="Calibri" panose="020F0502020204030204" pitchFamily="34" charset="0"/>
                          <a:cs typeface="Calibri" panose="020F0502020204030204" pitchFamily="34" charset="0"/>
                        </a:rPr>
                        <a:t>Tetralogy of </a:t>
                      </a:r>
                      <a:r>
                        <a:rPr lang="en-US" sz="2000" b="0" i="0" u="none" strike="noStrike" dirty="0" err="1">
                          <a:solidFill>
                            <a:srgbClr val="000000"/>
                          </a:solidFill>
                          <a:effectLst/>
                          <a:latin typeface="Calibri" panose="020F0502020204030204" pitchFamily="34" charset="0"/>
                          <a:cs typeface="Calibri" panose="020F0502020204030204" pitchFamily="34" charset="0"/>
                        </a:rPr>
                        <a:t>Fallot</a:t>
                      </a:r>
                      <a:r>
                        <a:rPr lang="en-US" sz="2000" b="0" i="0" u="none" strike="noStrike" dirty="0">
                          <a:solidFill>
                            <a:srgbClr val="000000"/>
                          </a:solidFill>
                          <a:effectLst/>
                          <a:latin typeface="Calibri" panose="020F0502020204030204" pitchFamily="34" charset="0"/>
                          <a:cs typeface="Calibri" panose="020F0502020204030204" pitchFamily="34" charset="0"/>
                        </a:rPr>
                        <a:t> (TOF)</a:t>
                      </a:r>
                      <a:endParaRPr lang="en-US" sz="2000" b="0" i="0" u="none" strike="noStrike" dirty="0">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16 (13%)</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06"/>
                  </a:ext>
                </a:extLst>
              </a:tr>
              <a:tr h="649611">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Hypoplastic Left Heart Syndrome (HLHS)</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20 (16%)</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07"/>
                  </a:ext>
                </a:extLst>
              </a:tr>
              <a:tr h="458549">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Tricuspid Atresia (TA)</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2 (1.6%)</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08"/>
                  </a:ext>
                </a:extLst>
              </a:tr>
              <a:tr h="458549">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Pulmonary Atresia (PA)</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1 (0.8%)</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09"/>
                  </a:ext>
                </a:extLst>
              </a:tr>
              <a:tr h="974417">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Total anomalous pulmonary venous return (TAPVR)</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1 (0.8%)</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0"/>
                  </a:ext>
                </a:extLst>
              </a:tr>
              <a:tr h="458549">
                <a:tc>
                  <a:txBody>
                    <a:bodyPr/>
                    <a:lstStyle/>
                    <a:p>
                      <a:pPr algn="r" fontAlgn="ctr"/>
                      <a:r>
                        <a:rPr lang="en-US" sz="2000" b="0" i="0" u="none" strike="noStrike" dirty="0" err="1">
                          <a:solidFill>
                            <a:srgbClr val="000000"/>
                          </a:solidFill>
                          <a:effectLst/>
                          <a:latin typeface="Calibri" panose="020F0502020204030204" pitchFamily="34" charset="0"/>
                          <a:cs typeface="Calibri" panose="020F0502020204030204" pitchFamily="34" charset="0"/>
                        </a:rPr>
                        <a:t>Coarctation</a:t>
                      </a:r>
                      <a:r>
                        <a:rPr lang="en-US" sz="2000" b="0" i="0" u="none" strike="noStrike" dirty="0">
                          <a:solidFill>
                            <a:srgbClr val="000000"/>
                          </a:solidFill>
                          <a:effectLst/>
                          <a:latin typeface="Calibri" panose="020F0502020204030204" pitchFamily="34" charset="0"/>
                          <a:cs typeface="Calibri" panose="020F0502020204030204" pitchFamily="34" charset="0"/>
                        </a:rPr>
                        <a:t> of the aorta</a:t>
                      </a:r>
                      <a:endParaRPr lang="en-US" sz="2000" b="0" i="0" u="none" strike="noStrike" dirty="0">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16 (13%)</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1"/>
                  </a:ext>
                </a:extLst>
              </a:tr>
              <a:tr h="458549">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Truncus Arteriosus</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2 (1.5%)</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2"/>
                  </a:ext>
                </a:extLst>
              </a:tr>
              <a:tr h="649611">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Double Outlet Right Ventricle (DORV)</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6 (4.8%)</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3"/>
                  </a:ext>
                </a:extLst>
              </a:tr>
              <a:tr h="668719">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Other complex heart disease</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26 (20.3%)</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4"/>
                  </a:ext>
                </a:extLst>
              </a:tr>
              <a:tr h="477655">
                <a:tc>
                  <a:txBody>
                    <a:bodyPr/>
                    <a:lstStyle/>
                    <a:p>
                      <a:pPr algn="l" fontAlgn="ctr"/>
                      <a:r>
                        <a:rPr lang="en-US" sz="2000" b="0" i="0" u="none" strike="noStrike">
                          <a:solidFill>
                            <a:srgbClr val="000000"/>
                          </a:solidFill>
                          <a:effectLst/>
                          <a:latin typeface="Calibri" panose="020F0502020204030204" pitchFamily="34" charset="0"/>
                          <a:cs typeface="Calibri" panose="020F0502020204030204" pitchFamily="34" charset="0"/>
                        </a:rPr>
                        <a:t>Comorbidities**, n (%)</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80 (62%)</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668719">
                <a:tc>
                  <a:txBody>
                    <a:bodyPr/>
                    <a:lstStyle/>
                    <a:p>
                      <a:pPr algn="l" fontAlgn="ctr"/>
                      <a:r>
                        <a:rPr lang="en-US" sz="2000" b="0" i="0" u="none" strike="noStrike">
                          <a:solidFill>
                            <a:srgbClr val="000000"/>
                          </a:solidFill>
                          <a:effectLst/>
                          <a:latin typeface="Calibri" panose="020F0502020204030204" pitchFamily="34" charset="0"/>
                          <a:cs typeface="Calibri" panose="020F0502020204030204" pitchFamily="34" charset="0"/>
                        </a:rPr>
                        <a:t>First cardiac surgery, n (%)</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83 (65%)</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6"/>
                  </a:ext>
                </a:extLst>
              </a:tr>
              <a:tr h="458549">
                <a:tc>
                  <a:txBody>
                    <a:bodyPr/>
                    <a:lstStyle/>
                    <a:p>
                      <a:pPr algn="l" fontAlgn="ctr"/>
                      <a:r>
                        <a:rPr lang="en-US" sz="2000" b="0" i="0" u="none" strike="noStrike">
                          <a:solidFill>
                            <a:srgbClr val="000000"/>
                          </a:solidFill>
                          <a:effectLst/>
                          <a:latin typeface="Calibri" panose="020F0502020204030204" pitchFamily="34" charset="0"/>
                          <a:cs typeface="Calibri" panose="020F0502020204030204" pitchFamily="34" charset="0"/>
                        </a:rPr>
                        <a:t>STAT category, n (%)</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2800" b="0" i="0" u="none" strike="noStrike">
                          <a:solidFill>
                            <a:srgbClr val="000000"/>
                          </a:solidFill>
                          <a:effectLst/>
                          <a:latin typeface="Calibri" panose="020F0502020204030204" pitchFamily="34" charset="0"/>
                        </a:rPr>
                        <a:t> </a:t>
                      </a: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
                  </a:ext>
                </a:extLst>
              </a:tr>
              <a:tr h="458549">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1</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27 (21%)</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458549">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2</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2000" b="0" i="0" u="none" strike="noStrike" dirty="0">
                          <a:solidFill>
                            <a:srgbClr val="000000"/>
                          </a:solidFill>
                          <a:effectLst/>
                          <a:latin typeface="Calibri" panose="020F0502020204030204" pitchFamily="34" charset="0"/>
                          <a:cs typeface="Calibri" panose="020F0502020204030204" pitchFamily="34" charset="0"/>
                        </a:rPr>
                        <a:t>36 (28%)</a:t>
                      </a:r>
                      <a:endParaRPr lang="en-US" sz="2000" b="0" i="0" u="none" strike="noStrike" dirty="0">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458549">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3</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24 (19%)</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458549">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4</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sz="2000" b="0" i="0" u="none" strike="noStrike" dirty="0">
                          <a:solidFill>
                            <a:srgbClr val="000000"/>
                          </a:solidFill>
                          <a:effectLst/>
                          <a:latin typeface="Calibri" panose="020F0502020204030204" pitchFamily="34" charset="0"/>
                          <a:cs typeface="Calibri" panose="020F0502020204030204" pitchFamily="34" charset="0"/>
                        </a:rPr>
                        <a:t>29 (23%)</a:t>
                      </a:r>
                      <a:endParaRPr lang="en-US" sz="2000" b="0" i="0" u="none" strike="noStrike" dirty="0">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477655">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5</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12 (9.4%)</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668719">
                <a:tc>
                  <a:txBody>
                    <a:bodyPr/>
                    <a:lstStyle/>
                    <a:p>
                      <a:pPr algn="l" fontAlgn="ctr"/>
                      <a:r>
                        <a:rPr lang="en-US" sz="2000" b="0" i="0" u="none" strike="noStrike">
                          <a:solidFill>
                            <a:srgbClr val="000000"/>
                          </a:solidFill>
                          <a:effectLst/>
                          <a:latin typeface="Calibri" panose="020F0502020204030204" pitchFamily="34" charset="0"/>
                          <a:cs typeface="Calibri" panose="020F0502020204030204" pitchFamily="34" charset="0"/>
                        </a:rPr>
                        <a:t>Tube feeds at home, n (%)</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66 (52%)</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23"/>
                  </a:ext>
                </a:extLst>
              </a:tr>
              <a:tr h="477655">
                <a:tc>
                  <a:txBody>
                    <a:bodyPr/>
                    <a:lstStyle/>
                    <a:p>
                      <a:pPr algn="l" fontAlgn="ctr"/>
                      <a:r>
                        <a:rPr lang="en-US" sz="2000" b="0" i="0" u="none" strike="noStrike">
                          <a:solidFill>
                            <a:srgbClr val="000000"/>
                          </a:solidFill>
                          <a:effectLst/>
                          <a:latin typeface="Calibri" panose="020F0502020204030204" pitchFamily="34" charset="0"/>
                          <a:cs typeface="Calibri" panose="020F0502020204030204" pitchFamily="34" charset="0"/>
                        </a:rPr>
                        <a:t>Home oxygen, n (%)</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24 (19%)</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668719">
                <a:tc>
                  <a:txBody>
                    <a:bodyPr/>
                    <a:lstStyle/>
                    <a:p>
                      <a:pPr algn="l" fontAlgn="ctr"/>
                      <a:r>
                        <a:rPr lang="en-US" sz="2000" b="0" i="0" u="none" strike="noStrike">
                          <a:solidFill>
                            <a:srgbClr val="000000"/>
                          </a:solidFill>
                          <a:effectLst/>
                          <a:latin typeface="Calibri" panose="020F0502020204030204" pitchFamily="34" charset="0"/>
                          <a:cs typeface="Calibri" panose="020F0502020204030204" pitchFamily="34" charset="0"/>
                        </a:rPr>
                        <a:t>IV medications at home, n (%)</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2 (1.6%)</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25"/>
                  </a:ext>
                </a:extLst>
              </a:tr>
              <a:tr h="668719">
                <a:tc>
                  <a:txBody>
                    <a:bodyPr/>
                    <a:lstStyle/>
                    <a:p>
                      <a:pPr algn="l" fontAlgn="ctr"/>
                      <a:r>
                        <a:rPr lang="en-US" sz="2000" b="0" i="0" u="none" strike="noStrike">
                          <a:solidFill>
                            <a:srgbClr val="000000"/>
                          </a:solidFill>
                          <a:effectLst/>
                          <a:latin typeface="Calibri" panose="020F0502020204030204" pitchFamily="34" charset="0"/>
                          <a:cs typeface="Calibri" panose="020F0502020204030204" pitchFamily="34" charset="0"/>
                        </a:rPr>
                        <a:t>Arrhythmia medications for home, n (%)</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5 (3.9%)</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993522">
                <a:tc>
                  <a:txBody>
                    <a:bodyPr/>
                    <a:lstStyle/>
                    <a:p>
                      <a:pPr algn="l" fontAlgn="ctr"/>
                      <a:r>
                        <a:rPr lang="en-US" sz="2000" b="0" i="0" u="none" strike="noStrike">
                          <a:solidFill>
                            <a:srgbClr val="000000"/>
                          </a:solidFill>
                          <a:effectLst/>
                          <a:latin typeface="Calibri" panose="020F0502020204030204" pitchFamily="34" charset="0"/>
                          <a:cs typeface="Calibri" panose="020F0502020204030204" pitchFamily="34" charset="0"/>
                        </a:rPr>
                        <a:t>Total number of medications, median (IQR)</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sz="2000" b="0" i="0" u="none" strike="noStrike">
                          <a:solidFill>
                            <a:srgbClr val="000000"/>
                          </a:solidFill>
                          <a:effectLst/>
                          <a:latin typeface="Calibri" panose="020F0502020204030204" pitchFamily="34" charset="0"/>
                          <a:cs typeface="Calibri" panose="020F0502020204030204" pitchFamily="34" charset="0"/>
                        </a:rPr>
                        <a:t>4 (2, 6)</a:t>
                      </a:r>
                      <a:endParaRPr lang="en-US" sz="2000" b="0" i="0" u="none" strike="noStrike">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27"/>
                  </a:ext>
                </a:extLst>
              </a:tr>
              <a:tr h="2190406">
                <a:tc gridSpan="2">
                  <a:txBody>
                    <a:bodyPr/>
                    <a:lstStyle/>
                    <a:p>
                      <a:pPr algn="l" fontAlgn="ctr"/>
                      <a:r>
                        <a:rPr lang="en-US" sz="2000" b="0" i="0" u="none" strike="noStrike" dirty="0">
                          <a:solidFill>
                            <a:srgbClr val="000000"/>
                          </a:solidFill>
                          <a:effectLst/>
                          <a:latin typeface="Calibri" panose="020F0502020204030204" pitchFamily="34" charset="0"/>
                          <a:cs typeface="Calibri" panose="020F0502020204030204" pitchFamily="34" charset="0"/>
                        </a:rPr>
                        <a:t>**Comorbidities include some of the following: Trisomy 21, 22q11 deletion syndrome, </a:t>
                      </a:r>
                      <a:r>
                        <a:rPr lang="en-US" sz="2000" b="0" i="0" u="none" strike="noStrike" dirty="0" err="1">
                          <a:solidFill>
                            <a:srgbClr val="000000"/>
                          </a:solidFill>
                          <a:effectLst/>
                          <a:latin typeface="Calibri" panose="020F0502020204030204" pitchFamily="34" charset="0"/>
                          <a:cs typeface="Calibri" panose="020F0502020204030204" pitchFamily="34" charset="0"/>
                        </a:rPr>
                        <a:t>heterotaxy</a:t>
                      </a:r>
                      <a:r>
                        <a:rPr lang="en-US" sz="2000" b="0" i="0" u="none" strike="noStrike" dirty="0">
                          <a:solidFill>
                            <a:srgbClr val="000000"/>
                          </a:solidFill>
                          <a:effectLst/>
                          <a:latin typeface="Calibri" panose="020F0502020204030204" pitchFamily="34" charset="0"/>
                          <a:cs typeface="Calibri" panose="020F0502020204030204" pitchFamily="34" charset="0"/>
                        </a:rPr>
                        <a:t> syndrome, tethered cord syndrome, obstructive sleep apnea (OSA), CHARGE syndrome, seizure disorder, arrhythmias (i.e. SVT, atrial tachycardia), prematurity</a:t>
                      </a:r>
                      <a:endParaRPr lang="en-US" sz="2000" b="0" i="0" u="none" strike="noStrike" dirty="0">
                        <a:solidFill>
                          <a:srgbClr val="000000"/>
                        </a:solidFill>
                        <a:effectLst/>
                        <a:latin typeface="Calibri" panose="020F0502020204030204" pitchFamily="34" charset="0"/>
                      </a:endParaRPr>
                    </a:p>
                  </a:txBody>
                  <a:tcPr marL="19176" marR="19176" marT="191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53558171"/>
              </p:ext>
            </p:extLst>
          </p:nvPr>
        </p:nvGraphicFramePr>
        <p:xfrm>
          <a:off x="32461200" y="8229600"/>
          <a:ext cx="9487950" cy="6811107"/>
        </p:xfrm>
        <a:graphic>
          <a:graphicData uri="http://schemas.openxmlformats.org/drawingml/2006/table">
            <a:tbl>
              <a:tblPr/>
              <a:tblGrid>
                <a:gridCol w="948795">
                  <a:extLst>
                    <a:ext uri="{9D8B030D-6E8A-4147-A177-3AD203B41FA5}">
                      <a16:colId xmlns:a16="http://schemas.microsoft.com/office/drawing/2014/main" val="20000"/>
                    </a:ext>
                  </a:extLst>
                </a:gridCol>
                <a:gridCol w="948795">
                  <a:extLst>
                    <a:ext uri="{9D8B030D-6E8A-4147-A177-3AD203B41FA5}">
                      <a16:colId xmlns:a16="http://schemas.microsoft.com/office/drawing/2014/main" val="20001"/>
                    </a:ext>
                  </a:extLst>
                </a:gridCol>
                <a:gridCol w="948795">
                  <a:extLst>
                    <a:ext uri="{9D8B030D-6E8A-4147-A177-3AD203B41FA5}">
                      <a16:colId xmlns:a16="http://schemas.microsoft.com/office/drawing/2014/main" val="20002"/>
                    </a:ext>
                  </a:extLst>
                </a:gridCol>
                <a:gridCol w="948795">
                  <a:extLst>
                    <a:ext uri="{9D8B030D-6E8A-4147-A177-3AD203B41FA5}">
                      <a16:colId xmlns:a16="http://schemas.microsoft.com/office/drawing/2014/main" val="20003"/>
                    </a:ext>
                  </a:extLst>
                </a:gridCol>
                <a:gridCol w="948795">
                  <a:extLst>
                    <a:ext uri="{9D8B030D-6E8A-4147-A177-3AD203B41FA5}">
                      <a16:colId xmlns:a16="http://schemas.microsoft.com/office/drawing/2014/main" val="20004"/>
                    </a:ext>
                  </a:extLst>
                </a:gridCol>
                <a:gridCol w="948795">
                  <a:extLst>
                    <a:ext uri="{9D8B030D-6E8A-4147-A177-3AD203B41FA5}">
                      <a16:colId xmlns:a16="http://schemas.microsoft.com/office/drawing/2014/main" val="20005"/>
                    </a:ext>
                  </a:extLst>
                </a:gridCol>
                <a:gridCol w="948795">
                  <a:extLst>
                    <a:ext uri="{9D8B030D-6E8A-4147-A177-3AD203B41FA5}">
                      <a16:colId xmlns:a16="http://schemas.microsoft.com/office/drawing/2014/main" val="20006"/>
                    </a:ext>
                  </a:extLst>
                </a:gridCol>
                <a:gridCol w="948795">
                  <a:extLst>
                    <a:ext uri="{9D8B030D-6E8A-4147-A177-3AD203B41FA5}">
                      <a16:colId xmlns:a16="http://schemas.microsoft.com/office/drawing/2014/main" val="20007"/>
                    </a:ext>
                  </a:extLst>
                </a:gridCol>
                <a:gridCol w="948795">
                  <a:extLst>
                    <a:ext uri="{9D8B030D-6E8A-4147-A177-3AD203B41FA5}">
                      <a16:colId xmlns:a16="http://schemas.microsoft.com/office/drawing/2014/main" val="20008"/>
                    </a:ext>
                  </a:extLst>
                </a:gridCol>
                <a:gridCol w="948795">
                  <a:extLst>
                    <a:ext uri="{9D8B030D-6E8A-4147-A177-3AD203B41FA5}">
                      <a16:colId xmlns:a16="http://schemas.microsoft.com/office/drawing/2014/main" val="20009"/>
                    </a:ext>
                  </a:extLst>
                </a:gridCol>
              </a:tblGrid>
              <a:tr h="1212766">
                <a:tc gridSpan="2">
                  <a:txBody>
                    <a:bodyPr/>
                    <a:lstStyle/>
                    <a:p>
                      <a:pPr algn="ctr" fontAlgn="b"/>
                      <a:r>
                        <a:rPr lang="en-US" sz="1900" b="1" i="0" u="none" strike="noStrike" dirty="0">
                          <a:solidFill>
                            <a:srgbClr val="000000"/>
                          </a:solidFill>
                          <a:effectLst/>
                          <a:latin typeface="Calibri" panose="020F0502020204030204" pitchFamily="34" charset="0"/>
                        </a:rPr>
                        <a:t> </a:t>
                      </a:r>
                    </a:p>
                  </a:txBody>
                  <a:tcPr marL="14412" marR="14412" marT="144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a:txBody>
                    <a:bodyPr/>
                    <a:lstStyle/>
                    <a:p>
                      <a:pPr algn="ctr" fontAlgn="ctr"/>
                      <a:r>
                        <a:rPr lang="en-US" sz="1900" b="1" i="0" u="none" strike="noStrike" dirty="0">
                          <a:solidFill>
                            <a:srgbClr val="000000"/>
                          </a:solidFill>
                          <a:effectLst/>
                          <a:latin typeface="Calibri" panose="020F0502020204030204" pitchFamily="34" charset="0"/>
                          <a:cs typeface="Calibri" panose="020F0502020204030204" pitchFamily="34" charset="0"/>
                        </a:rPr>
                        <a:t>Overall, n=128</a:t>
                      </a:r>
                      <a:endParaRPr lang="en-US" sz="1900" b="1" i="0" u="none" strike="noStrike" dirty="0">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900" b="1" i="0" u="none" strike="noStrike">
                          <a:solidFill>
                            <a:srgbClr val="000000"/>
                          </a:solidFill>
                          <a:effectLst/>
                          <a:latin typeface="Calibri" panose="020F0502020204030204" pitchFamily="34" charset="0"/>
                          <a:cs typeface="Calibri" panose="020F0502020204030204" pitchFamily="34" charset="0"/>
                        </a:rPr>
                        <a:t>SES 1-3</a:t>
                      </a:r>
                      <a:endParaRPr lang="en-US" sz="1900" b="1"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900" b="1" i="0" u="none" strike="noStrike">
                          <a:solidFill>
                            <a:srgbClr val="000000"/>
                          </a:solidFill>
                          <a:effectLst/>
                          <a:latin typeface="Calibri" panose="020F0502020204030204" pitchFamily="34" charset="0"/>
                          <a:cs typeface="Calibri" panose="020F0502020204030204" pitchFamily="34" charset="0"/>
                        </a:rPr>
                        <a:t>SES 4-5</a:t>
                      </a:r>
                      <a:endParaRPr lang="en-US" sz="1900" b="1"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900" b="1" i="0" u="none" strike="noStrike">
                          <a:solidFill>
                            <a:srgbClr val="000000"/>
                          </a:solidFill>
                          <a:effectLst/>
                          <a:latin typeface="Calibri" panose="020F0502020204030204" pitchFamily="34" charset="0"/>
                          <a:cs typeface="Calibri" panose="020F0502020204030204" pitchFamily="34" charset="0"/>
                        </a:rPr>
                        <a:t>p-value</a:t>
                      </a:r>
                      <a:r>
                        <a:rPr lang="en-US" sz="1900" b="1" i="0" u="none" strike="noStrike" baseline="30000">
                          <a:solidFill>
                            <a:srgbClr val="000000"/>
                          </a:solidFill>
                          <a:effectLst/>
                          <a:latin typeface="Calibri" panose="020F0502020204030204" pitchFamily="34" charset="0"/>
                          <a:cs typeface="Calibri" panose="020F0502020204030204" pitchFamily="34" charset="0"/>
                        </a:rPr>
                        <a:t>1</a:t>
                      </a:r>
                      <a:endParaRPr lang="en-US" sz="1900" b="1"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900" b="1" i="0" u="none" strike="noStrike">
                          <a:solidFill>
                            <a:srgbClr val="000000"/>
                          </a:solidFill>
                          <a:effectLst/>
                          <a:latin typeface="Calibri" panose="020F0502020204030204" pitchFamily="34" charset="0"/>
                          <a:cs typeface="Calibri" panose="020F0502020204030204" pitchFamily="34" charset="0"/>
                        </a:rPr>
                        <a:t>Interstage</a:t>
                      </a:r>
                      <a:endParaRPr lang="en-US" sz="1900" b="1"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900" b="1" i="0" u="none" strike="noStrike">
                          <a:solidFill>
                            <a:srgbClr val="000000"/>
                          </a:solidFill>
                          <a:effectLst/>
                          <a:latin typeface="Calibri" panose="020F0502020204030204" pitchFamily="34" charset="0"/>
                          <a:cs typeface="Calibri" panose="020F0502020204030204" pitchFamily="34" charset="0"/>
                        </a:rPr>
                        <a:t>Infants (non-interstage)</a:t>
                      </a:r>
                      <a:endParaRPr lang="en-US" sz="1900" b="1"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900" b="1" i="0" u="none" strike="noStrike">
                          <a:solidFill>
                            <a:srgbClr val="000000"/>
                          </a:solidFill>
                          <a:effectLst/>
                          <a:latin typeface="Calibri" panose="020F0502020204030204" pitchFamily="34" charset="0"/>
                          <a:cs typeface="Calibri" panose="020F0502020204030204" pitchFamily="34" charset="0"/>
                        </a:rPr>
                        <a:t>Children</a:t>
                      </a:r>
                      <a:endParaRPr lang="en-US" sz="1900" b="1"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900" b="1" i="0" u="none" strike="noStrike">
                          <a:solidFill>
                            <a:srgbClr val="000000"/>
                          </a:solidFill>
                          <a:effectLst/>
                          <a:latin typeface="Calibri" panose="020F0502020204030204" pitchFamily="34" charset="0"/>
                          <a:cs typeface="Calibri" panose="020F0502020204030204" pitchFamily="34" charset="0"/>
                        </a:rPr>
                        <a:t>p-value</a:t>
                      </a:r>
                      <a:r>
                        <a:rPr lang="en-US" sz="1900" b="1" i="0" u="none" strike="noStrike" baseline="30000">
                          <a:solidFill>
                            <a:srgbClr val="000000"/>
                          </a:solidFill>
                          <a:effectLst/>
                          <a:latin typeface="Calibri" panose="020F0502020204030204" pitchFamily="34" charset="0"/>
                          <a:cs typeface="Calibri" panose="020F0502020204030204" pitchFamily="34" charset="0"/>
                        </a:rPr>
                        <a:t>1</a:t>
                      </a:r>
                      <a:endParaRPr lang="en-US" sz="1900" b="1"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613589">
                <a:tc rowSpan="2">
                  <a:txBody>
                    <a:bodyPr/>
                    <a:lstStyle/>
                    <a:p>
                      <a:pPr algn="ctr" fontAlgn="ctr"/>
                      <a:r>
                        <a:rPr lang="en-US" sz="1900" b="1" i="0" u="none" strike="noStrike">
                          <a:solidFill>
                            <a:srgbClr val="000000"/>
                          </a:solidFill>
                          <a:effectLst/>
                          <a:latin typeface="Calibri" panose="020F0502020204030204" pitchFamily="34" charset="0"/>
                        </a:rPr>
                        <a:t>Phone calls</a:t>
                      </a:r>
                    </a:p>
                  </a:txBody>
                  <a:tcPr marL="14412" marR="14412" marT="1441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rPr>
                        <a:t>0 to 1 calls</a:t>
                      </a: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85 (66%)</a:t>
                      </a:r>
                      <a:endParaRPr lang="en-US" sz="1900" b="0" i="0" u="none" strike="noStrike" dirty="0">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29 (62%)</a:t>
                      </a:r>
                      <a:endParaRPr lang="en-US" sz="1900" b="0" i="0" u="none" strike="noStrike" dirty="0">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56 (69%)</a:t>
                      </a:r>
                      <a:endParaRPr lang="en-US" sz="1900" b="0" i="0" u="none" strike="noStrike" dirty="0">
                        <a:solidFill>
                          <a:srgbClr val="000000"/>
                        </a:solidFill>
                        <a:effectLst/>
                        <a:latin typeface="Calibri" panose="020F0502020204030204" pitchFamily="34" charset="0"/>
                      </a:endParaRPr>
                    </a:p>
                  </a:txBody>
                  <a:tcPr marL="14412" marR="14412" marT="144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 </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5 (42%)</a:t>
                      </a:r>
                      <a:endParaRPr lang="en-US" sz="1900" b="0"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44 (66%)</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36 (73%)</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 </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913178">
                <a:tc vMerge="1">
                  <a:txBody>
                    <a:bodyPr/>
                    <a:lstStyle/>
                    <a:p>
                      <a:endParaRPr lang="en-US"/>
                    </a:p>
                  </a:txBody>
                  <a:tcPr/>
                </a:tc>
                <a:tc>
                  <a:txBody>
                    <a:bodyPr/>
                    <a:lstStyle/>
                    <a:p>
                      <a:pPr algn="ctr" fontAlgn="ctr"/>
                      <a:r>
                        <a:rPr lang="en-US" sz="1900" b="0" i="0" u="none" strike="noStrike" dirty="0">
                          <a:solidFill>
                            <a:srgbClr val="000000"/>
                          </a:solidFill>
                          <a:effectLst/>
                          <a:latin typeface="Calibri" panose="020F0502020204030204" pitchFamily="34" charset="0"/>
                        </a:rPr>
                        <a:t>2 or more calls</a:t>
                      </a: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43 (34%)</a:t>
                      </a:r>
                      <a:endParaRPr lang="en-US" sz="1900" b="0" i="0" u="none" strike="noStrike" dirty="0">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18 (38%)</a:t>
                      </a:r>
                      <a:endParaRPr lang="en-US" sz="1900" b="0" i="0" u="none" strike="noStrike" dirty="0">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25 (31%)</a:t>
                      </a:r>
                      <a:endParaRPr lang="en-US" sz="1900" b="0" i="0" u="none" strike="noStrike" dirty="0">
                        <a:solidFill>
                          <a:srgbClr val="000000"/>
                        </a:solidFill>
                        <a:effectLst/>
                        <a:latin typeface="Calibri" panose="020F0502020204030204" pitchFamily="34" charset="0"/>
                      </a:endParaRPr>
                    </a:p>
                  </a:txBody>
                  <a:tcPr marL="14412" marR="14412" marT="1441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0.5</a:t>
                      </a:r>
                      <a:endParaRPr lang="en-US" sz="1900" b="0" i="0" u="none" strike="noStrike" dirty="0">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7 (58%)</a:t>
                      </a:r>
                      <a:endParaRPr lang="en-US" sz="1900" b="0"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23 (34%)</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13 (27%)</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0.1</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5889">
                <a:tc rowSpan="2">
                  <a:txBody>
                    <a:bodyPr/>
                    <a:lstStyle/>
                    <a:p>
                      <a:pPr algn="ctr" fontAlgn="ctr"/>
                      <a:r>
                        <a:rPr lang="en-US" sz="1900" b="1" i="0" u="none" strike="noStrike">
                          <a:solidFill>
                            <a:srgbClr val="000000"/>
                          </a:solidFill>
                          <a:effectLst/>
                          <a:latin typeface="Calibri" panose="020F0502020204030204" pitchFamily="34" charset="0"/>
                        </a:rPr>
                        <a:t>Clinic visits</a:t>
                      </a:r>
                    </a:p>
                  </a:txBody>
                  <a:tcPr marL="14412" marR="14412" marT="1441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rPr>
                        <a:t>1 visit</a:t>
                      </a: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71 (56%)</a:t>
                      </a:r>
                      <a:endParaRPr lang="en-US" sz="1900" b="0"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26 (57%)</a:t>
                      </a:r>
                      <a:endParaRPr lang="en-US" sz="1900" b="0" i="0" u="none" strike="noStrike" dirty="0">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45 (56%)</a:t>
                      </a:r>
                      <a:endParaRPr lang="en-US" sz="1900" b="0" i="0" u="none" strike="noStrike" dirty="0">
                        <a:solidFill>
                          <a:srgbClr val="000000"/>
                        </a:solidFill>
                        <a:effectLst/>
                        <a:latin typeface="Calibri" panose="020F0502020204030204" pitchFamily="34" charset="0"/>
                      </a:endParaRPr>
                    </a:p>
                  </a:txBody>
                  <a:tcPr marL="14412" marR="14412" marT="14412"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 </a:t>
                      </a:r>
                      <a:endParaRPr lang="en-US" sz="1900" b="0" i="0" u="none" strike="noStrike" dirty="0">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1 (8.3%)</a:t>
                      </a:r>
                      <a:endParaRPr lang="en-US" sz="1900" b="0"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42 (64%)</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28 (57%)</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 </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0003"/>
                  </a:ext>
                </a:extLst>
              </a:tr>
              <a:tr h="913178">
                <a:tc vMerge="1">
                  <a:txBody>
                    <a:bodyPr/>
                    <a:lstStyle/>
                    <a:p>
                      <a:endParaRPr lang="en-US"/>
                    </a:p>
                  </a:txBody>
                  <a:tcPr/>
                </a:tc>
                <a:tc>
                  <a:txBody>
                    <a:bodyPr/>
                    <a:lstStyle/>
                    <a:p>
                      <a:pPr algn="ctr" fontAlgn="ctr"/>
                      <a:r>
                        <a:rPr lang="en-US" sz="1900" b="0" i="0" u="none" strike="noStrike" dirty="0">
                          <a:solidFill>
                            <a:srgbClr val="000000"/>
                          </a:solidFill>
                          <a:effectLst/>
                          <a:latin typeface="Calibri" panose="020F0502020204030204" pitchFamily="34" charset="0"/>
                        </a:rPr>
                        <a:t>2 or more visits</a:t>
                      </a: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56 (44%)</a:t>
                      </a:r>
                      <a:endParaRPr lang="en-US" sz="1900" b="0" i="0" u="none" strike="noStrike" dirty="0">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20 (43%)</a:t>
                      </a:r>
                      <a:endParaRPr lang="en-US" sz="1900" b="0"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36 (44%)</a:t>
                      </a:r>
                      <a:endParaRPr lang="en-US" sz="1900" b="0" i="0" u="none" strike="noStrike" dirty="0">
                        <a:solidFill>
                          <a:srgbClr val="000000"/>
                        </a:solidFill>
                        <a:effectLst/>
                        <a:latin typeface="Calibri" panose="020F0502020204030204" pitchFamily="34" charset="0"/>
                      </a:endParaRPr>
                    </a:p>
                  </a:txBody>
                  <a:tcPr marL="14412" marR="14412" marT="14412" marB="0" anchor="ctr">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&gt;0.9</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11 (92%)</a:t>
                      </a:r>
                      <a:endParaRPr lang="en-US" sz="1900" b="0" i="0" u="none" strike="noStrike" dirty="0">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24 (36%)</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21 (43%)</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0.002</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4"/>
                  </a:ext>
                </a:extLst>
              </a:tr>
              <a:tr h="613589">
                <a:tc rowSpan="2">
                  <a:txBody>
                    <a:bodyPr/>
                    <a:lstStyle/>
                    <a:p>
                      <a:pPr algn="ctr" fontAlgn="ctr"/>
                      <a:r>
                        <a:rPr lang="en-US" sz="1900" b="1" i="0" u="none" strike="noStrike">
                          <a:solidFill>
                            <a:srgbClr val="000000"/>
                          </a:solidFill>
                          <a:effectLst/>
                          <a:latin typeface="Calibri" panose="020F0502020204030204" pitchFamily="34" charset="0"/>
                        </a:rPr>
                        <a:t>ED visits</a:t>
                      </a:r>
                    </a:p>
                  </a:txBody>
                  <a:tcPr marL="14412" marR="14412" marT="1441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Calibri" panose="020F0502020204030204" pitchFamily="34" charset="0"/>
                        </a:rPr>
                        <a:t>0</a:t>
                      </a: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100 (78%)</a:t>
                      </a:r>
                      <a:endParaRPr lang="en-US" sz="1900" b="0" i="0" u="none" strike="noStrike" dirty="0">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31 (66%)</a:t>
                      </a:r>
                      <a:endParaRPr lang="en-US" sz="1900" b="0"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69 (85%)</a:t>
                      </a:r>
                      <a:endParaRPr lang="en-US" sz="1900" b="0" i="0" u="none" strike="noStrike" dirty="0">
                        <a:solidFill>
                          <a:srgbClr val="000000"/>
                        </a:solidFill>
                        <a:effectLst/>
                        <a:latin typeface="Calibri" panose="020F0502020204030204" pitchFamily="34" charset="0"/>
                      </a:endParaRPr>
                    </a:p>
                  </a:txBody>
                  <a:tcPr marL="14412" marR="14412" marT="144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 </a:t>
                      </a:r>
                      <a:endParaRPr lang="en-US" sz="1900" b="0" i="0" u="none" strike="noStrike" dirty="0">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7 (58%)</a:t>
                      </a:r>
                      <a:endParaRPr lang="en-US" sz="1900" b="0" i="0" u="none" strike="noStrike" dirty="0">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49 (73%)</a:t>
                      </a:r>
                      <a:endParaRPr lang="en-US" sz="1900" b="0" i="0" u="none" strike="noStrike" dirty="0">
                        <a:solidFill>
                          <a:srgbClr val="000000"/>
                        </a:solidFill>
                        <a:effectLst/>
                        <a:latin typeface="Calibri" panose="020F0502020204030204" pitchFamily="34" charset="0"/>
                      </a:endParaRPr>
                    </a:p>
                  </a:txBody>
                  <a:tcPr marL="14412" marR="14412" marT="144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44 (90%)</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 </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613589">
                <a:tc vMerge="1">
                  <a:txBody>
                    <a:bodyPr/>
                    <a:lstStyle/>
                    <a:p>
                      <a:endParaRPr lang="en-US"/>
                    </a:p>
                  </a:txBody>
                  <a:tcPr/>
                </a:tc>
                <a:tc>
                  <a:txBody>
                    <a:bodyPr/>
                    <a:lstStyle/>
                    <a:p>
                      <a:pPr algn="ctr" fontAlgn="ctr"/>
                      <a:r>
                        <a:rPr lang="en-US" sz="1900" b="0" i="0" u="none" strike="noStrike" dirty="0">
                          <a:solidFill>
                            <a:srgbClr val="000000"/>
                          </a:solidFill>
                          <a:effectLst/>
                          <a:latin typeface="Calibri" panose="020F0502020204030204" pitchFamily="34" charset="0"/>
                        </a:rPr>
                        <a:t>1 or more</a:t>
                      </a: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28 (22%)</a:t>
                      </a:r>
                      <a:endParaRPr lang="en-US" sz="1900" b="0" i="0" u="none" strike="noStrike" dirty="0">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16 (34%)</a:t>
                      </a:r>
                      <a:endParaRPr lang="en-US" sz="1900" b="0"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12 (15%)</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0.02</a:t>
                      </a:r>
                      <a:endParaRPr lang="en-US" sz="1900" b="0" i="0" u="none" strike="noStrike" dirty="0">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5 (42%)</a:t>
                      </a:r>
                      <a:endParaRPr lang="en-US" sz="1900" b="0" i="0" u="none" strike="noStrike" dirty="0">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18 (27%)</a:t>
                      </a:r>
                      <a:endParaRPr lang="en-US" sz="1900" b="0" i="0" u="none" strike="noStrike" dirty="0">
                        <a:solidFill>
                          <a:srgbClr val="000000"/>
                        </a:solidFill>
                        <a:effectLst/>
                        <a:latin typeface="Calibri" panose="020F0502020204030204" pitchFamily="34" charset="0"/>
                      </a:endParaRPr>
                    </a:p>
                  </a:txBody>
                  <a:tcPr marL="14412" marR="14412" marT="1441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5 (10%)</a:t>
                      </a:r>
                      <a:endParaRPr lang="en-US" sz="1900" b="0" i="0" u="none" strike="noStrike" dirty="0">
                        <a:solidFill>
                          <a:srgbClr val="000000"/>
                        </a:solidFill>
                        <a:effectLst/>
                        <a:latin typeface="Calibri" panose="020F0502020204030204" pitchFamily="34" charset="0"/>
                      </a:endParaRPr>
                    </a:p>
                  </a:txBody>
                  <a:tcPr marL="14412" marR="14412" marT="1441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0.02</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49428">
                <a:tc rowSpan="2">
                  <a:txBody>
                    <a:bodyPr/>
                    <a:lstStyle/>
                    <a:p>
                      <a:pPr algn="ctr" fontAlgn="ctr"/>
                      <a:r>
                        <a:rPr lang="en-US" sz="1900" b="1" i="0" u="none" strike="noStrike">
                          <a:solidFill>
                            <a:srgbClr val="000000"/>
                          </a:solidFill>
                          <a:effectLst/>
                          <a:latin typeface="Calibri" panose="020F0502020204030204" pitchFamily="34" charset="0"/>
                        </a:rPr>
                        <a:t>Hospital readmissions</a:t>
                      </a:r>
                    </a:p>
                  </a:txBody>
                  <a:tcPr marL="14412" marR="14412" marT="1441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dirty="0">
                          <a:solidFill>
                            <a:srgbClr val="000000"/>
                          </a:solidFill>
                          <a:effectLst/>
                          <a:latin typeface="Calibri" panose="020F0502020204030204" pitchFamily="34" charset="0"/>
                        </a:rPr>
                        <a:t>0</a:t>
                      </a: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101 (79%)</a:t>
                      </a:r>
                      <a:endParaRPr lang="en-US" sz="1900" b="0"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32 (68%)</a:t>
                      </a:r>
                      <a:endParaRPr lang="en-US" sz="1900" b="0"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69 (85%)</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 </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4 (33%)</a:t>
                      </a:r>
                      <a:endParaRPr lang="en-US" sz="1900" b="0" i="0" u="none" strike="noStrike" dirty="0">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53 (79%)</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44 (90%)</a:t>
                      </a:r>
                      <a:endParaRPr lang="en-US" sz="1900" b="0" i="0" u="none" strike="noStrike" dirty="0">
                        <a:solidFill>
                          <a:srgbClr val="000000"/>
                        </a:solidFill>
                        <a:effectLst/>
                        <a:latin typeface="Calibri" panose="020F0502020204030204" pitchFamily="34" charset="0"/>
                      </a:endParaRPr>
                    </a:p>
                  </a:txBody>
                  <a:tcPr marL="14412" marR="14412" marT="14412"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 </a:t>
                      </a:r>
                      <a:endParaRPr lang="en-US" sz="1900" b="0" i="0" u="none" strike="noStrike" dirty="0">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0007"/>
                  </a:ext>
                </a:extLst>
              </a:tr>
              <a:tr h="835901">
                <a:tc vMerge="1">
                  <a:txBody>
                    <a:bodyPr/>
                    <a:lstStyle/>
                    <a:p>
                      <a:endParaRPr lang="en-US"/>
                    </a:p>
                  </a:txBody>
                  <a:tcPr/>
                </a:tc>
                <a:tc>
                  <a:txBody>
                    <a:bodyPr/>
                    <a:lstStyle/>
                    <a:p>
                      <a:pPr algn="ctr" fontAlgn="ctr"/>
                      <a:r>
                        <a:rPr lang="en-US" sz="1900" b="0" i="0" u="none" strike="noStrike" dirty="0">
                          <a:solidFill>
                            <a:srgbClr val="000000"/>
                          </a:solidFill>
                          <a:effectLst/>
                          <a:latin typeface="Calibri" panose="020F0502020204030204" pitchFamily="34" charset="0"/>
                        </a:rPr>
                        <a:t>1 or more</a:t>
                      </a: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27 (21%)</a:t>
                      </a:r>
                      <a:endParaRPr lang="en-US" sz="1900" b="0"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15 (32%)</a:t>
                      </a:r>
                      <a:endParaRPr lang="en-US" sz="1900" b="0"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12 (15%)</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0.04</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8 (67%)</a:t>
                      </a:r>
                      <a:endParaRPr lang="en-US" sz="1900" b="0" i="0" u="none" strike="noStrike">
                        <a:solidFill>
                          <a:srgbClr val="000000"/>
                        </a:solidFill>
                        <a:effectLst/>
                        <a:latin typeface="Calibri" panose="020F0502020204030204" pitchFamily="34" charset="0"/>
                      </a:endParaRPr>
                    </a:p>
                  </a:txBody>
                  <a:tcPr marL="14412" marR="14412" marT="1441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14 (21%)</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a:solidFill>
                            <a:srgbClr val="000000"/>
                          </a:solidFill>
                          <a:effectLst/>
                          <a:latin typeface="Calibri" panose="020F0502020204030204" pitchFamily="34" charset="0"/>
                          <a:cs typeface="Calibri" panose="020F0502020204030204" pitchFamily="34" charset="0"/>
                        </a:rPr>
                        <a:t>5 (10%)</a:t>
                      </a:r>
                      <a:endParaRPr lang="en-US" sz="1900" b="0" i="0" u="none" strike="noStrike">
                        <a:solidFill>
                          <a:srgbClr val="000000"/>
                        </a:solidFill>
                        <a:effectLst/>
                        <a:latin typeface="Calibri" panose="020F0502020204030204" pitchFamily="34" charset="0"/>
                      </a:endParaRPr>
                    </a:p>
                  </a:txBody>
                  <a:tcPr marL="14412" marR="14412" marT="14412" marB="0" anchor="ctr">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900" b="0" i="0" u="none" strike="noStrike" dirty="0">
                          <a:solidFill>
                            <a:srgbClr val="000000"/>
                          </a:solidFill>
                          <a:effectLst/>
                          <a:latin typeface="Calibri" panose="020F0502020204030204" pitchFamily="34" charset="0"/>
                          <a:cs typeface="Calibri" panose="020F0502020204030204" pitchFamily="34" charset="0"/>
                        </a:rPr>
                        <a:t>&lt;0.001</a:t>
                      </a:r>
                      <a:endParaRPr lang="en-US" sz="1900" b="0" i="0" u="none" strike="noStrike" dirty="0">
                        <a:solidFill>
                          <a:srgbClr val="000000"/>
                        </a:solidFill>
                        <a:effectLst/>
                        <a:latin typeface="Calibri" panose="020F0502020204030204" pitchFamily="34" charset="0"/>
                      </a:endParaRPr>
                    </a:p>
                  </a:txBody>
                  <a:tcPr marL="14412" marR="14412" marT="1441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84633550"/>
              </p:ext>
            </p:extLst>
          </p:nvPr>
        </p:nvGraphicFramePr>
        <p:xfrm>
          <a:off x="12333020" y="26365200"/>
          <a:ext cx="19289980" cy="6115049"/>
        </p:xfrm>
        <a:graphic>
          <a:graphicData uri="http://schemas.openxmlformats.org/drawingml/2006/table">
            <a:tbl>
              <a:tblPr/>
              <a:tblGrid>
                <a:gridCol w="15240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335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1333500">
                  <a:extLst>
                    <a:ext uri="{9D8B030D-6E8A-4147-A177-3AD203B41FA5}">
                      <a16:colId xmlns:a16="http://schemas.microsoft.com/office/drawing/2014/main" val="20005"/>
                    </a:ext>
                  </a:extLst>
                </a:gridCol>
                <a:gridCol w="1333500">
                  <a:extLst>
                    <a:ext uri="{9D8B030D-6E8A-4147-A177-3AD203B41FA5}">
                      <a16:colId xmlns:a16="http://schemas.microsoft.com/office/drawing/2014/main" val="20006"/>
                    </a:ext>
                  </a:extLst>
                </a:gridCol>
                <a:gridCol w="1535380">
                  <a:extLst>
                    <a:ext uri="{9D8B030D-6E8A-4147-A177-3AD203B41FA5}">
                      <a16:colId xmlns:a16="http://schemas.microsoft.com/office/drawing/2014/main" val="20007"/>
                    </a:ext>
                  </a:extLst>
                </a:gridCol>
                <a:gridCol w="1828800">
                  <a:extLst>
                    <a:ext uri="{9D8B030D-6E8A-4147-A177-3AD203B41FA5}">
                      <a16:colId xmlns:a16="http://schemas.microsoft.com/office/drawing/2014/main" val="20008"/>
                    </a:ext>
                  </a:extLst>
                </a:gridCol>
                <a:gridCol w="1219200">
                  <a:extLst>
                    <a:ext uri="{9D8B030D-6E8A-4147-A177-3AD203B41FA5}">
                      <a16:colId xmlns:a16="http://schemas.microsoft.com/office/drawing/2014/main" val="20009"/>
                    </a:ext>
                  </a:extLst>
                </a:gridCol>
                <a:gridCol w="1752600">
                  <a:extLst>
                    <a:ext uri="{9D8B030D-6E8A-4147-A177-3AD203B41FA5}">
                      <a16:colId xmlns:a16="http://schemas.microsoft.com/office/drawing/2014/main" val="20010"/>
                    </a:ext>
                  </a:extLst>
                </a:gridCol>
                <a:gridCol w="3429000">
                  <a:extLst>
                    <a:ext uri="{9D8B030D-6E8A-4147-A177-3AD203B41FA5}">
                      <a16:colId xmlns:a16="http://schemas.microsoft.com/office/drawing/2014/main" val="20011"/>
                    </a:ext>
                  </a:extLst>
                </a:gridCol>
              </a:tblGrid>
              <a:tr h="685801">
                <a:tc>
                  <a:txBody>
                    <a:bodyPr/>
                    <a:lstStyle/>
                    <a:p>
                      <a:pPr algn="l" fontAlgn="ctr"/>
                      <a:r>
                        <a:rPr lang="en-US" sz="2000" b="0" i="0" u="none" strike="noStrike" dirty="0">
                          <a:solidFill>
                            <a:srgbClr val="000000"/>
                          </a:solidFill>
                          <a:effectLst/>
                          <a:latin typeface="Calibri" panose="020F0502020204030204" pitchFamily="34" charset="0"/>
                        </a:rPr>
                        <a:t> </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2000" b="1" i="0" u="none" strike="noStrike">
                          <a:solidFill>
                            <a:srgbClr val="000000"/>
                          </a:solidFill>
                          <a:effectLst/>
                          <a:latin typeface="Calibri" panose="020F0502020204030204" pitchFamily="34" charset="0"/>
                        </a:rPr>
                        <a:t>Overall, n=128</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2000" b="1" i="0" u="none" strike="noStrike">
                          <a:solidFill>
                            <a:srgbClr val="000000"/>
                          </a:solidFill>
                          <a:effectLst/>
                          <a:latin typeface="Calibri" panose="020F0502020204030204" pitchFamily="34" charset="0"/>
                        </a:rPr>
                        <a:t>First surgery</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2000" b="1" i="0" u="none" strike="noStrike">
                          <a:solidFill>
                            <a:srgbClr val="000000"/>
                          </a:solidFill>
                          <a:effectLst/>
                          <a:latin typeface="Calibri" panose="020F0502020204030204" pitchFamily="34" charset="0"/>
                        </a:rPr>
                        <a:t>Not first surgery</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2000" b="1" i="0" u="none" strike="noStrike">
                          <a:solidFill>
                            <a:srgbClr val="000000"/>
                          </a:solidFill>
                          <a:effectLst/>
                          <a:latin typeface="Calibri" panose="020F0502020204030204" pitchFamily="34" charset="0"/>
                        </a:rPr>
                        <a:t>p-value</a:t>
                      </a:r>
                      <a:r>
                        <a:rPr lang="en-US" sz="2000" b="1" i="0" u="none" strike="noStrike" baseline="30000">
                          <a:solidFill>
                            <a:srgbClr val="000000"/>
                          </a:solidFill>
                          <a:effectLst/>
                          <a:latin typeface="Calibri" panose="020F0502020204030204" pitchFamily="34" charset="0"/>
                        </a:rPr>
                        <a:t>1</a:t>
                      </a:r>
                      <a:endParaRPr lang="en-US" sz="2000" b="1" i="0" u="none" strike="noStrike">
                        <a:solidFill>
                          <a:srgbClr val="000000"/>
                        </a:solidFill>
                        <a:effectLst/>
                        <a:latin typeface="Calibri" panose="020F0502020204030204" pitchFamily="34" charset="0"/>
                      </a:endParaRP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2000" b="1" i="0" u="none" strike="noStrike" dirty="0">
                          <a:solidFill>
                            <a:srgbClr val="000000"/>
                          </a:solidFill>
                          <a:effectLst/>
                          <a:latin typeface="Calibri" panose="020F0502020204030204" pitchFamily="34" charset="0"/>
                        </a:rPr>
                        <a:t>SES 1-3</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2000" b="1" i="0" u="none" strike="noStrike">
                          <a:solidFill>
                            <a:srgbClr val="000000"/>
                          </a:solidFill>
                          <a:effectLst/>
                          <a:latin typeface="Calibri" panose="020F0502020204030204" pitchFamily="34" charset="0"/>
                        </a:rPr>
                        <a:t>SES 4-5</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2000" b="1" i="0" u="none" strike="noStrike">
                          <a:solidFill>
                            <a:srgbClr val="000000"/>
                          </a:solidFill>
                          <a:effectLst/>
                          <a:latin typeface="Calibri" panose="020F0502020204030204" pitchFamily="34" charset="0"/>
                        </a:rPr>
                        <a:t>p-value</a:t>
                      </a:r>
                      <a:r>
                        <a:rPr lang="en-US" sz="2000" b="1" i="0" u="none" strike="noStrike" baseline="30000">
                          <a:solidFill>
                            <a:srgbClr val="000000"/>
                          </a:solidFill>
                          <a:effectLst/>
                          <a:latin typeface="Calibri" panose="020F0502020204030204" pitchFamily="34" charset="0"/>
                        </a:rPr>
                        <a:t>1</a:t>
                      </a:r>
                      <a:endParaRPr lang="en-US" sz="2000" b="1" i="0" u="none" strike="noStrike">
                        <a:solidFill>
                          <a:srgbClr val="000000"/>
                        </a:solidFill>
                        <a:effectLst/>
                        <a:latin typeface="Calibri" panose="020F0502020204030204" pitchFamily="34" charset="0"/>
                      </a:endParaRP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2000" b="1" i="0" u="none" strike="noStrike">
                          <a:solidFill>
                            <a:srgbClr val="000000"/>
                          </a:solidFill>
                          <a:effectLst/>
                          <a:latin typeface="Calibri" panose="020F0502020204030204" pitchFamily="34" charset="0"/>
                          <a:cs typeface="Calibri" panose="020F0502020204030204" pitchFamily="34" charset="0"/>
                        </a:rPr>
                        <a:t>Interstage</a:t>
                      </a:r>
                      <a:endParaRPr lang="en-US" sz="2000" b="1" i="0" u="none" strike="noStrike">
                        <a:solidFill>
                          <a:srgbClr val="000000"/>
                        </a:solidFill>
                        <a:effectLst/>
                        <a:latin typeface="Calibri" panose="020F0502020204030204" pitchFamily="34" charset="0"/>
                      </a:endParaRP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2000" b="1" i="0" u="none" strike="noStrike">
                          <a:solidFill>
                            <a:srgbClr val="000000"/>
                          </a:solidFill>
                          <a:effectLst/>
                          <a:latin typeface="Calibri" panose="020F0502020204030204" pitchFamily="34" charset="0"/>
                          <a:cs typeface="Calibri" panose="020F0502020204030204" pitchFamily="34" charset="0"/>
                        </a:rPr>
                        <a:t>Infants (non-interstage)</a:t>
                      </a:r>
                      <a:endParaRPr lang="en-US" sz="2000" b="1" i="0" u="none" strike="noStrike">
                        <a:solidFill>
                          <a:srgbClr val="000000"/>
                        </a:solidFill>
                        <a:effectLst/>
                        <a:latin typeface="Calibri" panose="020F0502020204030204" pitchFamily="34" charset="0"/>
                      </a:endParaRP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2000" b="1" i="0" u="none" strike="noStrike">
                          <a:solidFill>
                            <a:srgbClr val="000000"/>
                          </a:solidFill>
                          <a:effectLst/>
                          <a:latin typeface="Calibri" panose="020F0502020204030204" pitchFamily="34" charset="0"/>
                          <a:cs typeface="Calibri" panose="020F0502020204030204" pitchFamily="34" charset="0"/>
                        </a:rPr>
                        <a:t>Children</a:t>
                      </a:r>
                      <a:endParaRPr lang="en-US" sz="2000" b="1" i="0" u="none" strike="noStrike">
                        <a:solidFill>
                          <a:srgbClr val="000000"/>
                        </a:solidFill>
                        <a:effectLst/>
                        <a:latin typeface="Calibri" panose="020F0502020204030204" pitchFamily="34" charset="0"/>
                      </a:endParaRP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2000" b="1" i="0" u="none" strike="noStrike">
                          <a:solidFill>
                            <a:srgbClr val="000000"/>
                          </a:solidFill>
                          <a:effectLst/>
                          <a:latin typeface="Calibri" panose="020F0502020204030204" pitchFamily="34" charset="0"/>
                          <a:cs typeface="Calibri" panose="020F0502020204030204" pitchFamily="34" charset="0"/>
                        </a:rPr>
                        <a:t>p-value</a:t>
                      </a:r>
                      <a:r>
                        <a:rPr lang="en-US" sz="2000" b="1" i="0" u="none" strike="noStrike" baseline="30000">
                          <a:solidFill>
                            <a:srgbClr val="000000"/>
                          </a:solidFill>
                          <a:effectLst/>
                          <a:latin typeface="Calibri" panose="020F0502020204030204" pitchFamily="34" charset="0"/>
                          <a:cs typeface="Calibri" panose="020F0502020204030204" pitchFamily="34" charset="0"/>
                        </a:rPr>
                        <a:t>2</a:t>
                      </a:r>
                      <a:endParaRPr lang="en-US" sz="2000" b="1" i="0" u="none" strike="noStrike">
                        <a:solidFill>
                          <a:srgbClr val="000000"/>
                        </a:solidFill>
                        <a:effectLst/>
                        <a:latin typeface="Calibri" panose="020F0502020204030204" pitchFamily="34" charset="0"/>
                      </a:endParaRP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0"/>
                  </a:ext>
                </a:extLst>
              </a:tr>
              <a:tr h="990599">
                <a:tc>
                  <a:txBody>
                    <a:bodyPr/>
                    <a:lstStyle/>
                    <a:p>
                      <a:pPr algn="l" fontAlgn="ctr"/>
                      <a:r>
                        <a:rPr lang="en-US" sz="2000" b="1" i="0" u="none" strike="noStrike">
                          <a:solidFill>
                            <a:srgbClr val="000000"/>
                          </a:solidFill>
                          <a:effectLst/>
                          <a:latin typeface="Calibri" panose="020F0502020204030204" pitchFamily="34" charset="0"/>
                        </a:rPr>
                        <a:t>mRHDS score, median (IQR)</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8.6 (7.5, 9.2)</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8.7 (8.2, 9.2)</a:t>
                      </a:r>
                    </a:p>
                  </a:txBody>
                  <a:tcPr marL="19050" marR="19050" marT="190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8.4 (7.8, 9.0)</a:t>
                      </a:r>
                    </a:p>
                  </a:txBody>
                  <a:tcPr marL="19050" marR="19050" marT="190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0.04</a:t>
                      </a:r>
                    </a:p>
                  </a:txBody>
                  <a:tcPr marL="19050" marR="19050" marT="190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8.8 (8.2, 9.2)</a:t>
                      </a:r>
                    </a:p>
                  </a:txBody>
                  <a:tcPr marL="19050" marR="19050" marT="190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8.5 (7.8, 9.0)</a:t>
                      </a:r>
                    </a:p>
                  </a:txBody>
                  <a:tcPr marL="19050" marR="19050" marT="190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rPr>
                        <a:t>0.2</a:t>
                      </a:r>
                    </a:p>
                  </a:txBody>
                  <a:tcPr marL="19050" marR="19050" marT="190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9.0 (8.3, 9.4)</a:t>
                      </a:r>
                      <a:endParaRPr lang="en-US" sz="2000" b="0" i="0" u="none" strike="noStrike">
                        <a:solidFill>
                          <a:srgbClr val="000000"/>
                        </a:solidFill>
                        <a:effectLst/>
                        <a:latin typeface="Calibri" panose="020F050202020403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8.6 (8.1, 9.1)</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8.5 (7.8, 9.0)</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0.2</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1550">
                <a:tc>
                  <a:txBody>
                    <a:bodyPr/>
                    <a:lstStyle/>
                    <a:p>
                      <a:pPr algn="l" fontAlgn="ctr"/>
                      <a:r>
                        <a:rPr lang="en-US" sz="2000" b="1" i="0" u="none" strike="noStrike">
                          <a:solidFill>
                            <a:srgbClr val="000000"/>
                          </a:solidFill>
                          <a:effectLst/>
                          <a:latin typeface="Calibri" panose="020F0502020204030204" pitchFamily="34" charset="0"/>
                        </a:rPr>
                        <a:t>Parent personal status</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8.4</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8.5</a:t>
                      </a:r>
                    </a:p>
                  </a:txBody>
                  <a:tcPr marL="19050" marR="19050" marT="190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8.1</a:t>
                      </a:r>
                    </a:p>
                  </a:txBody>
                  <a:tcPr marL="19050" marR="19050" marT="19050"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0.3</a:t>
                      </a:r>
                    </a:p>
                  </a:txBody>
                  <a:tcPr marL="19050" marR="19050" marT="190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8.8</a:t>
                      </a:r>
                    </a:p>
                  </a:txBody>
                  <a:tcPr marL="19050" marR="19050" marT="190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8.4</a:t>
                      </a:r>
                    </a:p>
                  </a:txBody>
                  <a:tcPr marL="19050" marR="19050" marT="19050"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0.3</a:t>
                      </a:r>
                    </a:p>
                  </a:txBody>
                  <a:tcPr marL="19050" marR="19050" marT="190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8.8</a:t>
                      </a:r>
                      <a:endParaRPr lang="en-US" sz="2000" b="0" i="0" u="none" strike="noStrike">
                        <a:solidFill>
                          <a:srgbClr val="000000"/>
                        </a:solidFill>
                        <a:effectLst/>
                        <a:latin typeface="Calibri" panose="020F050202020403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8.4</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8.2</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0.02</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0002"/>
                  </a:ext>
                </a:extLst>
              </a:tr>
              <a:tr h="971550">
                <a:tc>
                  <a:txBody>
                    <a:bodyPr/>
                    <a:lstStyle/>
                    <a:p>
                      <a:pPr algn="l" fontAlgn="ctr"/>
                      <a:r>
                        <a:rPr lang="en-US" sz="2000" b="1" i="0" u="none" strike="noStrike">
                          <a:solidFill>
                            <a:srgbClr val="000000"/>
                          </a:solidFill>
                          <a:effectLst/>
                          <a:latin typeface="Calibri" panose="020F0502020204030204" pitchFamily="34" charset="0"/>
                        </a:rPr>
                        <a:t>Child personal status</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rPr>
                        <a:t>7.2</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rPr>
                        <a:t>7.4</a:t>
                      </a:r>
                    </a:p>
                  </a:txBody>
                  <a:tcPr marL="19050" marR="19050" marT="1905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rPr>
                        <a:t>6.6</a:t>
                      </a:r>
                    </a:p>
                  </a:txBody>
                  <a:tcPr marL="19050" marR="19050" marT="19050" marB="0" anchor="ctr">
                    <a:lnL>
                      <a:noFill/>
                    </a:lnL>
                    <a:lnR>
                      <a:noFill/>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rPr>
                        <a:t>0.03</a:t>
                      </a:r>
                    </a:p>
                  </a:txBody>
                  <a:tcPr marL="19050" marR="19050" marT="1905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rPr>
                        <a:t>7.8</a:t>
                      </a:r>
                    </a:p>
                  </a:txBody>
                  <a:tcPr marL="19050" marR="19050" marT="1905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rPr>
                        <a:t>6.8</a:t>
                      </a:r>
                    </a:p>
                  </a:txBody>
                  <a:tcPr marL="19050" marR="19050" marT="19050" marB="0" anchor="ctr">
                    <a:lnL>
                      <a:noFill/>
                    </a:lnL>
                    <a:lnR>
                      <a:noFill/>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rPr>
                        <a:t>0.01</a:t>
                      </a:r>
                    </a:p>
                  </a:txBody>
                  <a:tcPr marL="19050" marR="19050" marT="1905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7.5</a:t>
                      </a:r>
                      <a:endParaRPr lang="en-US" sz="2000" b="0" i="0" u="none" strike="noStrike">
                        <a:solidFill>
                          <a:srgbClr val="000000"/>
                        </a:solidFill>
                        <a:effectLst/>
                        <a:latin typeface="Calibri" panose="020F050202020403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7.4</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a:noFill/>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6.4</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a:noFill/>
                    </a:lnR>
                    <a:lnT>
                      <a:noFill/>
                    </a:lnT>
                    <a:lnB>
                      <a:noFill/>
                    </a:lnB>
                  </a:tcPr>
                </a:tc>
                <a:tc>
                  <a:txBody>
                    <a:bodyPr/>
                    <a:lstStyle/>
                    <a:p>
                      <a:pPr algn="ctr" fontAlgn="ctr"/>
                      <a:r>
                        <a:rPr lang="en-US" sz="2000" b="0" i="0" u="none" strike="noStrike" dirty="0">
                          <a:solidFill>
                            <a:srgbClr val="000000"/>
                          </a:solidFill>
                          <a:effectLst/>
                          <a:latin typeface="Calibri" panose="020F0502020204030204" pitchFamily="34" charset="0"/>
                          <a:cs typeface="Calibri" panose="020F0502020204030204" pitchFamily="34" charset="0"/>
                        </a:rPr>
                        <a:t>0.7</a:t>
                      </a:r>
                      <a:endParaRPr lang="en-US" sz="2000" b="0" i="0" u="none" strike="noStrike" dirty="0">
                        <a:solidFill>
                          <a:srgbClr val="000000"/>
                        </a:solidFill>
                        <a:effectLst/>
                        <a:latin typeface="Calibri" panose="020F0502020204030204" pitchFamily="34" charset="0"/>
                      </a:endParaRPr>
                    </a:p>
                  </a:txBody>
                  <a:tcPr marL="19050" marR="19050" marT="1905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457200">
                <a:tc>
                  <a:txBody>
                    <a:bodyPr/>
                    <a:lstStyle/>
                    <a:p>
                      <a:pPr algn="l" fontAlgn="ctr"/>
                      <a:r>
                        <a:rPr lang="en-US" sz="2000" b="1" i="0" u="none" strike="noStrike">
                          <a:solidFill>
                            <a:srgbClr val="000000"/>
                          </a:solidFill>
                          <a:effectLst/>
                          <a:latin typeface="Calibri" panose="020F0502020204030204" pitchFamily="34" charset="0"/>
                        </a:rPr>
                        <a:t>Knowledge</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9</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9</a:t>
                      </a:r>
                    </a:p>
                  </a:txBody>
                  <a:tcPr marL="19050" marR="19050" marT="19050" marB="0" anchor="ctr">
                    <a:lnL w="1270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9.2</a:t>
                      </a:r>
                    </a:p>
                  </a:txBody>
                  <a:tcPr marL="19050" marR="19050" marT="19050" marB="0" anchor="ctr">
                    <a:lnL>
                      <a:noFill/>
                    </a:lnL>
                    <a:lnR>
                      <a:noFill/>
                    </a:lnR>
                    <a:lnT>
                      <a:noFill/>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0.5</a:t>
                      </a:r>
                    </a:p>
                  </a:txBody>
                  <a:tcPr marL="19050" marR="19050" marT="19050"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9</a:t>
                      </a:r>
                    </a:p>
                  </a:txBody>
                  <a:tcPr marL="19050" marR="19050" marT="19050" marB="0" anchor="ctr">
                    <a:lnL w="1270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9.1</a:t>
                      </a:r>
                    </a:p>
                  </a:txBody>
                  <a:tcPr marL="19050" marR="19050" marT="19050" marB="0" anchor="ctr">
                    <a:lnL>
                      <a:noFill/>
                    </a:lnL>
                    <a:lnR>
                      <a:noFill/>
                    </a:lnR>
                    <a:lnT>
                      <a:noFill/>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0.6</a:t>
                      </a:r>
                    </a:p>
                  </a:txBody>
                  <a:tcPr marL="19050" marR="19050" marT="19050"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9.3</a:t>
                      </a:r>
                      <a:endParaRPr lang="en-US" sz="2000" b="0" i="0" u="none" strike="noStrike">
                        <a:solidFill>
                          <a:srgbClr val="000000"/>
                        </a:solidFill>
                        <a:effectLst/>
                        <a:latin typeface="Calibri" panose="020F050202020403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9</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a:noFill/>
                    </a:lnR>
                    <a:lnT>
                      <a:noFill/>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9.2</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a:noFill/>
                    </a:lnR>
                    <a:lnT>
                      <a:noFill/>
                    </a:lnT>
                    <a:lnB>
                      <a:noFill/>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0.3</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04"/>
                  </a:ext>
                </a:extLst>
              </a:tr>
              <a:tr h="457200">
                <a:tc>
                  <a:txBody>
                    <a:bodyPr/>
                    <a:lstStyle/>
                    <a:p>
                      <a:pPr algn="l" fontAlgn="ctr"/>
                      <a:r>
                        <a:rPr lang="en-US" sz="2000" b="1" i="0" u="none" strike="noStrike">
                          <a:solidFill>
                            <a:srgbClr val="000000"/>
                          </a:solidFill>
                          <a:effectLst/>
                          <a:latin typeface="Calibri" panose="020F0502020204030204" pitchFamily="34" charset="0"/>
                        </a:rPr>
                        <a:t>Coping ability</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rPr>
                        <a:t>9.7</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rPr>
                        <a:t>9.7</a:t>
                      </a:r>
                    </a:p>
                  </a:txBody>
                  <a:tcPr marL="19050" marR="19050" marT="1905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rPr>
                        <a:t>10</a:t>
                      </a:r>
                    </a:p>
                  </a:txBody>
                  <a:tcPr marL="19050" marR="19050" marT="19050" marB="0" anchor="ctr">
                    <a:lnL>
                      <a:noFill/>
                    </a:lnL>
                    <a:lnR>
                      <a:noFill/>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rPr>
                        <a:t>0.8</a:t>
                      </a:r>
                    </a:p>
                  </a:txBody>
                  <a:tcPr marL="19050" marR="19050" marT="1905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rPr>
                        <a:t>10</a:t>
                      </a:r>
                    </a:p>
                  </a:txBody>
                  <a:tcPr marL="19050" marR="19050" marT="1905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rPr>
                        <a:t>9.7</a:t>
                      </a:r>
                    </a:p>
                  </a:txBody>
                  <a:tcPr marL="19050" marR="19050" marT="19050" marB="0" anchor="ctr">
                    <a:lnL>
                      <a:noFill/>
                    </a:lnL>
                    <a:lnR>
                      <a:noFill/>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rPr>
                        <a:t>0.04</a:t>
                      </a:r>
                    </a:p>
                  </a:txBody>
                  <a:tcPr marL="19050" marR="19050" marT="1905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10</a:t>
                      </a:r>
                      <a:endParaRPr lang="en-US" sz="2000" b="0" i="0" u="none" strike="noStrike">
                        <a:solidFill>
                          <a:srgbClr val="000000"/>
                        </a:solidFill>
                        <a:effectLst/>
                        <a:latin typeface="Calibri" panose="020F050202020403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9.7</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a:noFill/>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10</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a:noFill/>
                    </a:lnR>
                    <a:lnT>
                      <a:noFill/>
                    </a:lnT>
                    <a:lnB>
                      <a:noFill/>
                    </a:lnB>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0.6</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666750">
                <a:tc>
                  <a:txBody>
                    <a:bodyPr/>
                    <a:lstStyle/>
                    <a:p>
                      <a:pPr algn="l" fontAlgn="ctr"/>
                      <a:r>
                        <a:rPr lang="en-US" sz="2000" b="1" i="0" u="none" strike="noStrike">
                          <a:solidFill>
                            <a:srgbClr val="000000"/>
                          </a:solidFill>
                          <a:effectLst/>
                          <a:latin typeface="Calibri" panose="020F0502020204030204" pitchFamily="34" charset="0"/>
                        </a:rPr>
                        <a:t>Expected support</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9.8</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10</a:t>
                      </a: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9</a:t>
                      </a:r>
                    </a:p>
                  </a:txBody>
                  <a:tcPr marL="19050" marR="19050" marT="19050" marB="0" anchor="ctr">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0.02</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9.8</a:t>
                      </a: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9.5</a:t>
                      </a:r>
                    </a:p>
                  </a:txBody>
                  <a:tcPr marL="19050" marR="19050" marT="19050" marB="0" anchor="ctr">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rPr>
                        <a:t>0.8</a:t>
                      </a: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10</a:t>
                      </a:r>
                      <a:endParaRPr lang="en-US" sz="2000" b="0" i="0" u="none" strike="noStrike">
                        <a:solidFill>
                          <a:srgbClr val="000000"/>
                        </a:solidFill>
                        <a:effectLst/>
                        <a:latin typeface="Calibri" panose="020F050202020403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9.8</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9.5</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0.6</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6"/>
                  </a:ext>
                </a:extLst>
              </a:tr>
              <a:tr h="666750">
                <a:tc>
                  <a:txBody>
                    <a:bodyPr/>
                    <a:lstStyle/>
                    <a:p>
                      <a:pPr algn="l" fontAlgn="ctr"/>
                      <a:r>
                        <a:rPr lang="en-US" sz="2000" b="1" i="0" u="none" strike="noStrike">
                          <a:solidFill>
                            <a:srgbClr val="000000"/>
                          </a:solidFill>
                          <a:effectLst/>
                          <a:latin typeface="Calibri" panose="020F0502020204030204" pitchFamily="34" charset="0"/>
                        </a:rPr>
                        <a:t>Cardiac care knowledge</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dirty="0">
                          <a:solidFill>
                            <a:srgbClr val="000000"/>
                          </a:solidFill>
                          <a:effectLst/>
                          <a:latin typeface="Calibri" panose="020F0502020204030204" pitchFamily="34" charset="0"/>
                        </a:rPr>
                        <a:t>9.3</a:t>
                      </a:r>
                    </a:p>
                  </a:txBody>
                  <a:tcPr marL="19050" marR="19050" marT="190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00"/>
                          </a:solidFill>
                          <a:effectLst/>
                          <a:latin typeface="Calibri" panose="020F0502020204030204" pitchFamily="34" charset="0"/>
                        </a:rPr>
                        <a:t>9</a:t>
                      </a:r>
                    </a:p>
                  </a:txBody>
                  <a:tcPr marL="19050" marR="19050" marT="190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00"/>
                          </a:solidFill>
                          <a:effectLst/>
                          <a:latin typeface="Calibri" panose="020F0502020204030204" pitchFamily="34" charset="0"/>
                        </a:rPr>
                        <a:t>9.3</a:t>
                      </a:r>
                    </a:p>
                  </a:txBody>
                  <a:tcPr marL="19050" marR="19050" marT="190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00"/>
                          </a:solidFill>
                          <a:effectLst/>
                          <a:latin typeface="Calibri" panose="020F0502020204030204" pitchFamily="34" charset="0"/>
                        </a:rPr>
                        <a:t>0.2</a:t>
                      </a:r>
                    </a:p>
                  </a:txBody>
                  <a:tcPr marL="19050" marR="19050" marT="190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00"/>
                          </a:solidFill>
                          <a:effectLst/>
                          <a:latin typeface="Calibri" panose="020F0502020204030204" pitchFamily="34" charset="0"/>
                        </a:rPr>
                        <a:t>9</a:t>
                      </a:r>
                    </a:p>
                  </a:txBody>
                  <a:tcPr marL="19050" marR="19050" marT="190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00"/>
                          </a:solidFill>
                          <a:effectLst/>
                          <a:latin typeface="Calibri" panose="020F0502020204030204" pitchFamily="34" charset="0"/>
                        </a:rPr>
                        <a:t>9.3</a:t>
                      </a:r>
                    </a:p>
                  </a:txBody>
                  <a:tcPr marL="19050" marR="19050" marT="190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00"/>
                          </a:solidFill>
                          <a:effectLst/>
                          <a:latin typeface="Calibri" panose="020F0502020204030204" pitchFamily="34" charset="0"/>
                        </a:rPr>
                        <a:t>0.04</a:t>
                      </a:r>
                    </a:p>
                  </a:txBody>
                  <a:tcPr marL="19050" marR="19050" marT="190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8.8</a:t>
                      </a:r>
                      <a:endParaRPr lang="en-US" sz="2000" b="0" i="0" u="none" strike="noStrike">
                        <a:solidFill>
                          <a:srgbClr val="000000"/>
                        </a:solidFill>
                        <a:effectLst/>
                        <a:latin typeface="Calibri" panose="020F0502020204030204" pitchFamily="34" charset="0"/>
                      </a:endParaRPr>
                    </a:p>
                  </a:txBody>
                  <a:tcPr marL="19050" marR="19050" marT="190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9</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00"/>
                          </a:solidFill>
                          <a:effectLst/>
                          <a:latin typeface="Calibri" panose="020F0502020204030204" pitchFamily="34" charset="0"/>
                          <a:cs typeface="Calibri" panose="020F0502020204030204" pitchFamily="34" charset="0"/>
                        </a:rPr>
                        <a:t>9.3</a:t>
                      </a:r>
                      <a:endParaRPr lang="en-US" sz="2000" b="0" i="0" u="none" strike="noStrike">
                        <a:solidFill>
                          <a:srgbClr val="000000"/>
                        </a:solidFill>
                        <a:effectLst/>
                        <a:latin typeface="Calibri" panose="020F0502020204030204" pitchFamily="34" charset="0"/>
                      </a:endParaRPr>
                    </a:p>
                  </a:txBody>
                  <a:tcPr marL="19050" marR="19050" marT="190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dirty="0">
                          <a:solidFill>
                            <a:srgbClr val="000000"/>
                          </a:solidFill>
                          <a:effectLst/>
                          <a:latin typeface="Calibri" panose="020F0502020204030204" pitchFamily="34" charset="0"/>
                          <a:cs typeface="Calibri" panose="020F0502020204030204" pitchFamily="34" charset="0"/>
                        </a:rPr>
                        <a:t>0.2</a:t>
                      </a:r>
                      <a:endParaRPr lang="en-US" sz="2000" b="0" i="0" u="none" strike="noStrike" dirty="0">
                        <a:solidFill>
                          <a:srgbClr val="000000"/>
                        </a:solidFill>
                        <a:effectLst/>
                        <a:latin typeface="Calibri" panose="020F0502020204030204" pitchFamily="34" charset="0"/>
                      </a:endParaRPr>
                    </a:p>
                  </a:txBody>
                  <a:tcPr marL="19050" marR="19050" marT="190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bl>
          </a:graphicData>
        </a:graphic>
      </p:graphicFrame>
      <p:sp>
        <p:nvSpPr>
          <p:cNvPr id="11" name="TextBox 10"/>
          <p:cNvSpPr txBox="1"/>
          <p:nvPr/>
        </p:nvSpPr>
        <p:spPr>
          <a:xfrm>
            <a:off x="12333019" y="6332217"/>
            <a:ext cx="5918159" cy="461665"/>
          </a:xfrm>
          <a:prstGeom prst="rect">
            <a:avLst/>
          </a:prstGeom>
          <a:noFill/>
        </p:spPr>
        <p:txBody>
          <a:bodyPr wrap="none" rtlCol="0">
            <a:spAutoFit/>
          </a:bodyPr>
          <a:lstStyle/>
          <a:p>
            <a:r>
              <a:rPr lang="en-US" b="1" dirty="0"/>
              <a:t>Table 1.</a:t>
            </a:r>
            <a:r>
              <a:rPr lang="en-US" dirty="0"/>
              <a:t> Parent and patient characteristics</a:t>
            </a:r>
          </a:p>
        </p:txBody>
      </p:sp>
      <p:sp>
        <p:nvSpPr>
          <p:cNvPr id="13" name="TextBox 12"/>
          <p:cNvSpPr txBox="1"/>
          <p:nvPr/>
        </p:nvSpPr>
        <p:spPr>
          <a:xfrm>
            <a:off x="12300609" y="25229405"/>
            <a:ext cx="19289981" cy="830997"/>
          </a:xfrm>
          <a:prstGeom prst="rect">
            <a:avLst/>
          </a:prstGeom>
          <a:noFill/>
        </p:spPr>
        <p:txBody>
          <a:bodyPr wrap="square" rtlCol="0">
            <a:spAutoFit/>
          </a:bodyPr>
          <a:lstStyle/>
          <a:p>
            <a:r>
              <a:rPr lang="en-US" b="1" dirty="0"/>
              <a:t>Table 2.</a:t>
            </a:r>
            <a:r>
              <a:rPr lang="en-US" dirty="0"/>
              <a:t> Comparisons of </a:t>
            </a:r>
            <a:r>
              <a:rPr lang="en-US" dirty="0" err="1"/>
              <a:t>mRHDS</a:t>
            </a:r>
            <a:r>
              <a:rPr lang="en-US" dirty="0"/>
              <a:t> survey 1 scores with patient age (including </a:t>
            </a:r>
            <a:r>
              <a:rPr lang="en-US" dirty="0" err="1"/>
              <a:t>interstage</a:t>
            </a:r>
            <a:r>
              <a:rPr lang="en-US" dirty="0"/>
              <a:t> group), SES, STAT category, and first surgery.</a:t>
            </a:r>
            <a:r>
              <a:rPr lang="en-US" baseline="30000" dirty="0"/>
              <a:t> </a:t>
            </a:r>
            <a:r>
              <a:rPr lang="en-US" baseline="30000" dirty="0">
                <a:solidFill>
                  <a:srgbClr val="FF0000"/>
                </a:solidFill>
              </a:rPr>
              <a:t>1</a:t>
            </a:r>
            <a:r>
              <a:rPr lang="en-US" dirty="0">
                <a:solidFill>
                  <a:srgbClr val="FF0000"/>
                </a:solidFill>
              </a:rPr>
              <a:t>Wilcoxon rank-sum test; </a:t>
            </a:r>
            <a:r>
              <a:rPr lang="en-US" baseline="30000" dirty="0">
                <a:solidFill>
                  <a:srgbClr val="FF0000"/>
                </a:solidFill>
              </a:rPr>
              <a:t>2</a:t>
            </a:r>
            <a:r>
              <a:rPr lang="en-US" dirty="0">
                <a:solidFill>
                  <a:srgbClr val="FF0000"/>
                </a:solidFill>
              </a:rPr>
              <a:t>Kruskal-Wallis test</a:t>
            </a:r>
          </a:p>
        </p:txBody>
      </p:sp>
      <p:sp>
        <p:nvSpPr>
          <p:cNvPr id="14" name="TextBox 13"/>
          <p:cNvSpPr txBox="1"/>
          <p:nvPr/>
        </p:nvSpPr>
        <p:spPr>
          <a:xfrm>
            <a:off x="22238055" y="6324600"/>
            <a:ext cx="9503388" cy="1569660"/>
          </a:xfrm>
          <a:prstGeom prst="rect">
            <a:avLst/>
          </a:prstGeom>
          <a:noFill/>
        </p:spPr>
        <p:txBody>
          <a:bodyPr wrap="square" rtlCol="0">
            <a:spAutoFit/>
          </a:bodyPr>
          <a:lstStyle/>
          <a:p>
            <a:r>
              <a:rPr lang="en-US" b="1" dirty="0"/>
              <a:t>Table 3.</a:t>
            </a:r>
            <a:r>
              <a:rPr lang="en-US" dirty="0"/>
              <a:t> Linear regression models examining for six predictors with </a:t>
            </a:r>
            <a:r>
              <a:rPr lang="en-US" dirty="0" err="1"/>
              <a:t>mRHDS</a:t>
            </a:r>
            <a:r>
              <a:rPr lang="en-US" dirty="0"/>
              <a:t> survey 1 scores. Note: CI, confidence interval; </a:t>
            </a:r>
            <a:r>
              <a:rPr lang="en-US" dirty="0" err="1"/>
              <a:t>df</a:t>
            </a:r>
            <a:r>
              <a:rPr lang="en-US" dirty="0"/>
              <a:t>, degree of freedom. </a:t>
            </a:r>
          </a:p>
          <a:p>
            <a:endParaRPr lang="en-US" dirty="0"/>
          </a:p>
        </p:txBody>
      </p:sp>
      <p:sp>
        <p:nvSpPr>
          <p:cNvPr id="15" name="TextBox 14"/>
          <p:cNvSpPr txBox="1"/>
          <p:nvPr/>
        </p:nvSpPr>
        <p:spPr>
          <a:xfrm>
            <a:off x="32574450" y="6332217"/>
            <a:ext cx="9487950" cy="1938992"/>
          </a:xfrm>
          <a:prstGeom prst="rect">
            <a:avLst/>
          </a:prstGeom>
          <a:noFill/>
        </p:spPr>
        <p:txBody>
          <a:bodyPr wrap="square" rtlCol="0">
            <a:spAutoFit/>
          </a:bodyPr>
          <a:lstStyle/>
          <a:p>
            <a:r>
              <a:rPr lang="en-US" b="1" dirty="0"/>
              <a:t>Table 4.</a:t>
            </a:r>
            <a:r>
              <a:rPr lang="en-US" dirty="0"/>
              <a:t> Comparison of clinical engagement with SES clusters &amp; age groups. Note: **number of clinic visits within 30 days post-discharge; </a:t>
            </a:r>
            <a:r>
              <a:rPr lang="en-US" baseline="30000" dirty="0"/>
              <a:t>+</a:t>
            </a:r>
            <a:r>
              <a:rPr lang="en-US" dirty="0"/>
              <a:t>one patient family was noted to have no documented clinic follow-up after discharge; </a:t>
            </a:r>
            <a:r>
              <a:rPr lang="en-US" baseline="30000" dirty="0">
                <a:solidFill>
                  <a:srgbClr val="FF0000"/>
                </a:solidFill>
              </a:rPr>
              <a:t>1</a:t>
            </a:r>
            <a:r>
              <a:rPr lang="en-US" dirty="0">
                <a:solidFill>
                  <a:srgbClr val="FF0000"/>
                </a:solidFill>
              </a:rPr>
              <a:t>Chi-square test</a:t>
            </a:r>
          </a:p>
          <a:p>
            <a:endParaRPr lang="en-US" dirty="0"/>
          </a:p>
        </p:txBody>
      </p:sp>
      <p:pic>
        <p:nvPicPr>
          <p:cNvPr id="3" name="Pictur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214609" y="16948948"/>
            <a:ext cx="6764029" cy="7766107"/>
          </a:xfrm>
          <a:prstGeom prst="rect">
            <a:avLst/>
          </a:prstGeom>
        </p:spPr>
      </p:pic>
      <p:sp>
        <p:nvSpPr>
          <p:cNvPr id="22" name="TextBox 21"/>
          <p:cNvSpPr txBox="1"/>
          <p:nvPr/>
        </p:nvSpPr>
        <p:spPr>
          <a:xfrm>
            <a:off x="29004038" y="22360058"/>
            <a:ext cx="2949162" cy="2354997"/>
          </a:xfrm>
          <a:prstGeom prst="rect">
            <a:avLst/>
          </a:prstGeom>
          <a:noFill/>
        </p:spPr>
        <p:txBody>
          <a:bodyPr wrap="square" rtlCol="0">
            <a:spAutoFit/>
          </a:bodyPr>
          <a:lstStyle/>
          <a:p>
            <a:r>
              <a:rPr lang="en-US" b="1" dirty="0"/>
              <a:t>Image 1: Digital representation of a post-op CHD patient for future parent VR-based simulation</a:t>
            </a:r>
            <a:endParaRPr lang="en-US" dirty="0">
              <a:solidFill>
                <a:srgbClr val="FF0000"/>
              </a:solidFill>
            </a:endParaRPr>
          </a:p>
        </p:txBody>
      </p:sp>
      <p:pic>
        <p:nvPicPr>
          <p:cNvPr id="6" name="Kim_Parent Discharge Readiness_1">
            <a:hlinkClick r:id="" action="ppaction://media"/>
            <a:extLst>
              <a:ext uri="{FF2B5EF4-FFF2-40B4-BE49-F238E27FC236}">
                <a16:creationId xmlns:a16="http://schemas.microsoft.com/office/drawing/2014/main" id="{08392DCE-4B94-41C3-950C-D08E8FB789A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243000" y="30861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8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20f61af1-b7e4-4f85-b9e9-8dc25d8249be"/>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45D1195D93084FACA942390DD3657A" ma:contentTypeVersion="13" ma:contentTypeDescription="Create a new document." ma:contentTypeScope="" ma:versionID="c8488a326bdfb4bd4a547b7be07750ca">
  <xsd:schema xmlns:xsd="http://www.w3.org/2001/XMLSchema" xmlns:xs="http://www.w3.org/2001/XMLSchema" xmlns:p="http://schemas.microsoft.com/office/2006/metadata/properties" xmlns:ns2="cc7bf1bc-6afd-4647-bc25-98fc8e840eed" xmlns:ns3="307597ac-5fd1-4a42-8c3b-cfc02fc39c1e" targetNamespace="http://schemas.microsoft.com/office/2006/metadata/properties" ma:root="true" ma:fieldsID="225a8215f3ea683aca8f7379546f4d58" ns2:_="" ns3:_="">
    <xsd:import namespace="cc7bf1bc-6afd-4647-bc25-98fc8e840eed"/>
    <xsd:import namespace="307597ac-5fd1-4a42-8c3b-cfc02fc39c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bf1bc-6afd-4647-bc25-98fc8e840e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eabcfe3-6ca4-44ec-8978-38926539f7f5" ma:termSetId="09814cd3-568e-fe90-9814-8d621ff8fb84" ma:anchorId="fba54fb3-c3e1-fe81-a776-ca4b69148c4d" ma:open="true" ma:isKeyword="false">
      <xsd:complexType>
        <xsd:sequence>
          <xsd:element ref="pc:Terms" minOccurs="0" maxOccurs="1"/>
        </xsd:sequence>
      </xsd:complex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597ac-5fd1-4a42-8c3b-cfc02fc39c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1558C5-621E-4296-BD2A-FC5DB9D0C55A}" ma:internalName="TaxCatchAll" ma:showField="CatchAllData" ma:web="{fb36d835-f838-415a-b3bd-5b716114de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7bf1bc-6afd-4647-bc25-98fc8e840eed">
      <Terms xmlns="http://schemas.microsoft.com/office/infopath/2007/PartnerControls"/>
    </lcf76f155ced4ddcb4097134ff3c332f>
    <TaxCatchAll xmlns="307597ac-5fd1-4a42-8c3b-cfc02fc39c1e" xsi:nil="true"/>
  </documentManagement>
</p:properties>
</file>

<file path=customXml/itemProps1.xml><?xml version="1.0" encoding="utf-8"?>
<ds:datastoreItem xmlns:ds="http://schemas.openxmlformats.org/officeDocument/2006/customXml" ds:itemID="{CB68E2AE-5FD2-402F-B1D0-7DA55F3CD502}">
  <ds:schemaRefs>
    <ds:schemaRef ds:uri="http://schemas.microsoft.com/sharepoint/v3/contenttype/forms"/>
  </ds:schemaRefs>
</ds:datastoreItem>
</file>

<file path=customXml/itemProps2.xml><?xml version="1.0" encoding="utf-8"?>
<ds:datastoreItem xmlns:ds="http://schemas.openxmlformats.org/officeDocument/2006/customXml" ds:itemID="{AF293374-FF52-4712-BA5E-70637014E2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bf1bc-6afd-4647-bc25-98fc8e840eed"/>
    <ds:schemaRef ds:uri="307597ac-5fd1-4a42-8c3b-cfc02fc39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7F6823-A9BC-4E09-90D1-952AE295D692}">
  <ds:schemaRefs>
    <ds:schemaRef ds:uri="http://schemas.microsoft.com/office/2006/metadata/properties"/>
    <ds:schemaRef ds:uri="http://schemas.microsoft.com/office/infopath/2007/PartnerControls"/>
    <ds:schemaRef ds:uri="cc7bf1bc-6afd-4647-bc25-98fc8e840eed"/>
    <ds:schemaRef ds:uri="307597ac-5fd1-4a42-8c3b-cfc02fc39c1e"/>
  </ds:schemaRefs>
</ds:datastoreItem>
</file>

<file path=docProps/app.xml><?xml version="1.0" encoding="utf-8"?>
<Properties xmlns="http://schemas.openxmlformats.org/officeDocument/2006/extended-properties" xmlns:vt="http://schemas.openxmlformats.org/officeDocument/2006/docPropsVTypes">
  <Template/>
  <TotalTime>5959</TotalTime>
  <Words>2079</Words>
  <Application>Microsoft Office PowerPoint</Application>
  <PresentationFormat>Custom</PresentationFormat>
  <Paragraphs>395</Paragraphs>
  <Slides>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Blank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ResearchPstr_Grn-3_48x36</dc:title>
  <dc:subject>&amp;lt;p&amp;gt;Heading Lorem ipsum dolor sit amet, consectetuer adipiscing elit, sed diam nonummy nibh euismod tincidunt ut laoreet dolore magna aliquam erat volutpat.  Ut wisi enim ad minim veniam. Lorem ipsum dolor sit amet, consectetuer adipiscing elit, sed diam nonummy nibh euismod tincidunt ut laoreet dolore magna aliquam erat v&amp;lt;/p&amp;gt;</dc:subject>
  <dc:creator>Pamela Seymour</dc:creator>
  <cp:keywords/>
  <dc:description>&amp;lt;p&amp;gt;Heading Lorem ipsum dolor sit amet, consectetuer adipiscing elit, sed diam nonummy nibh euismod tincidunt ut laoreet dolore magna aliquam erat volutpat.  Ut wisi enim ad minim veniam. Lorem ipsum dolor sit amet, consectetuer adipiscing elit, sed diam nonummy nibh euismod tincidunt ut laoreet dolore magna aliquam erat v&amp;lt;/p&amp;gt;</dc:description>
  <cp:lastModifiedBy>Craig</cp:lastModifiedBy>
  <cp:revision>78</cp:revision>
  <dcterms:created xsi:type="dcterms:W3CDTF">2009-08-20T20:50:05Z</dcterms:created>
  <dcterms:modified xsi:type="dcterms:W3CDTF">2022-04-27T20:13:27Z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Language">
    <vt:i4>1033</vt:i4>
  </property>
  <property fmtid="{D5CDD505-2E9C-101B-9397-08002B2CF9AE}" pid="3" name="EktQuickLink">
    <vt:lpwstr>DownloadAsset.aspx?id=24817</vt:lpwstr>
  </property>
  <property fmtid="{D5CDD505-2E9C-101B-9397-08002B2CF9AE}" pid="4" name="EktContentType">
    <vt:i4>101</vt:i4>
  </property>
  <property fmtid="{D5CDD505-2E9C-101B-9397-08002B2CF9AE}" pid="5" name="EktContentSubType">
    <vt:i4>0</vt:i4>
  </property>
  <property fmtid="{D5CDD505-2E9C-101B-9397-08002B2CF9AE}" pid="6" name="EktFolderName">
    <vt:lpwstr/>
  </property>
  <property fmtid="{D5CDD505-2E9C-101B-9397-08002B2CF9AE}" pid="7" name="EktCmsPath">
    <vt:lpwstr>&amp;lt;p&amp;gt;Heading Lorem ipsum dolor sit amet, consectetuer adipiscing elit, sed diam nonummy nibh euismod tincidunt ut laoreet dolore magna aliquam erat volutpat.  Ut wisi enim ad minim veniam. Lorem ipsum dolor sit amet, consectetuer adipiscing elit, sed </vt:lpwstr>
  </property>
  <property fmtid="{D5CDD505-2E9C-101B-9397-08002B2CF9AE}" pid="8" name="EktExpiryType">
    <vt:i4>1</vt:i4>
  </property>
  <property fmtid="{D5CDD505-2E9C-101B-9397-08002B2CF9AE}" pid="9" name="EktDateCreated">
    <vt:filetime>2012-01-03T16:56:00Z</vt:filetime>
  </property>
  <property fmtid="{D5CDD505-2E9C-101B-9397-08002B2CF9AE}" pid="10" name="EktDateModified">
    <vt:filetime>2012-01-03T16:56:00Z</vt:filetime>
  </property>
  <property fmtid="{D5CDD505-2E9C-101B-9397-08002B2CF9AE}" pid="11" name="EktTaxCategory">
    <vt:lpwstr/>
  </property>
  <property fmtid="{D5CDD505-2E9C-101B-9397-08002B2CF9AE}" pid="12" name="EktCmsSize">
    <vt:i4>150528</vt:i4>
  </property>
  <property fmtid="{D5CDD505-2E9C-101B-9397-08002B2CF9AE}" pid="13" name="EktSearchable">
    <vt:i4>1</vt:i4>
  </property>
  <property fmtid="{D5CDD505-2E9C-101B-9397-08002B2CF9AE}" pid="14" name="EktEDescription">
    <vt:lpwstr>Summary &amp;lt;p&amp;gt;Heading Lorem ipsum dolor sit amet, consectetuer adipiscing elit, sed diam nonummy nibh euismod tincidunt ut laoreet dolore magna aliquam erat volutpat.  Ut wisi enim ad minim veniam. Lorem ipsum dolor sit amet, consectetuer adipiscing el</vt:lpwstr>
  </property>
  <property fmtid="{D5CDD505-2E9C-101B-9397-08002B2CF9AE}" pid="15" name="ContentTypeId">
    <vt:lpwstr>0x0101009445D1195D93084FACA942390DD3657A</vt:lpwstr>
  </property>
</Properties>
</file>