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40"/>
  </p:notesMasterIdLst>
  <p:sldIdLst>
    <p:sldId id="257" r:id="rId7"/>
    <p:sldId id="574" r:id="rId8"/>
    <p:sldId id="844" r:id="rId9"/>
    <p:sldId id="258" r:id="rId10"/>
    <p:sldId id="831" r:id="rId11"/>
    <p:sldId id="832" r:id="rId12"/>
    <p:sldId id="594" r:id="rId13"/>
    <p:sldId id="829" r:id="rId14"/>
    <p:sldId id="582" r:id="rId15"/>
    <p:sldId id="838" r:id="rId16"/>
    <p:sldId id="578" r:id="rId17"/>
    <p:sldId id="841" r:id="rId18"/>
    <p:sldId id="843" r:id="rId19"/>
    <p:sldId id="579" r:id="rId20"/>
    <p:sldId id="593" r:id="rId21"/>
    <p:sldId id="581" r:id="rId22"/>
    <p:sldId id="275" r:id="rId23"/>
    <p:sldId id="833" r:id="rId24"/>
    <p:sldId id="598" r:id="rId25"/>
    <p:sldId id="837" r:id="rId26"/>
    <p:sldId id="580" r:id="rId27"/>
    <p:sldId id="586" r:id="rId28"/>
    <p:sldId id="584" r:id="rId29"/>
    <p:sldId id="834" r:id="rId30"/>
    <p:sldId id="835" r:id="rId31"/>
    <p:sldId id="583" r:id="rId32"/>
    <p:sldId id="577" r:id="rId33"/>
    <p:sldId id="830" r:id="rId34"/>
    <p:sldId id="587" r:id="rId35"/>
    <p:sldId id="592" r:id="rId36"/>
    <p:sldId id="591" r:id="rId37"/>
    <p:sldId id="573" r:id="rId38"/>
    <p:sldId id="839"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9F535E-0EF4-B7F4-613D-AD643F58DA4A}" name="Margaret Graupe" initials="MG" userId="S::margrk@childrens.com::c2e30dde-37d0-493a-935d-d48308b47145" providerId="AD"/>
  <p188:author id="{F277A76E-AB3C-621E-2A4E-07FC27D3503F}" name="Craig Schott" initials="" userId="S::crasch@childrens.com::74e6483b-3784-46b2-9fb4-81512467e56f" providerId="AD"/>
  <p188:author id="{DE515BB6-6845-8B85-2A63-E1BADB8C97F1}" name="Cortney Higbee" initials="CH" userId="S::cortha@childrens.com::06b37b36-b7c4-4e1b-999f-86e309bc89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B33"/>
    <a:srgbClr val="363535"/>
    <a:srgbClr val="756658"/>
    <a:srgbClr val="FFFFFF"/>
    <a:srgbClr val="DAEDF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8E9594-8B98-4161-AD4F-FE4A0FA84FE4}" v="30" dt="2025-01-06T20:02:59.963"/>
    <p1510:client id="{CC5877E8-DDAF-4AD1-84E8-50FA47144C41}" v="3" dt="2025-01-06T19:41:32.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tney Higbee" userId="06b37b36-b7c4-4e1b-999f-86e309bc893c" providerId="ADAL" clId="{CC5877E8-DDAF-4AD1-84E8-50FA47144C41}"/>
    <pc:docChg chg="addSld modSld">
      <pc:chgData name="Cortney Higbee" userId="06b37b36-b7c4-4e1b-999f-86e309bc893c" providerId="ADAL" clId="{CC5877E8-DDAF-4AD1-84E8-50FA47144C41}" dt="2025-01-06T19:41:36.826" v="330" actId="20577"/>
      <pc:docMkLst>
        <pc:docMk/>
      </pc:docMkLst>
      <pc:sldChg chg="modSp mod">
        <pc:chgData name="Cortney Higbee" userId="06b37b36-b7c4-4e1b-999f-86e309bc893c" providerId="ADAL" clId="{CC5877E8-DDAF-4AD1-84E8-50FA47144C41}" dt="2025-01-03T19:29:50.012" v="315" actId="404"/>
        <pc:sldMkLst>
          <pc:docMk/>
          <pc:sldMk cId="1421654402" sldId="257"/>
        </pc:sldMkLst>
        <pc:spChg chg="mod">
          <ac:chgData name="Cortney Higbee" userId="06b37b36-b7c4-4e1b-999f-86e309bc893c" providerId="ADAL" clId="{CC5877E8-DDAF-4AD1-84E8-50FA47144C41}" dt="2025-01-03T19:25:55.609" v="223" actId="20577"/>
          <ac:spMkLst>
            <pc:docMk/>
            <pc:sldMk cId="1421654402" sldId="257"/>
            <ac:spMk id="2" creationId="{66CBAD50-0854-4A7F-9132-1BCC24F76D79}"/>
          </ac:spMkLst>
        </pc:spChg>
        <pc:spChg chg="mod">
          <ac:chgData name="Cortney Higbee" userId="06b37b36-b7c4-4e1b-999f-86e309bc893c" providerId="ADAL" clId="{CC5877E8-DDAF-4AD1-84E8-50FA47144C41}" dt="2025-01-03T19:29:50.012" v="315" actId="404"/>
          <ac:spMkLst>
            <pc:docMk/>
            <pc:sldMk cId="1421654402" sldId="257"/>
            <ac:spMk id="3" creationId="{8DC1661E-EEF4-4962-8074-24969AE67189}"/>
          </ac:spMkLst>
        </pc:spChg>
      </pc:sldChg>
      <pc:sldChg chg="modSp mod">
        <pc:chgData name="Cortney Higbee" userId="06b37b36-b7c4-4e1b-999f-86e309bc893c" providerId="ADAL" clId="{CC5877E8-DDAF-4AD1-84E8-50FA47144C41}" dt="2024-12-26T15:49:28.489" v="184" actId="20577"/>
        <pc:sldMkLst>
          <pc:docMk/>
          <pc:sldMk cId="695224006" sldId="258"/>
        </pc:sldMkLst>
        <pc:spChg chg="mod">
          <ac:chgData name="Cortney Higbee" userId="06b37b36-b7c4-4e1b-999f-86e309bc893c" providerId="ADAL" clId="{CC5877E8-DDAF-4AD1-84E8-50FA47144C41}" dt="2024-12-26T15:49:28.489" v="184" actId="20577"/>
          <ac:spMkLst>
            <pc:docMk/>
            <pc:sldMk cId="695224006" sldId="258"/>
            <ac:spMk id="3" creationId="{E968A708-78E4-46B9-ABDD-0226F6A347E5}"/>
          </ac:spMkLst>
        </pc:spChg>
      </pc:sldChg>
      <pc:sldChg chg="modSp mod">
        <pc:chgData name="Cortney Higbee" userId="06b37b36-b7c4-4e1b-999f-86e309bc893c" providerId="ADAL" clId="{CC5877E8-DDAF-4AD1-84E8-50FA47144C41}" dt="2025-01-03T19:29:23.757" v="294" actId="6549"/>
        <pc:sldMkLst>
          <pc:docMk/>
          <pc:sldMk cId="3650116390" sldId="573"/>
        </pc:sldMkLst>
        <pc:spChg chg="mod">
          <ac:chgData name="Cortney Higbee" userId="06b37b36-b7c4-4e1b-999f-86e309bc893c" providerId="ADAL" clId="{CC5877E8-DDAF-4AD1-84E8-50FA47144C41}" dt="2025-01-03T19:29:23.757" v="294" actId="6549"/>
          <ac:spMkLst>
            <pc:docMk/>
            <pc:sldMk cId="3650116390" sldId="573"/>
            <ac:spMk id="10" creationId="{A96C9918-0F2F-3E4C-A85B-61CF228E58B9}"/>
          </ac:spMkLst>
        </pc:spChg>
      </pc:sldChg>
      <pc:sldChg chg="add">
        <pc:chgData name="Cortney Higbee" userId="06b37b36-b7c4-4e1b-999f-86e309bc893c" providerId="ADAL" clId="{CC5877E8-DDAF-4AD1-84E8-50FA47144C41}" dt="2025-01-06T19:40:47.171" v="317"/>
        <pc:sldMkLst>
          <pc:docMk/>
          <pc:sldMk cId="4247180812" sldId="574"/>
        </pc:sldMkLst>
      </pc:sldChg>
      <pc:sldChg chg="modSp mod">
        <pc:chgData name="Cortney Higbee" userId="06b37b36-b7c4-4e1b-999f-86e309bc893c" providerId="ADAL" clId="{CC5877E8-DDAF-4AD1-84E8-50FA47144C41}" dt="2025-01-03T19:29:01.758" v="293" actId="20578"/>
        <pc:sldMkLst>
          <pc:docMk/>
          <pc:sldMk cId="2747254105" sldId="591"/>
        </pc:sldMkLst>
        <pc:spChg chg="mod">
          <ac:chgData name="Cortney Higbee" userId="06b37b36-b7c4-4e1b-999f-86e309bc893c" providerId="ADAL" clId="{CC5877E8-DDAF-4AD1-84E8-50FA47144C41}" dt="2025-01-03T19:29:01.758" v="293" actId="20578"/>
          <ac:spMkLst>
            <pc:docMk/>
            <pc:sldMk cId="2747254105" sldId="591"/>
            <ac:spMk id="3" creationId="{9D2F2FAA-2006-4B78-AB40-3BEA02B423F8}"/>
          </ac:spMkLst>
        </pc:spChg>
      </pc:sldChg>
      <pc:sldChg chg="modSp mod">
        <pc:chgData name="Cortney Higbee" userId="06b37b36-b7c4-4e1b-999f-86e309bc893c" providerId="ADAL" clId="{CC5877E8-DDAF-4AD1-84E8-50FA47144C41}" dt="2025-01-06T19:39:45.008" v="316" actId="20577"/>
        <pc:sldMkLst>
          <pc:docMk/>
          <pc:sldMk cId="1103255132" sldId="830"/>
        </pc:sldMkLst>
        <pc:spChg chg="mod">
          <ac:chgData name="Cortney Higbee" userId="06b37b36-b7c4-4e1b-999f-86e309bc893c" providerId="ADAL" clId="{CC5877E8-DDAF-4AD1-84E8-50FA47144C41}" dt="2025-01-03T19:28:03.556" v="290" actId="20577"/>
          <ac:spMkLst>
            <pc:docMk/>
            <pc:sldMk cId="1103255132" sldId="830"/>
            <ac:spMk id="3" creationId="{FC3CE834-F6C0-444F-A0D7-7E8CE930AB37}"/>
          </ac:spMkLst>
        </pc:spChg>
        <pc:spChg chg="mod">
          <ac:chgData name="Cortney Higbee" userId="06b37b36-b7c4-4e1b-999f-86e309bc893c" providerId="ADAL" clId="{CC5877E8-DDAF-4AD1-84E8-50FA47144C41}" dt="2025-01-06T19:39:45.008" v="316" actId="20577"/>
          <ac:spMkLst>
            <pc:docMk/>
            <pc:sldMk cId="1103255132" sldId="830"/>
            <ac:spMk id="7" creationId="{A0A8FAA9-593E-44EB-9F2B-2D72F46ACEC2}"/>
          </ac:spMkLst>
        </pc:spChg>
      </pc:sldChg>
      <pc:sldChg chg="modSp mod">
        <pc:chgData name="Cortney Higbee" userId="06b37b36-b7c4-4e1b-999f-86e309bc893c" providerId="ADAL" clId="{CC5877E8-DDAF-4AD1-84E8-50FA47144C41}" dt="2025-01-03T19:27:14.921" v="231" actId="20577"/>
        <pc:sldMkLst>
          <pc:docMk/>
          <pc:sldMk cId="2753108391" sldId="831"/>
        </pc:sldMkLst>
        <pc:spChg chg="mod">
          <ac:chgData name="Cortney Higbee" userId="06b37b36-b7c4-4e1b-999f-86e309bc893c" providerId="ADAL" clId="{CC5877E8-DDAF-4AD1-84E8-50FA47144C41}" dt="2025-01-03T19:27:14.921" v="231" actId="20577"/>
          <ac:spMkLst>
            <pc:docMk/>
            <pc:sldMk cId="2753108391" sldId="831"/>
            <ac:spMk id="3" creationId="{2C3055D0-BD2E-D687-8912-CEE10099A65F}"/>
          </ac:spMkLst>
        </pc:spChg>
      </pc:sldChg>
      <pc:sldChg chg="modSp add mod">
        <pc:chgData name="Cortney Higbee" userId="06b37b36-b7c4-4e1b-999f-86e309bc893c" providerId="ADAL" clId="{CC5877E8-DDAF-4AD1-84E8-50FA47144C41}" dt="2025-01-06T19:41:36.826" v="330" actId="20577"/>
        <pc:sldMkLst>
          <pc:docMk/>
          <pc:sldMk cId="348044174" sldId="844"/>
        </pc:sldMkLst>
        <pc:spChg chg="mod">
          <ac:chgData name="Cortney Higbee" userId="06b37b36-b7c4-4e1b-999f-86e309bc893c" providerId="ADAL" clId="{CC5877E8-DDAF-4AD1-84E8-50FA47144C41}" dt="2025-01-06T19:41:36.826" v="330" actId="20577"/>
          <ac:spMkLst>
            <pc:docMk/>
            <pc:sldMk cId="348044174" sldId="844"/>
            <ac:spMk id="2" creationId="{039B2596-55D2-22BA-9A08-4DBE3AE28884}"/>
          </ac:spMkLst>
        </pc:spChg>
      </pc:sldChg>
    </pc:docChg>
  </pc:docChgLst>
  <pc:docChgLst>
    <pc:chgData name="Craig Schott" userId="74e6483b-3784-46b2-9fb4-81512467e56f" providerId="ADAL" clId="{778E9594-8B98-4161-AD4F-FE4A0FA84FE4}"/>
    <pc:docChg chg="modSld">
      <pc:chgData name="Craig Schott" userId="74e6483b-3784-46b2-9fb4-81512467e56f" providerId="ADAL" clId="{778E9594-8B98-4161-AD4F-FE4A0FA84FE4}" dt="2025-01-06T20:02:59.963" v="29" actId="14826"/>
      <pc:docMkLst>
        <pc:docMk/>
      </pc:docMkLst>
      <pc:sldChg chg="modSp mod">
        <pc:chgData name="Craig Schott" userId="74e6483b-3784-46b2-9fb4-81512467e56f" providerId="ADAL" clId="{778E9594-8B98-4161-AD4F-FE4A0FA84FE4}" dt="2025-01-06T20:02:59.963" v="29" actId="14826"/>
        <pc:sldMkLst>
          <pc:docMk/>
          <pc:sldMk cId="1103255132" sldId="830"/>
        </pc:sldMkLst>
        <pc:spChg chg="mod">
          <ac:chgData name="Craig Schott" userId="74e6483b-3784-46b2-9fb4-81512467e56f" providerId="ADAL" clId="{778E9594-8B98-4161-AD4F-FE4A0FA84FE4}" dt="2025-01-06T19:56:25.164" v="28" actId="14100"/>
          <ac:spMkLst>
            <pc:docMk/>
            <pc:sldMk cId="1103255132" sldId="830"/>
            <ac:spMk id="7" creationId="{A0A8FAA9-593E-44EB-9F2B-2D72F46ACEC2}"/>
          </ac:spMkLst>
        </pc:spChg>
        <pc:picChg chg="mod">
          <ac:chgData name="Craig Schott" userId="74e6483b-3784-46b2-9fb4-81512467e56f" providerId="ADAL" clId="{778E9594-8B98-4161-AD4F-FE4A0FA84FE4}" dt="2025-01-06T20:02:59.963" v="29" actId="14826"/>
          <ac:picMkLst>
            <pc:docMk/>
            <pc:sldMk cId="1103255132" sldId="830"/>
            <ac:picMk id="6" creationId="{2580ECDD-3888-4F8E-8CF4-AEB67409D246}"/>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dallaschildrens.sharepoint.com/teams/nursing1/heart/Shared%20Documents/PAC3/Data%20Entry%20QI/Charts/Timeliness%20August%202022_2.0.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GRAJ4W\Downloads\Datasheet%20Export%20-%202_23_2021,%201_32_03%20PM.csv"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a:t>P Chart: Data Submitted w/in</a:t>
            </a:r>
            <a:r>
              <a:rPr lang="en-US" baseline="0"/>
              <a:t> 37 days</a:t>
            </a:r>
            <a:endParaRPr lang="en-US"/>
          </a:p>
        </c:rich>
      </c:tx>
      <c:layout>
        <c:manualLayout>
          <c:xMode val="edge"/>
          <c:yMode val="edge"/>
          <c:x val="0.31011299241189622"/>
          <c:y val="3.7543048392051609E-2"/>
        </c:manualLayout>
      </c:layout>
      <c:overlay val="0"/>
      <c:spPr>
        <a:noFill/>
        <a:ln w="25400">
          <a:noFill/>
        </a:ln>
      </c:spPr>
    </c:title>
    <c:autoTitleDeleted val="0"/>
    <c:plotArea>
      <c:layout>
        <c:manualLayout>
          <c:layoutTarget val="inner"/>
          <c:xMode val="edge"/>
          <c:yMode val="edge"/>
          <c:x val="9.8042383703326047E-2"/>
          <c:y val="0.16090135735326391"/>
          <c:w val="0.86930913550282429"/>
          <c:h val="0.6904501283893224"/>
        </c:manualLayout>
      </c:layout>
      <c:lineChart>
        <c:grouping val="standard"/>
        <c:varyColors val="0"/>
        <c:ser>
          <c:idx val="0"/>
          <c:order val="0"/>
          <c:tx>
            <c:v>Subgroup</c:v>
          </c:tx>
          <c:spPr>
            <a:ln w="25400">
              <a:solidFill>
                <a:srgbClr val="99CCFF"/>
              </a:solidFill>
              <a:prstDash val="solid"/>
            </a:ln>
          </c:spPr>
          <c:marker>
            <c:symbol val="circle"/>
            <c:size val="6"/>
            <c:spPr>
              <a:solidFill>
                <a:srgbClr val="003366"/>
              </a:solidFill>
              <a:ln>
                <a:solidFill>
                  <a:srgbClr val="000080"/>
                </a:solidFill>
                <a:prstDash val="solid"/>
              </a:ln>
            </c:spPr>
          </c:marker>
          <c:cat>
            <c:strRef>
              <c:f>wksDatabase01!$AP$62:$AP$183</c:f>
              <c:strCache>
                <c:ptCount val="122"/>
                <c:pt idx="0">
                  <c:v>Feb-20</c:v>
                </c:pt>
                <c:pt idx="1">
                  <c:v>|</c:v>
                </c:pt>
                <c:pt idx="2">
                  <c:v>|</c:v>
                </c:pt>
                <c:pt idx="3">
                  <c:v>|</c:v>
                </c:pt>
                <c:pt idx="4">
                  <c:v>March</c:v>
                </c:pt>
                <c:pt idx="5">
                  <c:v>|</c:v>
                </c:pt>
                <c:pt idx="6">
                  <c:v>|</c:v>
                </c:pt>
                <c:pt idx="7">
                  <c:v>|</c:v>
                </c:pt>
                <c:pt idx="8">
                  <c:v>|</c:v>
                </c:pt>
                <c:pt idx="9">
                  <c:v>April</c:v>
                </c:pt>
                <c:pt idx="10">
                  <c:v>|</c:v>
                </c:pt>
                <c:pt idx="11">
                  <c:v>|</c:v>
                </c:pt>
                <c:pt idx="12">
                  <c:v>|</c:v>
                </c:pt>
                <c:pt idx="13">
                  <c:v>May</c:v>
                </c:pt>
                <c:pt idx="14">
                  <c:v>|</c:v>
                </c:pt>
                <c:pt idx="15">
                  <c:v>|</c:v>
                </c:pt>
                <c:pt idx="16">
                  <c:v>|</c:v>
                </c:pt>
                <c:pt idx="17">
                  <c:v>June</c:v>
                </c:pt>
                <c:pt idx="18">
                  <c:v>|</c:v>
                </c:pt>
                <c:pt idx="19">
                  <c:v>|</c:v>
                </c:pt>
                <c:pt idx="20">
                  <c:v>|</c:v>
                </c:pt>
                <c:pt idx="21">
                  <c:v>July</c:v>
                </c:pt>
                <c:pt idx="22">
                  <c:v>|</c:v>
                </c:pt>
                <c:pt idx="23">
                  <c:v>|</c:v>
                </c:pt>
                <c:pt idx="24">
                  <c:v>|</c:v>
                </c:pt>
                <c:pt idx="25">
                  <c:v>|</c:v>
                </c:pt>
                <c:pt idx="26">
                  <c:v>August</c:v>
                </c:pt>
                <c:pt idx="27">
                  <c:v>|</c:v>
                </c:pt>
                <c:pt idx="28">
                  <c:v>|</c:v>
                </c:pt>
                <c:pt idx="29">
                  <c:v>|</c:v>
                </c:pt>
                <c:pt idx="30">
                  <c:v>September</c:v>
                </c:pt>
                <c:pt idx="31">
                  <c:v>|</c:v>
                </c:pt>
                <c:pt idx="32">
                  <c:v>|</c:v>
                </c:pt>
                <c:pt idx="33">
                  <c:v>|</c:v>
                </c:pt>
                <c:pt idx="34">
                  <c:v>Oct</c:v>
                </c:pt>
                <c:pt idx="35">
                  <c:v>|</c:v>
                </c:pt>
                <c:pt idx="36">
                  <c:v>|</c:v>
                </c:pt>
                <c:pt idx="37">
                  <c:v>|</c:v>
                </c:pt>
                <c:pt idx="38">
                  <c:v>|</c:v>
                </c:pt>
                <c:pt idx="39">
                  <c:v>Nov</c:v>
                </c:pt>
                <c:pt idx="40">
                  <c:v>|</c:v>
                </c:pt>
                <c:pt idx="41">
                  <c:v>|</c:v>
                </c:pt>
                <c:pt idx="42">
                  <c:v>|</c:v>
                </c:pt>
                <c:pt idx="43">
                  <c:v>Dec</c:v>
                </c:pt>
                <c:pt idx="44">
                  <c:v>|</c:v>
                </c:pt>
                <c:pt idx="45">
                  <c:v>|</c:v>
                </c:pt>
                <c:pt idx="46">
                  <c:v>|</c:v>
                </c:pt>
                <c:pt idx="47">
                  <c:v>|</c:v>
                </c:pt>
                <c:pt idx="48">
                  <c:v>21-Jan</c:v>
                </c:pt>
                <c:pt idx="49">
                  <c:v>|</c:v>
                </c:pt>
                <c:pt idx="50">
                  <c:v>|</c:v>
                </c:pt>
                <c:pt idx="51">
                  <c:v>|</c:v>
                </c:pt>
                <c:pt idx="52">
                  <c:v>February</c:v>
                </c:pt>
                <c:pt idx="53">
                  <c:v>|</c:v>
                </c:pt>
                <c:pt idx="54">
                  <c:v>|</c:v>
                </c:pt>
                <c:pt idx="55">
                  <c:v>|</c:v>
                </c:pt>
                <c:pt idx="56">
                  <c:v>Mar</c:v>
                </c:pt>
                <c:pt idx="57">
                  <c:v>|</c:v>
                </c:pt>
                <c:pt idx="58">
                  <c:v>|</c:v>
                </c:pt>
                <c:pt idx="59">
                  <c:v>|</c:v>
                </c:pt>
                <c:pt idx="60">
                  <c:v>|</c:v>
                </c:pt>
                <c:pt idx="61">
                  <c:v>Apr</c:v>
                </c:pt>
                <c:pt idx="62">
                  <c:v>|</c:v>
                </c:pt>
                <c:pt idx="63">
                  <c:v>|</c:v>
                </c:pt>
                <c:pt idx="64">
                  <c:v>|</c:v>
                </c:pt>
                <c:pt idx="65">
                  <c:v>May</c:v>
                </c:pt>
                <c:pt idx="66">
                  <c:v>|</c:v>
                </c:pt>
                <c:pt idx="67">
                  <c:v>|</c:v>
                </c:pt>
                <c:pt idx="68">
                  <c:v>|</c:v>
                </c:pt>
                <c:pt idx="69">
                  <c:v>Jun</c:v>
                </c:pt>
                <c:pt idx="70">
                  <c:v>|</c:v>
                </c:pt>
                <c:pt idx="71">
                  <c:v>|</c:v>
                </c:pt>
                <c:pt idx="72">
                  <c:v>|</c:v>
                </c:pt>
                <c:pt idx="73">
                  <c:v>Jul</c:v>
                </c:pt>
                <c:pt idx="74">
                  <c:v>|</c:v>
                </c:pt>
                <c:pt idx="75">
                  <c:v>|</c:v>
                </c:pt>
                <c:pt idx="76">
                  <c:v>|</c:v>
                </c:pt>
                <c:pt idx="77">
                  <c:v>|</c:v>
                </c:pt>
                <c:pt idx="78">
                  <c:v>August</c:v>
                </c:pt>
                <c:pt idx="79">
                  <c:v>|</c:v>
                </c:pt>
                <c:pt idx="80">
                  <c:v>|</c:v>
                </c:pt>
                <c:pt idx="81">
                  <c:v>|</c:v>
                </c:pt>
                <c:pt idx="82">
                  <c:v>September</c:v>
                </c:pt>
                <c:pt idx="83">
                  <c:v>|</c:v>
                </c:pt>
                <c:pt idx="84">
                  <c:v>|</c:v>
                </c:pt>
                <c:pt idx="85">
                  <c:v>|</c:v>
                </c:pt>
                <c:pt idx="86">
                  <c:v>|</c:v>
                </c:pt>
                <c:pt idx="87">
                  <c:v>Oct</c:v>
                </c:pt>
                <c:pt idx="88">
                  <c:v>|</c:v>
                </c:pt>
                <c:pt idx="89">
                  <c:v>|</c:v>
                </c:pt>
                <c:pt idx="90">
                  <c:v>|</c:v>
                </c:pt>
                <c:pt idx="91">
                  <c:v>Nov</c:v>
                </c:pt>
                <c:pt idx="92">
                  <c:v>|</c:v>
                </c:pt>
                <c:pt idx="93">
                  <c:v>|</c:v>
                </c:pt>
                <c:pt idx="94">
                  <c:v>|</c:v>
                </c:pt>
                <c:pt idx="95">
                  <c:v>Dec</c:v>
                </c:pt>
                <c:pt idx="96">
                  <c:v>|</c:v>
                </c:pt>
                <c:pt idx="97">
                  <c:v>|</c:v>
                </c:pt>
                <c:pt idx="98">
                  <c:v>|</c:v>
                </c:pt>
                <c:pt idx="99">
                  <c:v>|</c:v>
                </c:pt>
                <c:pt idx="100">
                  <c:v>Jan-22</c:v>
                </c:pt>
                <c:pt idx="101">
                  <c:v>|</c:v>
                </c:pt>
                <c:pt idx="102">
                  <c:v>|</c:v>
                </c:pt>
                <c:pt idx="103">
                  <c:v>|</c:v>
                </c:pt>
                <c:pt idx="104">
                  <c:v>Feb</c:v>
                </c:pt>
                <c:pt idx="105">
                  <c:v>|</c:v>
                </c:pt>
                <c:pt idx="106">
                  <c:v>|</c:v>
                </c:pt>
                <c:pt idx="107">
                  <c:v>|</c:v>
                </c:pt>
                <c:pt idx="108">
                  <c:v>Mar</c:v>
                </c:pt>
                <c:pt idx="109">
                  <c:v>|</c:v>
                </c:pt>
                <c:pt idx="110">
                  <c:v>|</c:v>
                </c:pt>
                <c:pt idx="111">
                  <c:v>|</c:v>
                </c:pt>
                <c:pt idx="112">
                  <c:v>|</c:v>
                </c:pt>
                <c:pt idx="113">
                  <c:v>April</c:v>
                </c:pt>
                <c:pt idx="114">
                  <c:v>|</c:v>
                </c:pt>
                <c:pt idx="115">
                  <c:v>|</c:v>
                </c:pt>
                <c:pt idx="116">
                  <c:v>|</c:v>
                </c:pt>
                <c:pt idx="117">
                  <c:v>|</c:v>
                </c:pt>
                <c:pt idx="118">
                  <c:v>May</c:v>
                </c:pt>
                <c:pt idx="119">
                  <c:v>|</c:v>
                </c:pt>
                <c:pt idx="120">
                  <c:v>|</c:v>
                </c:pt>
                <c:pt idx="121">
                  <c:v>|</c:v>
                </c:pt>
              </c:strCache>
            </c:strRef>
          </c:cat>
          <c:val>
            <c:numRef>
              <c:f>wksDatabase01!$AS$62:$AS$183</c:f>
              <c:numCache>
                <c:formatCode>0.00%</c:formatCode>
                <c:ptCount val="122"/>
                <c:pt idx="0">
                  <c:v>0.48497854077253216</c:v>
                </c:pt>
                <c:pt idx="1">
                  <c:v>0.57964601769911506</c:v>
                </c:pt>
                <c:pt idx="2">
                  <c:v>0.64583333333333337</c:v>
                </c:pt>
                <c:pt idx="3">
                  <c:v>0.59915611814345993</c:v>
                </c:pt>
                <c:pt idx="4">
                  <c:v>0.59395973154362414</c:v>
                </c:pt>
                <c:pt idx="5">
                  <c:v>0.48034934497816595</c:v>
                </c:pt>
                <c:pt idx="6">
                  <c:v>0.54081632653061229</c:v>
                </c:pt>
                <c:pt idx="7">
                  <c:v>0.56603773584905659</c:v>
                </c:pt>
                <c:pt idx="8">
                  <c:v>0.5083333333333333</c:v>
                </c:pt>
                <c:pt idx="9">
                  <c:v>0.4921875</c:v>
                </c:pt>
                <c:pt idx="10">
                  <c:v>0.5</c:v>
                </c:pt>
                <c:pt idx="11">
                  <c:v>0.51219512195121952</c:v>
                </c:pt>
                <c:pt idx="12">
                  <c:v>0.64827586206896548</c:v>
                </c:pt>
                <c:pt idx="13">
                  <c:v>0.6071428571428571</c:v>
                </c:pt>
                <c:pt idx="14">
                  <c:v>0.61502347417840375</c:v>
                </c:pt>
                <c:pt idx="15">
                  <c:v>0.67685589519650657</c:v>
                </c:pt>
                <c:pt idx="16">
                  <c:v>0.67264573991031396</c:v>
                </c:pt>
                <c:pt idx="17">
                  <c:v>0.59322033898305082</c:v>
                </c:pt>
                <c:pt idx="18">
                  <c:v>0.66274509803921566</c:v>
                </c:pt>
                <c:pt idx="19">
                  <c:v>0.6630824372759857</c:v>
                </c:pt>
                <c:pt idx="20">
                  <c:v>0.69039145907473309</c:v>
                </c:pt>
                <c:pt idx="21">
                  <c:v>0.58510638297872342</c:v>
                </c:pt>
                <c:pt idx="22">
                  <c:v>0.54132231404958675</c:v>
                </c:pt>
                <c:pt idx="23">
                  <c:v>0.48799999999999999</c:v>
                </c:pt>
                <c:pt idx="24">
                  <c:v>0.61568627450980395</c:v>
                </c:pt>
                <c:pt idx="25">
                  <c:v>0.62629757785467133</c:v>
                </c:pt>
                <c:pt idx="26">
                  <c:v>0.65762711864406775</c:v>
                </c:pt>
                <c:pt idx="27">
                  <c:v>0.66796875</c:v>
                </c:pt>
                <c:pt idx="28">
                  <c:v>0.64642857142857146</c:v>
                </c:pt>
                <c:pt idx="29">
                  <c:v>0.61355932203389829</c:v>
                </c:pt>
                <c:pt idx="30">
                  <c:v>0.56804733727810652</c:v>
                </c:pt>
                <c:pt idx="31">
                  <c:v>0.62151394422310757</c:v>
                </c:pt>
                <c:pt idx="32">
                  <c:v>0.64748201438848918</c:v>
                </c:pt>
                <c:pt idx="33">
                  <c:v>0.63898916967509023</c:v>
                </c:pt>
                <c:pt idx="34">
                  <c:v>0.64067796610169492</c:v>
                </c:pt>
                <c:pt idx="35">
                  <c:v>0.60424028268551233</c:v>
                </c:pt>
                <c:pt idx="36">
                  <c:v>0.57986111111111116</c:v>
                </c:pt>
                <c:pt idx="37">
                  <c:v>0.64835164835164838</c:v>
                </c:pt>
                <c:pt idx="38">
                  <c:v>0.62369337979094075</c:v>
                </c:pt>
                <c:pt idx="39">
                  <c:v>0.5993031358885017</c:v>
                </c:pt>
                <c:pt idx="40">
                  <c:v>0.60677966101694913</c:v>
                </c:pt>
                <c:pt idx="41">
                  <c:v>0.63250883392226154</c:v>
                </c:pt>
                <c:pt idx="42">
                  <c:v>0.60775862068965514</c:v>
                </c:pt>
                <c:pt idx="43">
                  <c:v>0.66666666666666663</c:v>
                </c:pt>
                <c:pt idx="44">
                  <c:v>0.66795366795366795</c:v>
                </c:pt>
                <c:pt idx="45">
                  <c:v>0.63636363636363635</c:v>
                </c:pt>
                <c:pt idx="46">
                  <c:v>0.62857142857142856</c:v>
                </c:pt>
                <c:pt idx="47">
                  <c:v>0.79500000000000004</c:v>
                </c:pt>
                <c:pt idx="48">
                  <c:v>0.7312775330396476</c:v>
                </c:pt>
                <c:pt idx="49">
                  <c:v>0.67109634551495012</c:v>
                </c:pt>
                <c:pt idx="50">
                  <c:v>0.70790378006872856</c:v>
                </c:pt>
                <c:pt idx="51">
                  <c:v>0.68965517241379315</c:v>
                </c:pt>
                <c:pt idx="52">
                  <c:v>0.67224080267558528</c:v>
                </c:pt>
                <c:pt idx="53">
                  <c:v>0.57926829268292679</c:v>
                </c:pt>
                <c:pt idx="54">
                  <c:v>0.6</c:v>
                </c:pt>
                <c:pt idx="55">
                  <c:v>0.53079178885630496</c:v>
                </c:pt>
                <c:pt idx="56">
                  <c:v>0.47447447447447449</c:v>
                </c:pt>
                <c:pt idx="57">
                  <c:v>0.53273809523809523</c:v>
                </c:pt>
                <c:pt idx="58">
                  <c:v>0.62695924764890287</c:v>
                </c:pt>
                <c:pt idx="59">
                  <c:v>0.68263473053892221</c:v>
                </c:pt>
                <c:pt idx="60">
                  <c:v>0.65243902439024393</c:v>
                </c:pt>
                <c:pt idx="61">
                  <c:v>0.62210796915167099</c:v>
                </c:pt>
                <c:pt idx="62">
                  <c:v>0.66666666666666663</c:v>
                </c:pt>
                <c:pt idx="63">
                  <c:v>0.65650969529085867</c:v>
                </c:pt>
                <c:pt idx="64">
                  <c:v>0.55858310626703001</c:v>
                </c:pt>
                <c:pt idx="65">
                  <c:v>0.5759312320916905</c:v>
                </c:pt>
                <c:pt idx="66">
                  <c:v>0.54925373134328359</c:v>
                </c:pt>
                <c:pt idx="67">
                  <c:v>0.54571428571428571</c:v>
                </c:pt>
                <c:pt idx="68">
                  <c:v>0.50677506775067749</c:v>
                </c:pt>
                <c:pt idx="69">
                  <c:v>0.59090909090909094</c:v>
                </c:pt>
                <c:pt idx="70">
                  <c:v>0.56629834254143652</c:v>
                </c:pt>
                <c:pt idx="71">
                  <c:v>0.61538461538461542</c:v>
                </c:pt>
                <c:pt idx="72">
                  <c:v>0.6742424242424242</c:v>
                </c:pt>
                <c:pt idx="73">
                  <c:v>0.67759562841530052</c:v>
                </c:pt>
                <c:pt idx="74">
                  <c:v>0.6270718232044199</c:v>
                </c:pt>
                <c:pt idx="75">
                  <c:v>0.66911764705882348</c:v>
                </c:pt>
                <c:pt idx="76">
                  <c:v>0.66408268733850129</c:v>
                </c:pt>
                <c:pt idx="77">
                  <c:v>0.68734491315136481</c:v>
                </c:pt>
                <c:pt idx="78">
                  <c:v>0.6267029972752044</c:v>
                </c:pt>
                <c:pt idx="79">
                  <c:v>0.66578947368421049</c:v>
                </c:pt>
                <c:pt idx="80">
                  <c:v>0.70538243626062325</c:v>
                </c:pt>
                <c:pt idx="81">
                  <c:v>0.63131313131313127</c:v>
                </c:pt>
                <c:pt idx="82">
                  <c:v>0.60451977401129942</c:v>
                </c:pt>
                <c:pt idx="83">
                  <c:v>0.61538461538461542</c:v>
                </c:pt>
                <c:pt idx="84">
                  <c:v>0.68</c:v>
                </c:pt>
                <c:pt idx="85">
                  <c:v>0.67914438502673802</c:v>
                </c:pt>
                <c:pt idx="86">
                  <c:v>0.529126213592233</c:v>
                </c:pt>
                <c:pt idx="87">
                  <c:v>0.48818897637795278</c:v>
                </c:pt>
                <c:pt idx="88">
                  <c:v>0.50142450142450146</c:v>
                </c:pt>
                <c:pt idx="89">
                  <c:v>0.51515151515151514</c:v>
                </c:pt>
                <c:pt idx="90">
                  <c:v>0.5546875</c:v>
                </c:pt>
                <c:pt idx="91">
                  <c:v>0.54985754985754987</c:v>
                </c:pt>
                <c:pt idx="92">
                  <c:v>0.59740259740259738</c:v>
                </c:pt>
                <c:pt idx="93">
                  <c:v>0.58399999999999996</c:v>
                </c:pt>
                <c:pt idx="94">
                  <c:v>0.58944281524926689</c:v>
                </c:pt>
                <c:pt idx="95">
                  <c:v>0.60371517027863775</c:v>
                </c:pt>
                <c:pt idx="96">
                  <c:v>0.61979166666666663</c:v>
                </c:pt>
                <c:pt idx="97">
                  <c:v>0.65564738292011016</c:v>
                </c:pt>
                <c:pt idx="98">
                  <c:v>0.62133333333333329</c:v>
                </c:pt>
                <c:pt idx="99">
                  <c:v>0.73529411764705888</c:v>
                </c:pt>
                <c:pt idx="100">
                  <c:v>0.77700348432055744</c:v>
                </c:pt>
                <c:pt idx="101">
                  <c:v>0.69760479041916168</c:v>
                </c:pt>
                <c:pt idx="102">
                  <c:v>0.70903010033444813</c:v>
                </c:pt>
                <c:pt idx="103">
                  <c:v>0.77854671280276821</c:v>
                </c:pt>
                <c:pt idx="104">
                  <c:v>0.74679487179487181</c:v>
                </c:pt>
                <c:pt idx="105">
                  <c:v>0.68435754189944131</c:v>
                </c:pt>
                <c:pt idx="106">
                  <c:v>0.68181818181818177</c:v>
                </c:pt>
                <c:pt idx="107">
                  <c:v>0.69166666666666665</c:v>
                </c:pt>
                <c:pt idx="108">
                  <c:v>0.68604651162790697</c:v>
                </c:pt>
                <c:pt idx="109">
                  <c:v>0.73594132029339854</c:v>
                </c:pt>
                <c:pt idx="110">
                  <c:v>0.66666666666666663</c:v>
                </c:pt>
                <c:pt idx="111">
                  <c:v>0.66363636363636369</c:v>
                </c:pt>
                <c:pt idx="112">
                  <c:v>0.7129032258064516</c:v>
                </c:pt>
                <c:pt idx="113">
                  <c:v>0.67647058823529416</c:v>
                </c:pt>
                <c:pt idx="114">
                  <c:v>0.69716088328075709</c:v>
                </c:pt>
                <c:pt idx="115">
                  <c:v>0.7167630057803468</c:v>
                </c:pt>
                <c:pt idx="116">
                  <c:v>0.81191222570532917</c:v>
                </c:pt>
                <c:pt idx="117">
                  <c:v>0.75223880597014925</c:v>
                </c:pt>
                <c:pt idx="118">
                  <c:v>0.80952380952380953</c:v>
                </c:pt>
                <c:pt idx="119">
                  <c:v>0.82102272727272729</c:v>
                </c:pt>
                <c:pt idx="120">
                  <c:v>0.852112676056338</c:v>
                </c:pt>
                <c:pt idx="121">
                  <c:v>0.88461538461538458</c:v>
                </c:pt>
              </c:numCache>
            </c:numRef>
          </c:val>
          <c:smooth val="0"/>
          <c:extLst>
            <c:ext xmlns:c16="http://schemas.microsoft.com/office/drawing/2014/chart" uri="{C3380CC4-5D6E-409C-BE32-E72D297353CC}">
              <c16:uniqueId val="{00000000-D194-4BA3-B6AD-55E7EC3B4F9A}"/>
            </c:ext>
          </c:extLst>
        </c:ser>
        <c:ser>
          <c:idx val="1"/>
          <c:order val="1"/>
          <c:tx>
            <c:v>Center</c:v>
          </c:tx>
          <c:spPr>
            <a:ln w="12700">
              <a:solidFill>
                <a:srgbClr val="000000"/>
              </a:solidFill>
              <a:prstDash val="solid"/>
            </a:ln>
          </c:spPr>
          <c:marker>
            <c:symbol val="none"/>
          </c:marker>
          <c:dLbls>
            <c:dLbl>
              <c:idx val="3"/>
              <c:layout>
                <c:manualLayout>
                  <c:x val="-2.3602033405954976E-2"/>
                  <c:y val="0.15058179329226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94-4BA3-B6AD-55E7EC3B4F9A}"/>
                </c:ext>
              </c:extLst>
            </c:dLbl>
            <c:dLbl>
              <c:idx val="67"/>
              <c:layout>
                <c:manualLayout>
                  <c:x val="-7.2621641249092289E-2"/>
                  <c:y val="-0.167693360711841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94-4BA3-B6AD-55E7EC3B4F9A}"/>
                </c:ext>
              </c:extLst>
            </c:dLbl>
            <c:dLbl>
              <c:idx val="103"/>
              <c:layout>
                <c:manualLayout>
                  <c:x val="-2.5417574437182414E-2"/>
                  <c:y val="0.164271047227926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94-4BA3-B6AD-55E7EC3B4F9A}"/>
                </c:ext>
              </c:extLst>
            </c:dLbl>
            <c:spPr>
              <a:noFill/>
              <a:ln>
                <a:no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wksDatabase01!$AP$62:$AP$183</c:f>
              <c:strCache>
                <c:ptCount val="122"/>
                <c:pt idx="0">
                  <c:v>Feb-20</c:v>
                </c:pt>
                <c:pt idx="1">
                  <c:v>|</c:v>
                </c:pt>
                <c:pt idx="2">
                  <c:v>|</c:v>
                </c:pt>
                <c:pt idx="3">
                  <c:v>|</c:v>
                </c:pt>
                <c:pt idx="4">
                  <c:v>March</c:v>
                </c:pt>
                <c:pt idx="5">
                  <c:v>|</c:v>
                </c:pt>
                <c:pt idx="6">
                  <c:v>|</c:v>
                </c:pt>
                <c:pt idx="7">
                  <c:v>|</c:v>
                </c:pt>
                <c:pt idx="8">
                  <c:v>|</c:v>
                </c:pt>
                <c:pt idx="9">
                  <c:v>April</c:v>
                </c:pt>
                <c:pt idx="10">
                  <c:v>|</c:v>
                </c:pt>
                <c:pt idx="11">
                  <c:v>|</c:v>
                </c:pt>
                <c:pt idx="12">
                  <c:v>|</c:v>
                </c:pt>
                <c:pt idx="13">
                  <c:v>May</c:v>
                </c:pt>
                <c:pt idx="14">
                  <c:v>|</c:v>
                </c:pt>
                <c:pt idx="15">
                  <c:v>|</c:v>
                </c:pt>
                <c:pt idx="16">
                  <c:v>|</c:v>
                </c:pt>
                <c:pt idx="17">
                  <c:v>June</c:v>
                </c:pt>
                <c:pt idx="18">
                  <c:v>|</c:v>
                </c:pt>
                <c:pt idx="19">
                  <c:v>|</c:v>
                </c:pt>
                <c:pt idx="20">
                  <c:v>|</c:v>
                </c:pt>
                <c:pt idx="21">
                  <c:v>July</c:v>
                </c:pt>
                <c:pt idx="22">
                  <c:v>|</c:v>
                </c:pt>
                <c:pt idx="23">
                  <c:v>|</c:v>
                </c:pt>
                <c:pt idx="24">
                  <c:v>|</c:v>
                </c:pt>
                <c:pt idx="25">
                  <c:v>|</c:v>
                </c:pt>
                <c:pt idx="26">
                  <c:v>August</c:v>
                </c:pt>
                <c:pt idx="27">
                  <c:v>|</c:v>
                </c:pt>
                <c:pt idx="28">
                  <c:v>|</c:v>
                </c:pt>
                <c:pt idx="29">
                  <c:v>|</c:v>
                </c:pt>
                <c:pt idx="30">
                  <c:v>September</c:v>
                </c:pt>
                <c:pt idx="31">
                  <c:v>|</c:v>
                </c:pt>
                <c:pt idx="32">
                  <c:v>|</c:v>
                </c:pt>
                <c:pt idx="33">
                  <c:v>|</c:v>
                </c:pt>
                <c:pt idx="34">
                  <c:v>Oct</c:v>
                </c:pt>
                <c:pt idx="35">
                  <c:v>|</c:v>
                </c:pt>
                <c:pt idx="36">
                  <c:v>|</c:v>
                </c:pt>
                <c:pt idx="37">
                  <c:v>|</c:v>
                </c:pt>
                <c:pt idx="38">
                  <c:v>|</c:v>
                </c:pt>
                <c:pt idx="39">
                  <c:v>Nov</c:v>
                </c:pt>
                <c:pt idx="40">
                  <c:v>|</c:v>
                </c:pt>
                <c:pt idx="41">
                  <c:v>|</c:v>
                </c:pt>
                <c:pt idx="42">
                  <c:v>|</c:v>
                </c:pt>
                <c:pt idx="43">
                  <c:v>Dec</c:v>
                </c:pt>
                <c:pt idx="44">
                  <c:v>|</c:v>
                </c:pt>
                <c:pt idx="45">
                  <c:v>|</c:v>
                </c:pt>
                <c:pt idx="46">
                  <c:v>|</c:v>
                </c:pt>
                <c:pt idx="47">
                  <c:v>|</c:v>
                </c:pt>
                <c:pt idx="48">
                  <c:v>21-Jan</c:v>
                </c:pt>
                <c:pt idx="49">
                  <c:v>|</c:v>
                </c:pt>
                <c:pt idx="50">
                  <c:v>|</c:v>
                </c:pt>
                <c:pt idx="51">
                  <c:v>|</c:v>
                </c:pt>
                <c:pt idx="52">
                  <c:v>February</c:v>
                </c:pt>
                <c:pt idx="53">
                  <c:v>|</c:v>
                </c:pt>
                <c:pt idx="54">
                  <c:v>|</c:v>
                </c:pt>
                <c:pt idx="55">
                  <c:v>|</c:v>
                </c:pt>
                <c:pt idx="56">
                  <c:v>Mar</c:v>
                </c:pt>
                <c:pt idx="57">
                  <c:v>|</c:v>
                </c:pt>
                <c:pt idx="58">
                  <c:v>|</c:v>
                </c:pt>
                <c:pt idx="59">
                  <c:v>|</c:v>
                </c:pt>
                <c:pt idx="60">
                  <c:v>|</c:v>
                </c:pt>
                <c:pt idx="61">
                  <c:v>Apr</c:v>
                </c:pt>
                <c:pt idx="62">
                  <c:v>|</c:v>
                </c:pt>
                <c:pt idx="63">
                  <c:v>|</c:v>
                </c:pt>
                <c:pt idx="64">
                  <c:v>|</c:v>
                </c:pt>
                <c:pt idx="65">
                  <c:v>May</c:v>
                </c:pt>
                <c:pt idx="66">
                  <c:v>|</c:v>
                </c:pt>
                <c:pt idx="67">
                  <c:v>|</c:v>
                </c:pt>
                <c:pt idx="68">
                  <c:v>|</c:v>
                </c:pt>
                <c:pt idx="69">
                  <c:v>Jun</c:v>
                </c:pt>
                <c:pt idx="70">
                  <c:v>|</c:v>
                </c:pt>
                <c:pt idx="71">
                  <c:v>|</c:v>
                </c:pt>
                <c:pt idx="72">
                  <c:v>|</c:v>
                </c:pt>
                <c:pt idx="73">
                  <c:v>Jul</c:v>
                </c:pt>
                <c:pt idx="74">
                  <c:v>|</c:v>
                </c:pt>
                <c:pt idx="75">
                  <c:v>|</c:v>
                </c:pt>
                <c:pt idx="76">
                  <c:v>|</c:v>
                </c:pt>
                <c:pt idx="77">
                  <c:v>|</c:v>
                </c:pt>
                <c:pt idx="78">
                  <c:v>August</c:v>
                </c:pt>
                <c:pt idx="79">
                  <c:v>|</c:v>
                </c:pt>
                <c:pt idx="80">
                  <c:v>|</c:v>
                </c:pt>
                <c:pt idx="81">
                  <c:v>|</c:v>
                </c:pt>
                <c:pt idx="82">
                  <c:v>September</c:v>
                </c:pt>
                <c:pt idx="83">
                  <c:v>|</c:v>
                </c:pt>
                <c:pt idx="84">
                  <c:v>|</c:v>
                </c:pt>
                <c:pt idx="85">
                  <c:v>|</c:v>
                </c:pt>
                <c:pt idx="86">
                  <c:v>|</c:v>
                </c:pt>
                <c:pt idx="87">
                  <c:v>Oct</c:v>
                </c:pt>
                <c:pt idx="88">
                  <c:v>|</c:v>
                </c:pt>
                <c:pt idx="89">
                  <c:v>|</c:v>
                </c:pt>
                <c:pt idx="90">
                  <c:v>|</c:v>
                </c:pt>
                <c:pt idx="91">
                  <c:v>Nov</c:v>
                </c:pt>
                <c:pt idx="92">
                  <c:v>|</c:v>
                </c:pt>
                <c:pt idx="93">
                  <c:v>|</c:v>
                </c:pt>
                <c:pt idx="94">
                  <c:v>|</c:v>
                </c:pt>
                <c:pt idx="95">
                  <c:v>Dec</c:v>
                </c:pt>
                <c:pt idx="96">
                  <c:v>|</c:v>
                </c:pt>
                <c:pt idx="97">
                  <c:v>|</c:v>
                </c:pt>
                <c:pt idx="98">
                  <c:v>|</c:v>
                </c:pt>
                <c:pt idx="99">
                  <c:v>|</c:v>
                </c:pt>
                <c:pt idx="100">
                  <c:v>Jan-22</c:v>
                </c:pt>
                <c:pt idx="101">
                  <c:v>|</c:v>
                </c:pt>
                <c:pt idx="102">
                  <c:v>|</c:v>
                </c:pt>
                <c:pt idx="103">
                  <c:v>|</c:v>
                </c:pt>
                <c:pt idx="104">
                  <c:v>Feb</c:v>
                </c:pt>
                <c:pt idx="105">
                  <c:v>|</c:v>
                </c:pt>
                <c:pt idx="106">
                  <c:v>|</c:v>
                </c:pt>
                <c:pt idx="107">
                  <c:v>|</c:v>
                </c:pt>
                <c:pt idx="108">
                  <c:v>Mar</c:v>
                </c:pt>
                <c:pt idx="109">
                  <c:v>|</c:v>
                </c:pt>
                <c:pt idx="110">
                  <c:v>|</c:v>
                </c:pt>
                <c:pt idx="111">
                  <c:v>|</c:v>
                </c:pt>
                <c:pt idx="112">
                  <c:v>|</c:v>
                </c:pt>
                <c:pt idx="113">
                  <c:v>April</c:v>
                </c:pt>
                <c:pt idx="114">
                  <c:v>|</c:v>
                </c:pt>
                <c:pt idx="115">
                  <c:v>|</c:v>
                </c:pt>
                <c:pt idx="116">
                  <c:v>|</c:v>
                </c:pt>
                <c:pt idx="117">
                  <c:v>|</c:v>
                </c:pt>
                <c:pt idx="118">
                  <c:v>May</c:v>
                </c:pt>
                <c:pt idx="119">
                  <c:v>|</c:v>
                </c:pt>
                <c:pt idx="120">
                  <c:v>|</c:v>
                </c:pt>
                <c:pt idx="121">
                  <c:v>|</c:v>
                </c:pt>
              </c:strCache>
            </c:strRef>
          </c:cat>
          <c:val>
            <c:numRef>
              <c:f>wksDatabase01!$AT$62:$AT$183</c:f>
              <c:numCache>
                <c:formatCode>0.00%</c:formatCode>
                <c:ptCount val="122"/>
                <c:pt idx="0">
                  <c:v>0.54993570510072864</c:v>
                </c:pt>
                <c:pt idx="1">
                  <c:v>0.54993570510072864</c:v>
                </c:pt>
                <c:pt idx="2">
                  <c:v>0.54993570510072864</c:v>
                </c:pt>
                <c:pt idx="3">
                  <c:v>0.54993570510072864</c:v>
                </c:pt>
                <c:pt idx="4">
                  <c:v>0.54993570510072864</c:v>
                </c:pt>
                <c:pt idx="5">
                  <c:v>0.54993570510072864</c:v>
                </c:pt>
                <c:pt idx="6">
                  <c:v>0.54993570510072864</c:v>
                </c:pt>
                <c:pt idx="7">
                  <c:v>0.54993570510072864</c:v>
                </c:pt>
                <c:pt idx="8">
                  <c:v>0.54993570510072864</c:v>
                </c:pt>
                <c:pt idx="9">
                  <c:v>0.54993570510072864</c:v>
                </c:pt>
                <c:pt idx="10">
                  <c:v>0.54993570510072864</c:v>
                </c:pt>
                <c:pt idx="11">
                  <c:v>0.54993570510072864</c:v>
                </c:pt>
                <c:pt idx="12">
                  <c:v>0.61830686687551761</c:v>
                </c:pt>
                <c:pt idx="13">
                  <c:v>0.61830686687551761</c:v>
                </c:pt>
                <c:pt idx="14">
                  <c:v>0.61830686687551761</c:v>
                </c:pt>
                <c:pt idx="15">
                  <c:v>0.61830686687551761</c:v>
                </c:pt>
                <c:pt idx="16">
                  <c:v>0.61830686687551761</c:v>
                </c:pt>
                <c:pt idx="17">
                  <c:v>0.61830686687551761</c:v>
                </c:pt>
                <c:pt idx="18">
                  <c:v>0.61830686687551761</c:v>
                </c:pt>
                <c:pt idx="19">
                  <c:v>0.61830686687551761</c:v>
                </c:pt>
                <c:pt idx="20">
                  <c:v>0.61830686687551761</c:v>
                </c:pt>
                <c:pt idx="21">
                  <c:v>0.61830686687551761</c:v>
                </c:pt>
                <c:pt idx="22">
                  <c:v>0.61830686687551761</c:v>
                </c:pt>
                <c:pt idx="23">
                  <c:v>0.61830686687551761</c:v>
                </c:pt>
                <c:pt idx="24">
                  <c:v>0.61830686687551761</c:v>
                </c:pt>
                <c:pt idx="25">
                  <c:v>0.61830686687551761</c:v>
                </c:pt>
                <c:pt idx="26">
                  <c:v>0.61830686687551761</c:v>
                </c:pt>
                <c:pt idx="27">
                  <c:v>0.61830686687551761</c:v>
                </c:pt>
                <c:pt idx="28">
                  <c:v>0.61830686687551761</c:v>
                </c:pt>
                <c:pt idx="29">
                  <c:v>0.61830686687551761</c:v>
                </c:pt>
                <c:pt idx="30">
                  <c:v>0.61830686687551761</c:v>
                </c:pt>
                <c:pt idx="31">
                  <c:v>0.61830686687551761</c:v>
                </c:pt>
                <c:pt idx="32">
                  <c:v>0.61830686687551761</c:v>
                </c:pt>
                <c:pt idx="33">
                  <c:v>0.61830686687551761</c:v>
                </c:pt>
                <c:pt idx="34">
                  <c:v>0.61830686687551761</c:v>
                </c:pt>
                <c:pt idx="35">
                  <c:v>0.61830686687551761</c:v>
                </c:pt>
                <c:pt idx="36">
                  <c:v>0.61830686687551761</c:v>
                </c:pt>
                <c:pt idx="37">
                  <c:v>0.61830686687551761</c:v>
                </c:pt>
                <c:pt idx="38">
                  <c:v>0.61830686687551761</c:v>
                </c:pt>
                <c:pt idx="39">
                  <c:v>0.61830686687551761</c:v>
                </c:pt>
                <c:pt idx="40">
                  <c:v>0.61830686687551761</c:v>
                </c:pt>
                <c:pt idx="41">
                  <c:v>0.61830686687551761</c:v>
                </c:pt>
                <c:pt idx="42">
                  <c:v>0.61830686687551761</c:v>
                </c:pt>
                <c:pt idx="43">
                  <c:v>0.61830686687551761</c:v>
                </c:pt>
                <c:pt idx="44">
                  <c:v>0.61830686687551761</c:v>
                </c:pt>
                <c:pt idx="45">
                  <c:v>0.61830686687551761</c:v>
                </c:pt>
                <c:pt idx="46">
                  <c:v>0.61830686687551761</c:v>
                </c:pt>
                <c:pt idx="47">
                  <c:v>0.61830686687551761</c:v>
                </c:pt>
                <c:pt idx="48">
                  <c:v>0.61830686687551761</c:v>
                </c:pt>
                <c:pt idx="49">
                  <c:v>0.61830686687551761</c:v>
                </c:pt>
                <c:pt idx="50">
                  <c:v>0.61830686687551761</c:v>
                </c:pt>
                <c:pt idx="51">
                  <c:v>0.61830686687551761</c:v>
                </c:pt>
                <c:pt idx="52">
                  <c:v>0.61830686687551761</c:v>
                </c:pt>
                <c:pt idx="53">
                  <c:v>0.61830686687551761</c:v>
                </c:pt>
                <c:pt idx="54">
                  <c:v>0.61830686687551761</c:v>
                </c:pt>
                <c:pt idx="55">
                  <c:v>0.61830686687551761</c:v>
                </c:pt>
                <c:pt idx="56">
                  <c:v>0.61830686687551761</c:v>
                </c:pt>
                <c:pt idx="57">
                  <c:v>0.61830686687551761</c:v>
                </c:pt>
                <c:pt idx="58">
                  <c:v>0.61830686687551761</c:v>
                </c:pt>
                <c:pt idx="59">
                  <c:v>0.61830686687551761</c:v>
                </c:pt>
                <c:pt idx="60">
                  <c:v>0.61830686687551761</c:v>
                </c:pt>
                <c:pt idx="61">
                  <c:v>0.61830686687551761</c:v>
                </c:pt>
                <c:pt idx="62">
                  <c:v>0.61830686687551761</c:v>
                </c:pt>
                <c:pt idx="63">
                  <c:v>0.61830686687551761</c:v>
                </c:pt>
                <c:pt idx="64">
                  <c:v>0.61830686687551761</c:v>
                </c:pt>
                <c:pt idx="65">
                  <c:v>0.61830686687551761</c:v>
                </c:pt>
                <c:pt idx="66">
                  <c:v>0.61830686687551761</c:v>
                </c:pt>
                <c:pt idx="67">
                  <c:v>0.61830686687551761</c:v>
                </c:pt>
                <c:pt idx="68">
                  <c:v>0.61830686687551761</c:v>
                </c:pt>
                <c:pt idx="69">
                  <c:v>0.61830686687551761</c:v>
                </c:pt>
                <c:pt idx="70">
                  <c:v>0.61830686687551761</c:v>
                </c:pt>
                <c:pt idx="71">
                  <c:v>0.61830686687551761</c:v>
                </c:pt>
                <c:pt idx="72">
                  <c:v>0.61830686687551761</c:v>
                </c:pt>
                <c:pt idx="73">
                  <c:v>0.61830686687551761</c:v>
                </c:pt>
                <c:pt idx="74">
                  <c:v>0.61830686687551761</c:v>
                </c:pt>
                <c:pt idx="75">
                  <c:v>0.61830686687551761</c:v>
                </c:pt>
                <c:pt idx="76">
                  <c:v>0.61830686687551761</c:v>
                </c:pt>
                <c:pt idx="77">
                  <c:v>0.61830686687551761</c:v>
                </c:pt>
                <c:pt idx="78">
                  <c:v>0.61830686687551761</c:v>
                </c:pt>
                <c:pt idx="79">
                  <c:v>0.61830686687551761</c:v>
                </c:pt>
                <c:pt idx="80">
                  <c:v>0.61830686687551761</c:v>
                </c:pt>
                <c:pt idx="81">
                  <c:v>0.61830686687551761</c:v>
                </c:pt>
                <c:pt idx="82">
                  <c:v>0.61830686687551761</c:v>
                </c:pt>
                <c:pt idx="83">
                  <c:v>0.61830686687551761</c:v>
                </c:pt>
                <c:pt idx="84">
                  <c:v>0.61830686687551761</c:v>
                </c:pt>
                <c:pt idx="85">
                  <c:v>0.61830686687551761</c:v>
                </c:pt>
                <c:pt idx="86">
                  <c:v>0.61830686687551761</c:v>
                </c:pt>
                <c:pt idx="87">
                  <c:v>0.61830686687551761</c:v>
                </c:pt>
                <c:pt idx="88">
                  <c:v>0.61830686687551761</c:v>
                </c:pt>
                <c:pt idx="89">
                  <c:v>0.61830686687551761</c:v>
                </c:pt>
                <c:pt idx="90">
                  <c:v>0.61830686687551761</c:v>
                </c:pt>
                <c:pt idx="91">
                  <c:v>0.61830686687551761</c:v>
                </c:pt>
                <c:pt idx="92">
                  <c:v>0.61830686687551761</c:v>
                </c:pt>
                <c:pt idx="93">
                  <c:v>0.61830686687551761</c:v>
                </c:pt>
                <c:pt idx="94">
                  <c:v>0.61830686687551761</c:v>
                </c:pt>
                <c:pt idx="95">
                  <c:v>0.61830686687551761</c:v>
                </c:pt>
                <c:pt idx="96">
                  <c:v>0.61830686687551761</c:v>
                </c:pt>
                <c:pt idx="97">
                  <c:v>0.61830686687551761</c:v>
                </c:pt>
                <c:pt idx="98">
                  <c:v>0.61830686687551761</c:v>
                </c:pt>
                <c:pt idx="99">
                  <c:v>0.61830686687551761</c:v>
                </c:pt>
                <c:pt idx="100">
                  <c:v>0.71229888191982549</c:v>
                </c:pt>
                <c:pt idx="101">
                  <c:v>0.71229888191982549</c:v>
                </c:pt>
                <c:pt idx="102">
                  <c:v>0.71229888191982549</c:v>
                </c:pt>
                <c:pt idx="103">
                  <c:v>0.71229888191982549</c:v>
                </c:pt>
                <c:pt idx="104">
                  <c:v>0.71229888191982549</c:v>
                </c:pt>
                <c:pt idx="105">
                  <c:v>0.71229888191982549</c:v>
                </c:pt>
                <c:pt idx="106">
                  <c:v>0.71229888191982549</c:v>
                </c:pt>
                <c:pt idx="107">
                  <c:v>0.71229888191982549</c:v>
                </c:pt>
                <c:pt idx="108">
                  <c:v>0.71229888191982549</c:v>
                </c:pt>
                <c:pt idx="109">
                  <c:v>0.71229888191982549</c:v>
                </c:pt>
                <c:pt idx="110">
                  <c:v>0.71229888191982549</c:v>
                </c:pt>
                <c:pt idx="111">
                  <c:v>0.71229888191982549</c:v>
                </c:pt>
                <c:pt idx="112">
                  <c:v>0.71229888191982549</c:v>
                </c:pt>
                <c:pt idx="113">
                  <c:v>0.71229888191982549</c:v>
                </c:pt>
                <c:pt idx="114">
                  <c:v>0.71229888191982549</c:v>
                </c:pt>
                <c:pt idx="115">
                  <c:v>0.71229888191982549</c:v>
                </c:pt>
                <c:pt idx="116">
                  <c:v>0.71229888191982549</c:v>
                </c:pt>
                <c:pt idx="117">
                  <c:v>0.71229888191982549</c:v>
                </c:pt>
                <c:pt idx="118">
                  <c:v>0.71229888191982549</c:v>
                </c:pt>
                <c:pt idx="119">
                  <c:v>0.71229888191982549</c:v>
                </c:pt>
                <c:pt idx="120">
                  <c:v>0.71229888191982549</c:v>
                </c:pt>
                <c:pt idx="121">
                  <c:v>0.71229888191982549</c:v>
                </c:pt>
              </c:numCache>
            </c:numRef>
          </c:val>
          <c:smooth val="0"/>
          <c:extLst>
            <c:ext xmlns:c16="http://schemas.microsoft.com/office/drawing/2014/chart" uri="{C3380CC4-5D6E-409C-BE32-E72D297353CC}">
              <c16:uniqueId val="{00000004-D194-4BA3-B6AD-55E7EC3B4F9A}"/>
            </c:ext>
          </c:extLst>
        </c:ser>
        <c:ser>
          <c:idx val="2"/>
          <c:order val="2"/>
          <c:tx>
            <c:v>UCL</c:v>
          </c:tx>
          <c:spPr>
            <a:ln w="12700">
              <a:solidFill>
                <a:srgbClr val="000000"/>
              </a:solidFill>
              <a:prstDash val="sysDash"/>
            </a:ln>
          </c:spPr>
          <c:marker>
            <c:symbol val="none"/>
          </c:marker>
          <c:dLbls>
            <c:dLbl>
              <c:idx val="0"/>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D194-4BA3-B6AD-55E7EC3B4F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wksDatabase01!$AP$62:$AP$183</c:f>
              <c:strCache>
                <c:ptCount val="122"/>
                <c:pt idx="0">
                  <c:v>Feb-20</c:v>
                </c:pt>
                <c:pt idx="1">
                  <c:v>|</c:v>
                </c:pt>
                <c:pt idx="2">
                  <c:v>|</c:v>
                </c:pt>
                <c:pt idx="3">
                  <c:v>|</c:v>
                </c:pt>
                <c:pt idx="4">
                  <c:v>March</c:v>
                </c:pt>
                <c:pt idx="5">
                  <c:v>|</c:v>
                </c:pt>
                <c:pt idx="6">
                  <c:v>|</c:v>
                </c:pt>
                <c:pt idx="7">
                  <c:v>|</c:v>
                </c:pt>
                <c:pt idx="8">
                  <c:v>|</c:v>
                </c:pt>
                <c:pt idx="9">
                  <c:v>April</c:v>
                </c:pt>
                <c:pt idx="10">
                  <c:v>|</c:v>
                </c:pt>
                <c:pt idx="11">
                  <c:v>|</c:v>
                </c:pt>
                <c:pt idx="12">
                  <c:v>|</c:v>
                </c:pt>
                <c:pt idx="13">
                  <c:v>May</c:v>
                </c:pt>
                <c:pt idx="14">
                  <c:v>|</c:v>
                </c:pt>
                <c:pt idx="15">
                  <c:v>|</c:v>
                </c:pt>
                <c:pt idx="16">
                  <c:v>|</c:v>
                </c:pt>
                <c:pt idx="17">
                  <c:v>June</c:v>
                </c:pt>
                <c:pt idx="18">
                  <c:v>|</c:v>
                </c:pt>
                <c:pt idx="19">
                  <c:v>|</c:v>
                </c:pt>
                <c:pt idx="20">
                  <c:v>|</c:v>
                </c:pt>
                <c:pt idx="21">
                  <c:v>July</c:v>
                </c:pt>
                <c:pt idx="22">
                  <c:v>|</c:v>
                </c:pt>
                <c:pt idx="23">
                  <c:v>|</c:v>
                </c:pt>
                <c:pt idx="24">
                  <c:v>|</c:v>
                </c:pt>
                <c:pt idx="25">
                  <c:v>|</c:v>
                </c:pt>
                <c:pt idx="26">
                  <c:v>August</c:v>
                </c:pt>
                <c:pt idx="27">
                  <c:v>|</c:v>
                </c:pt>
                <c:pt idx="28">
                  <c:v>|</c:v>
                </c:pt>
                <c:pt idx="29">
                  <c:v>|</c:v>
                </c:pt>
                <c:pt idx="30">
                  <c:v>September</c:v>
                </c:pt>
                <c:pt idx="31">
                  <c:v>|</c:v>
                </c:pt>
                <c:pt idx="32">
                  <c:v>|</c:v>
                </c:pt>
                <c:pt idx="33">
                  <c:v>|</c:v>
                </c:pt>
                <c:pt idx="34">
                  <c:v>Oct</c:v>
                </c:pt>
                <c:pt idx="35">
                  <c:v>|</c:v>
                </c:pt>
                <c:pt idx="36">
                  <c:v>|</c:v>
                </c:pt>
                <c:pt idx="37">
                  <c:v>|</c:v>
                </c:pt>
                <c:pt idx="38">
                  <c:v>|</c:v>
                </c:pt>
                <c:pt idx="39">
                  <c:v>Nov</c:v>
                </c:pt>
                <c:pt idx="40">
                  <c:v>|</c:v>
                </c:pt>
                <c:pt idx="41">
                  <c:v>|</c:v>
                </c:pt>
                <c:pt idx="42">
                  <c:v>|</c:v>
                </c:pt>
                <c:pt idx="43">
                  <c:v>Dec</c:v>
                </c:pt>
                <c:pt idx="44">
                  <c:v>|</c:v>
                </c:pt>
                <c:pt idx="45">
                  <c:v>|</c:v>
                </c:pt>
                <c:pt idx="46">
                  <c:v>|</c:v>
                </c:pt>
                <c:pt idx="47">
                  <c:v>|</c:v>
                </c:pt>
                <c:pt idx="48">
                  <c:v>21-Jan</c:v>
                </c:pt>
                <c:pt idx="49">
                  <c:v>|</c:v>
                </c:pt>
                <c:pt idx="50">
                  <c:v>|</c:v>
                </c:pt>
                <c:pt idx="51">
                  <c:v>|</c:v>
                </c:pt>
                <c:pt idx="52">
                  <c:v>February</c:v>
                </c:pt>
                <c:pt idx="53">
                  <c:v>|</c:v>
                </c:pt>
                <c:pt idx="54">
                  <c:v>|</c:v>
                </c:pt>
                <c:pt idx="55">
                  <c:v>|</c:v>
                </c:pt>
                <c:pt idx="56">
                  <c:v>Mar</c:v>
                </c:pt>
                <c:pt idx="57">
                  <c:v>|</c:v>
                </c:pt>
                <c:pt idx="58">
                  <c:v>|</c:v>
                </c:pt>
                <c:pt idx="59">
                  <c:v>|</c:v>
                </c:pt>
                <c:pt idx="60">
                  <c:v>|</c:v>
                </c:pt>
                <c:pt idx="61">
                  <c:v>Apr</c:v>
                </c:pt>
                <c:pt idx="62">
                  <c:v>|</c:v>
                </c:pt>
                <c:pt idx="63">
                  <c:v>|</c:v>
                </c:pt>
                <c:pt idx="64">
                  <c:v>|</c:v>
                </c:pt>
                <c:pt idx="65">
                  <c:v>May</c:v>
                </c:pt>
                <c:pt idx="66">
                  <c:v>|</c:v>
                </c:pt>
                <c:pt idx="67">
                  <c:v>|</c:v>
                </c:pt>
                <c:pt idx="68">
                  <c:v>|</c:v>
                </c:pt>
                <c:pt idx="69">
                  <c:v>Jun</c:v>
                </c:pt>
                <c:pt idx="70">
                  <c:v>|</c:v>
                </c:pt>
                <c:pt idx="71">
                  <c:v>|</c:v>
                </c:pt>
                <c:pt idx="72">
                  <c:v>|</c:v>
                </c:pt>
                <c:pt idx="73">
                  <c:v>Jul</c:v>
                </c:pt>
                <c:pt idx="74">
                  <c:v>|</c:v>
                </c:pt>
                <c:pt idx="75">
                  <c:v>|</c:v>
                </c:pt>
                <c:pt idx="76">
                  <c:v>|</c:v>
                </c:pt>
                <c:pt idx="77">
                  <c:v>|</c:v>
                </c:pt>
                <c:pt idx="78">
                  <c:v>August</c:v>
                </c:pt>
                <c:pt idx="79">
                  <c:v>|</c:v>
                </c:pt>
                <c:pt idx="80">
                  <c:v>|</c:v>
                </c:pt>
                <c:pt idx="81">
                  <c:v>|</c:v>
                </c:pt>
                <c:pt idx="82">
                  <c:v>September</c:v>
                </c:pt>
                <c:pt idx="83">
                  <c:v>|</c:v>
                </c:pt>
                <c:pt idx="84">
                  <c:v>|</c:v>
                </c:pt>
                <c:pt idx="85">
                  <c:v>|</c:v>
                </c:pt>
                <c:pt idx="86">
                  <c:v>|</c:v>
                </c:pt>
                <c:pt idx="87">
                  <c:v>Oct</c:v>
                </c:pt>
                <c:pt idx="88">
                  <c:v>|</c:v>
                </c:pt>
                <c:pt idx="89">
                  <c:v>|</c:v>
                </c:pt>
                <c:pt idx="90">
                  <c:v>|</c:v>
                </c:pt>
                <c:pt idx="91">
                  <c:v>Nov</c:v>
                </c:pt>
                <c:pt idx="92">
                  <c:v>|</c:v>
                </c:pt>
                <c:pt idx="93">
                  <c:v>|</c:v>
                </c:pt>
                <c:pt idx="94">
                  <c:v>|</c:v>
                </c:pt>
                <c:pt idx="95">
                  <c:v>Dec</c:v>
                </c:pt>
                <c:pt idx="96">
                  <c:v>|</c:v>
                </c:pt>
                <c:pt idx="97">
                  <c:v>|</c:v>
                </c:pt>
                <c:pt idx="98">
                  <c:v>|</c:v>
                </c:pt>
                <c:pt idx="99">
                  <c:v>|</c:v>
                </c:pt>
                <c:pt idx="100">
                  <c:v>Jan-22</c:v>
                </c:pt>
                <c:pt idx="101">
                  <c:v>|</c:v>
                </c:pt>
                <c:pt idx="102">
                  <c:v>|</c:v>
                </c:pt>
                <c:pt idx="103">
                  <c:v>|</c:v>
                </c:pt>
                <c:pt idx="104">
                  <c:v>Feb</c:v>
                </c:pt>
                <c:pt idx="105">
                  <c:v>|</c:v>
                </c:pt>
                <c:pt idx="106">
                  <c:v>|</c:v>
                </c:pt>
                <c:pt idx="107">
                  <c:v>|</c:v>
                </c:pt>
                <c:pt idx="108">
                  <c:v>Mar</c:v>
                </c:pt>
                <c:pt idx="109">
                  <c:v>|</c:v>
                </c:pt>
                <c:pt idx="110">
                  <c:v>|</c:v>
                </c:pt>
                <c:pt idx="111">
                  <c:v>|</c:v>
                </c:pt>
                <c:pt idx="112">
                  <c:v>|</c:v>
                </c:pt>
                <c:pt idx="113">
                  <c:v>April</c:v>
                </c:pt>
                <c:pt idx="114">
                  <c:v>|</c:v>
                </c:pt>
                <c:pt idx="115">
                  <c:v>|</c:v>
                </c:pt>
                <c:pt idx="116">
                  <c:v>|</c:v>
                </c:pt>
                <c:pt idx="117">
                  <c:v>|</c:v>
                </c:pt>
                <c:pt idx="118">
                  <c:v>May</c:v>
                </c:pt>
                <c:pt idx="119">
                  <c:v>|</c:v>
                </c:pt>
                <c:pt idx="120">
                  <c:v>|</c:v>
                </c:pt>
                <c:pt idx="121">
                  <c:v>|</c:v>
                </c:pt>
              </c:strCache>
            </c:strRef>
          </c:cat>
          <c:val>
            <c:numRef>
              <c:f>wksDatabase01!$AV$62:$AV$183</c:f>
              <c:numCache>
                <c:formatCode>0.00%</c:formatCode>
                <c:ptCount val="122"/>
                <c:pt idx="0">
                  <c:v>0.64771266571328912</c:v>
                </c:pt>
                <c:pt idx="1">
                  <c:v>0.64921536347684339</c:v>
                </c:pt>
                <c:pt idx="2">
                  <c:v>0.64627619996583452</c:v>
                </c:pt>
                <c:pt idx="3">
                  <c:v>0.64688403246164539</c:v>
                </c:pt>
                <c:pt idx="4">
                  <c:v>0.63639393934792887</c:v>
                </c:pt>
                <c:pt idx="5">
                  <c:v>0.64856291615690631</c:v>
                </c:pt>
                <c:pt idx="6">
                  <c:v>0.65654288572299613</c:v>
                </c:pt>
                <c:pt idx="7">
                  <c:v>0.66829869619873039</c:v>
                </c:pt>
                <c:pt idx="8">
                  <c:v>0.68618173954469686</c:v>
                </c:pt>
                <c:pt idx="9">
                  <c:v>0.68185536069780139</c:v>
                </c:pt>
                <c:pt idx="10">
                  <c:v>0.67431074916004063</c:v>
                </c:pt>
                <c:pt idx="11">
                  <c:v>0.6845099457471755</c:v>
                </c:pt>
                <c:pt idx="12">
                  <c:v>0.73933782237012302</c:v>
                </c:pt>
                <c:pt idx="13">
                  <c:v>0.722407273843367</c:v>
                </c:pt>
                <c:pt idx="14">
                  <c:v>0.71816665983546801</c:v>
                </c:pt>
                <c:pt idx="15">
                  <c:v>0.71461494621053701</c:v>
                </c:pt>
                <c:pt idx="16">
                  <c:v>0.71590197094046504</c:v>
                </c:pt>
                <c:pt idx="17">
                  <c:v>0.71317589718615182</c:v>
                </c:pt>
                <c:pt idx="18">
                  <c:v>0.70957315185268155</c:v>
                </c:pt>
                <c:pt idx="19">
                  <c:v>0.70555946370351452</c:v>
                </c:pt>
                <c:pt idx="20">
                  <c:v>0.70524840176211434</c:v>
                </c:pt>
                <c:pt idx="21">
                  <c:v>0.70509411320240112</c:v>
                </c:pt>
                <c:pt idx="22">
                  <c:v>0.71199245339164841</c:v>
                </c:pt>
                <c:pt idx="23">
                  <c:v>0.71048129645880032</c:v>
                </c:pt>
                <c:pt idx="24">
                  <c:v>0.70957315185268155</c:v>
                </c:pt>
                <c:pt idx="25">
                  <c:v>0.70403661379021709</c:v>
                </c:pt>
                <c:pt idx="26">
                  <c:v>0.70316030716914402</c:v>
                </c:pt>
                <c:pt idx="27">
                  <c:v>0.70939472297238582</c:v>
                </c:pt>
                <c:pt idx="28">
                  <c:v>0.70540351613144658</c:v>
                </c:pt>
                <c:pt idx="29">
                  <c:v>0.70316030716914402</c:v>
                </c:pt>
                <c:pt idx="30">
                  <c:v>0.69757928623532062</c:v>
                </c:pt>
                <c:pt idx="31">
                  <c:v>0.71029749880915172</c:v>
                </c:pt>
                <c:pt idx="32">
                  <c:v>0.70571625196443066</c:v>
                </c:pt>
                <c:pt idx="33">
                  <c:v>0.70587388849481192</c:v>
                </c:pt>
                <c:pt idx="34">
                  <c:v>0.70316030716914402</c:v>
                </c:pt>
                <c:pt idx="35">
                  <c:v>0.70494064315070515</c:v>
                </c:pt>
                <c:pt idx="36">
                  <c:v>0.70418532118197086</c:v>
                </c:pt>
                <c:pt idx="37">
                  <c:v>0.70651307231807525</c:v>
                </c:pt>
                <c:pt idx="38">
                  <c:v>0.70433480511460711</c:v>
                </c:pt>
                <c:pt idx="39">
                  <c:v>0.70433480511460711</c:v>
                </c:pt>
                <c:pt idx="40">
                  <c:v>0.70316030716914402</c:v>
                </c:pt>
                <c:pt idx="41">
                  <c:v>0.70494064315070515</c:v>
                </c:pt>
                <c:pt idx="42">
                  <c:v>0.71399023856287358</c:v>
                </c:pt>
                <c:pt idx="43">
                  <c:v>0.70904098238907021</c:v>
                </c:pt>
                <c:pt idx="44">
                  <c:v>0.70886565060105688</c:v>
                </c:pt>
                <c:pt idx="45">
                  <c:v>0.70287412274417227</c:v>
                </c:pt>
                <c:pt idx="46">
                  <c:v>0.71141710146171921</c:v>
                </c:pt>
                <c:pt idx="47">
                  <c:v>0.72136101204326153</c:v>
                </c:pt>
                <c:pt idx="48">
                  <c:v>0.71503828046776574</c:v>
                </c:pt>
                <c:pt idx="49">
                  <c:v>0.70231033475304905</c:v>
                </c:pt>
                <c:pt idx="50">
                  <c:v>0.70374150190958973</c:v>
                </c:pt>
                <c:pt idx="51">
                  <c:v>0.69990592042377531</c:v>
                </c:pt>
                <c:pt idx="52">
                  <c:v>0.70259081455809524</c:v>
                </c:pt>
                <c:pt idx="53">
                  <c:v>0.69877863452082301</c:v>
                </c:pt>
                <c:pt idx="54">
                  <c:v>0.70700175309603175</c:v>
                </c:pt>
                <c:pt idx="55">
                  <c:v>0.69722981023805031</c:v>
                </c:pt>
                <c:pt idx="56">
                  <c:v>0.69817220713227091</c:v>
                </c:pt>
                <c:pt idx="57">
                  <c:v>0.69781486600983067</c:v>
                </c:pt>
                <c:pt idx="58">
                  <c:v>0.69990592042377531</c:v>
                </c:pt>
                <c:pt idx="59">
                  <c:v>0.69805255861526339</c:v>
                </c:pt>
                <c:pt idx="60">
                  <c:v>0.69877863452082301</c:v>
                </c:pt>
                <c:pt idx="61">
                  <c:v>0.69220026899811338</c:v>
                </c:pt>
                <c:pt idx="62">
                  <c:v>0.69448668304355432</c:v>
                </c:pt>
                <c:pt idx="63">
                  <c:v>0.69501242990445933</c:v>
                </c:pt>
                <c:pt idx="64">
                  <c:v>0.6943828250318429</c:v>
                </c:pt>
                <c:pt idx="65">
                  <c:v>0.69632000527474192</c:v>
                </c:pt>
                <c:pt idx="66">
                  <c:v>0.69793344623848808</c:v>
                </c:pt>
                <c:pt idx="67">
                  <c:v>0.69620847821500309</c:v>
                </c:pt>
                <c:pt idx="68">
                  <c:v>0.69417637700360246</c:v>
                </c:pt>
                <c:pt idx="69">
                  <c:v>0.69366752142868293</c:v>
                </c:pt>
                <c:pt idx="70">
                  <c:v>0.69490640972520734</c:v>
                </c:pt>
                <c:pt idx="71">
                  <c:v>0.69210547306155801</c:v>
                </c:pt>
                <c:pt idx="72">
                  <c:v>0.69154425878611114</c:v>
                </c:pt>
                <c:pt idx="73">
                  <c:v>0.69448668304355432</c:v>
                </c:pt>
                <c:pt idx="74">
                  <c:v>0.69490640972520734</c:v>
                </c:pt>
                <c:pt idx="75">
                  <c:v>0.69045920040297926</c:v>
                </c:pt>
                <c:pt idx="76">
                  <c:v>0.69239096196583461</c:v>
                </c:pt>
                <c:pt idx="77">
                  <c:v>0.69090541574799369</c:v>
                </c:pt>
                <c:pt idx="78">
                  <c:v>0.6943828250318429</c:v>
                </c:pt>
                <c:pt idx="79">
                  <c:v>0.69307020167010525</c:v>
                </c:pt>
                <c:pt idx="80">
                  <c:v>0.69587674521889575</c:v>
                </c:pt>
                <c:pt idx="81">
                  <c:v>0.69154425878611114</c:v>
                </c:pt>
                <c:pt idx="82">
                  <c:v>0.69576710576007927</c:v>
                </c:pt>
                <c:pt idx="83">
                  <c:v>0.69914918951658678</c:v>
                </c:pt>
                <c:pt idx="84">
                  <c:v>0.69356697347923146</c:v>
                </c:pt>
                <c:pt idx="85">
                  <c:v>0.69366752142868293</c:v>
                </c:pt>
                <c:pt idx="86">
                  <c:v>0.69010809207348578</c:v>
                </c:pt>
                <c:pt idx="87">
                  <c:v>0.69297202259322022</c:v>
                </c:pt>
                <c:pt idx="88">
                  <c:v>0.69609742810674402</c:v>
                </c:pt>
                <c:pt idx="89">
                  <c:v>0.69480082794814713</c:v>
                </c:pt>
                <c:pt idx="90">
                  <c:v>0.69267978994264723</c:v>
                </c:pt>
                <c:pt idx="91">
                  <c:v>0.69609742810674402</c:v>
                </c:pt>
                <c:pt idx="92">
                  <c:v>0.69258313892966727</c:v>
                </c:pt>
                <c:pt idx="93">
                  <c:v>0.69356697347923146</c:v>
                </c:pt>
                <c:pt idx="94">
                  <c:v>0.69722981023805031</c:v>
                </c:pt>
                <c:pt idx="95">
                  <c:v>0.69939908910071447</c:v>
                </c:pt>
                <c:pt idx="96">
                  <c:v>0.69267978994264723</c:v>
                </c:pt>
                <c:pt idx="97">
                  <c:v>0.69480082794814713</c:v>
                </c:pt>
                <c:pt idx="98">
                  <c:v>0.69356697347923146</c:v>
                </c:pt>
                <c:pt idx="99">
                  <c:v>0.70667506732221153</c:v>
                </c:pt>
                <c:pt idx="100">
                  <c:v>0.79246340487628908</c:v>
                </c:pt>
                <c:pt idx="101">
                  <c:v>0.78660933811584721</c:v>
                </c:pt>
                <c:pt idx="102">
                  <c:v>0.79083827966853626</c:v>
                </c:pt>
                <c:pt idx="103">
                  <c:v>0.79218553740952447</c:v>
                </c:pt>
                <c:pt idx="104">
                  <c:v>0.7891846334635918</c:v>
                </c:pt>
                <c:pt idx="105">
                  <c:v>0.7840752778512593</c:v>
                </c:pt>
                <c:pt idx="106">
                  <c:v>0.7870583479794232</c:v>
                </c:pt>
                <c:pt idx="107">
                  <c:v>0.78387562128667421</c:v>
                </c:pt>
                <c:pt idx="108">
                  <c:v>0.78552127854874187</c:v>
                </c:pt>
                <c:pt idx="109">
                  <c:v>0.77945127698423022</c:v>
                </c:pt>
                <c:pt idx="110">
                  <c:v>0.7854150821235617</c:v>
                </c:pt>
                <c:pt idx="111">
                  <c:v>0.7870583479794232</c:v>
                </c:pt>
                <c:pt idx="112">
                  <c:v>0.78943225327227329</c:v>
                </c:pt>
                <c:pt idx="113">
                  <c:v>0.78595073910299762</c:v>
                </c:pt>
                <c:pt idx="114">
                  <c:v>0.78857586892400888</c:v>
                </c:pt>
                <c:pt idx="115">
                  <c:v>0.78530934642080197</c:v>
                </c:pt>
                <c:pt idx="116">
                  <c:v>0.78833638014761331</c:v>
                </c:pt>
                <c:pt idx="117">
                  <c:v>0.78649834409392994</c:v>
                </c:pt>
                <c:pt idx="118">
                  <c:v>0.7841757347176781</c:v>
                </c:pt>
                <c:pt idx="119">
                  <c:v>0.78468442367487068</c:v>
                </c:pt>
                <c:pt idx="120">
                  <c:v>0.79288569676900766</c:v>
                </c:pt>
                <c:pt idx="121">
                  <c:v>0.7891846334635918</c:v>
                </c:pt>
              </c:numCache>
            </c:numRef>
          </c:val>
          <c:smooth val="0"/>
          <c:extLst>
            <c:ext xmlns:c16="http://schemas.microsoft.com/office/drawing/2014/chart" uri="{C3380CC4-5D6E-409C-BE32-E72D297353CC}">
              <c16:uniqueId val="{00000006-D194-4BA3-B6AD-55E7EC3B4F9A}"/>
            </c:ext>
          </c:extLst>
        </c:ser>
        <c:ser>
          <c:idx val="3"/>
          <c:order val="3"/>
          <c:tx>
            <c:v>LCL</c:v>
          </c:tx>
          <c:spPr>
            <a:ln w="12700">
              <a:solidFill>
                <a:srgbClr val="000000"/>
              </a:solidFill>
              <a:prstDash val="sysDash"/>
            </a:ln>
          </c:spPr>
          <c:marker>
            <c:symbol val="none"/>
          </c:marker>
          <c:dLbls>
            <c:dLbl>
              <c:idx val="0"/>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D194-4BA3-B6AD-55E7EC3B4F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wksDatabase01!$AP$62:$AP$183</c:f>
              <c:strCache>
                <c:ptCount val="122"/>
                <c:pt idx="0">
                  <c:v>Feb-20</c:v>
                </c:pt>
                <c:pt idx="1">
                  <c:v>|</c:v>
                </c:pt>
                <c:pt idx="2">
                  <c:v>|</c:v>
                </c:pt>
                <c:pt idx="3">
                  <c:v>|</c:v>
                </c:pt>
                <c:pt idx="4">
                  <c:v>March</c:v>
                </c:pt>
                <c:pt idx="5">
                  <c:v>|</c:v>
                </c:pt>
                <c:pt idx="6">
                  <c:v>|</c:v>
                </c:pt>
                <c:pt idx="7">
                  <c:v>|</c:v>
                </c:pt>
                <c:pt idx="8">
                  <c:v>|</c:v>
                </c:pt>
                <c:pt idx="9">
                  <c:v>April</c:v>
                </c:pt>
                <c:pt idx="10">
                  <c:v>|</c:v>
                </c:pt>
                <c:pt idx="11">
                  <c:v>|</c:v>
                </c:pt>
                <c:pt idx="12">
                  <c:v>|</c:v>
                </c:pt>
                <c:pt idx="13">
                  <c:v>May</c:v>
                </c:pt>
                <c:pt idx="14">
                  <c:v>|</c:v>
                </c:pt>
                <c:pt idx="15">
                  <c:v>|</c:v>
                </c:pt>
                <c:pt idx="16">
                  <c:v>|</c:v>
                </c:pt>
                <c:pt idx="17">
                  <c:v>June</c:v>
                </c:pt>
                <c:pt idx="18">
                  <c:v>|</c:v>
                </c:pt>
                <c:pt idx="19">
                  <c:v>|</c:v>
                </c:pt>
                <c:pt idx="20">
                  <c:v>|</c:v>
                </c:pt>
                <c:pt idx="21">
                  <c:v>July</c:v>
                </c:pt>
                <c:pt idx="22">
                  <c:v>|</c:v>
                </c:pt>
                <c:pt idx="23">
                  <c:v>|</c:v>
                </c:pt>
                <c:pt idx="24">
                  <c:v>|</c:v>
                </c:pt>
                <c:pt idx="25">
                  <c:v>|</c:v>
                </c:pt>
                <c:pt idx="26">
                  <c:v>August</c:v>
                </c:pt>
                <c:pt idx="27">
                  <c:v>|</c:v>
                </c:pt>
                <c:pt idx="28">
                  <c:v>|</c:v>
                </c:pt>
                <c:pt idx="29">
                  <c:v>|</c:v>
                </c:pt>
                <c:pt idx="30">
                  <c:v>September</c:v>
                </c:pt>
                <c:pt idx="31">
                  <c:v>|</c:v>
                </c:pt>
                <c:pt idx="32">
                  <c:v>|</c:v>
                </c:pt>
                <c:pt idx="33">
                  <c:v>|</c:v>
                </c:pt>
                <c:pt idx="34">
                  <c:v>Oct</c:v>
                </c:pt>
                <c:pt idx="35">
                  <c:v>|</c:v>
                </c:pt>
                <c:pt idx="36">
                  <c:v>|</c:v>
                </c:pt>
                <c:pt idx="37">
                  <c:v>|</c:v>
                </c:pt>
                <c:pt idx="38">
                  <c:v>|</c:v>
                </c:pt>
                <c:pt idx="39">
                  <c:v>Nov</c:v>
                </c:pt>
                <c:pt idx="40">
                  <c:v>|</c:v>
                </c:pt>
                <c:pt idx="41">
                  <c:v>|</c:v>
                </c:pt>
                <c:pt idx="42">
                  <c:v>|</c:v>
                </c:pt>
                <c:pt idx="43">
                  <c:v>Dec</c:v>
                </c:pt>
                <c:pt idx="44">
                  <c:v>|</c:v>
                </c:pt>
                <c:pt idx="45">
                  <c:v>|</c:v>
                </c:pt>
                <c:pt idx="46">
                  <c:v>|</c:v>
                </c:pt>
                <c:pt idx="47">
                  <c:v>|</c:v>
                </c:pt>
                <c:pt idx="48">
                  <c:v>21-Jan</c:v>
                </c:pt>
                <c:pt idx="49">
                  <c:v>|</c:v>
                </c:pt>
                <c:pt idx="50">
                  <c:v>|</c:v>
                </c:pt>
                <c:pt idx="51">
                  <c:v>|</c:v>
                </c:pt>
                <c:pt idx="52">
                  <c:v>February</c:v>
                </c:pt>
                <c:pt idx="53">
                  <c:v>|</c:v>
                </c:pt>
                <c:pt idx="54">
                  <c:v>|</c:v>
                </c:pt>
                <c:pt idx="55">
                  <c:v>|</c:v>
                </c:pt>
                <c:pt idx="56">
                  <c:v>Mar</c:v>
                </c:pt>
                <c:pt idx="57">
                  <c:v>|</c:v>
                </c:pt>
                <c:pt idx="58">
                  <c:v>|</c:v>
                </c:pt>
                <c:pt idx="59">
                  <c:v>|</c:v>
                </c:pt>
                <c:pt idx="60">
                  <c:v>|</c:v>
                </c:pt>
                <c:pt idx="61">
                  <c:v>Apr</c:v>
                </c:pt>
                <c:pt idx="62">
                  <c:v>|</c:v>
                </c:pt>
                <c:pt idx="63">
                  <c:v>|</c:v>
                </c:pt>
                <c:pt idx="64">
                  <c:v>|</c:v>
                </c:pt>
                <c:pt idx="65">
                  <c:v>May</c:v>
                </c:pt>
                <c:pt idx="66">
                  <c:v>|</c:v>
                </c:pt>
                <c:pt idx="67">
                  <c:v>|</c:v>
                </c:pt>
                <c:pt idx="68">
                  <c:v>|</c:v>
                </c:pt>
                <c:pt idx="69">
                  <c:v>Jun</c:v>
                </c:pt>
                <c:pt idx="70">
                  <c:v>|</c:v>
                </c:pt>
                <c:pt idx="71">
                  <c:v>|</c:v>
                </c:pt>
                <c:pt idx="72">
                  <c:v>|</c:v>
                </c:pt>
                <c:pt idx="73">
                  <c:v>Jul</c:v>
                </c:pt>
                <c:pt idx="74">
                  <c:v>|</c:v>
                </c:pt>
                <c:pt idx="75">
                  <c:v>|</c:v>
                </c:pt>
                <c:pt idx="76">
                  <c:v>|</c:v>
                </c:pt>
                <c:pt idx="77">
                  <c:v>|</c:v>
                </c:pt>
                <c:pt idx="78">
                  <c:v>August</c:v>
                </c:pt>
                <c:pt idx="79">
                  <c:v>|</c:v>
                </c:pt>
                <c:pt idx="80">
                  <c:v>|</c:v>
                </c:pt>
                <c:pt idx="81">
                  <c:v>|</c:v>
                </c:pt>
                <c:pt idx="82">
                  <c:v>September</c:v>
                </c:pt>
                <c:pt idx="83">
                  <c:v>|</c:v>
                </c:pt>
                <c:pt idx="84">
                  <c:v>|</c:v>
                </c:pt>
                <c:pt idx="85">
                  <c:v>|</c:v>
                </c:pt>
                <c:pt idx="86">
                  <c:v>|</c:v>
                </c:pt>
                <c:pt idx="87">
                  <c:v>Oct</c:v>
                </c:pt>
                <c:pt idx="88">
                  <c:v>|</c:v>
                </c:pt>
                <c:pt idx="89">
                  <c:v>|</c:v>
                </c:pt>
                <c:pt idx="90">
                  <c:v>|</c:v>
                </c:pt>
                <c:pt idx="91">
                  <c:v>Nov</c:v>
                </c:pt>
                <c:pt idx="92">
                  <c:v>|</c:v>
                </c:pt>
                <c:pt idx="93">
                  <c:v>|</c:v>
                </c:pt>
                <c:pt idx="94">
                  <c:v>|</c:v>
                </c:pt>
                <c:pt idx="95">
                  <c:v>Dec</c:v>
                </c:pt>
                <c:pt idx="96">
                  <c:v>|</c:v>
                </c:pt>
                <c:pt idx="97">
                  <c:v>|</c:v>
                </c:pt>
                <c:pt idx="98">
                  <c:v>|</c:v>
                </c:pt>
                <c:pt idx="99">
                  <c:v>|</c:v>
                </c:pt>
                <c:pt idx="100">
                  <c:v>Jan-22</c:v>
                </c:pt>
                <c:pt idx="101">
                  <c:v>|</c:v>
                </c:pt>
                <c:pt idx="102">
                  <c:v>|</c:v>
                </c:pt>
                <c:pt idx="103">
                  <c:v>|</c:v>
                </c:pt>
                <c:pt idx="104">
                  <c:v>Feb</c:v>
                </c:pt>
                <c:pt idx="105">
                  <c:v>|</c:v>
                </c:pt>
                <c:pt idx="106">
                  <c:v>|</c:v>
                </c:pt>
                <c:pt idx="107">
                  <c:v>|</c:v>
                </c:pt>
                <c:pt idx="108">
                  <c:v>Mar</c:v>
                </c:pt>
                <c:pt idx="109">
                  <c:v>|</c:v>
                </c:pt>
                <c:pt idx="110">
                  <c:v>|</c:v>
                </c:pt>
                <c:pt idx="111">
                  <c:v>|</c:v>
                </c:pt>
                <c:pt idx="112">
                  <c:v>|</c:v>
                </c:pt>
                <c:pt idx="113">
                  <c:v>April</c:v>
                </c:pt>
                <c:pt idx="114">
                  <c:v>|</c:v>
                </c:pt>
                <c:pt idx="115">
                  <c:v>|</c:v>
                </c:pt>
                <c:pt idx="116">
                  <c:v>|</c:v>
                </c:pt>
                <c:pt idx="117">
                  <c:v>|</c:v>
                </c:pt>
                <c:pt idx="118">
                  <c:v>May</c:v>
                </c:pt>
                <c:pt idx="119">
                  <c:v>|</c:v>
                </c:pt>
                <c:pt idx="120">
                  <c:v>|</c:v>
                </c:pt>
                <c:pt idx="121">
                  <c:v>|</c:v>
                </c:pt>
              </c:strCache>
            </c:strRef>
          </c:cat>
          <c:val>
            <c:numRef>
              <c:f>wksDatabase01!$AW$62:$AW$183</c:f>
              <c:numCache>
                <c:formatCode>0.00%</c:formatCode>
                <c:ptCount val="122"/>
                <c:pt idx="0">
                  <c:v>0.45215874448816817</c:v>
                </c:pt>
                <c:pt idx="1">
                  <c:v>0.45065604672461396</c:v>
                </c:pt>
                <c:pt idx="2">
                  <c:v>0.45359521023562277</c:v>
                </c:pt>
                <c:pt idx="3">
                  <c:v>0.4529873777398119</c:v>
                </c:pt>
                <c:pt idx="4">
                  <c:v>0.46347747085352842</c:v>
                </c:pt>
                <c:pt idx="5">
                  <c:v>0.45130849404455098</c:v>
                </c:pt>
                <c:pt idx="6">
                  <c:v>0.44332852447846116</c:v>
                </c:pt>
                <c:pt idx="7">
                  <c:v>0.4315727140027269</c:v>
                </c:pt>
                <c:pt idx="8">
                  <c:v>0.41368967065676043</c:v>
                </c:pt>
                <c:pt idx="9">
                  <c:v>0.4180160495036559</c:v>
                </c:pt>
                <c:pt idx="10">
                  <c:v>0.4255606610414166</c:v>
                </c:pt>
                <c:pt idx="11">
                  <c:v>0.41536146445428179</c:v>
                </c:pt>
                <c:pt idx="12">
                  <c:v>0.49727591138091221</c:v>
                </c:pt>
                <c:pt idx="13">
                  <c:v>0.51420645990766822</c:v>
                </c:pt>
                <c:pt idx="14">
                  <c:v>0.51844707391556721</c:v>
                </c:pt>
                <c:pt idx="15">
                  <c:v>0.52199878754049822</c:v>
                </c:pt>
                <c:pt idx="16">
                  <c:v>0.52071176281057019</c:v>
                </c:pt>
                <c:pt idx="17">
                  <c:v>0.52343783656488341</c:v>
                </c:pt>
                <c:pt idx="18">
                  <c:v>0.52704058189835368</c:v>
                </c:pt>
                <c:pt idx="19">
                  <c:v>0.5310542700475207</c:v>
                </c:pt>
                <c:pt idx="20">
                  <c:v>0.53136533198892089</c:v>
                </c:pt>
                <c:pt idx="21">
                  <c:v>0.53151962054863411</c:v>
                </c:pt>
                <c:pt idx="22">
                  <c:v>0.52462128035938682</c:v>
                </c:pt>
                <c:pt idx="23">
                  <c:v>0.52613243729223491</c:v>
                </c:pt>
                <c:pt idx="24">
                  <c:v>0.52704058189835368</c:v>
                </c:pt>
                <c:pt idx="25">
                  <c:v>0.53257711996081813</c:v>
                </c:pt>
                <c:pt idx="26">
                  <c:v>0.53345342658189121</c:v>
                </c:pt>
                <c:pt idx="27">
                  <c:v>0.52721901077864941</c:v>
                </c:pt>
                <c:pt idx="28">
                  <c:v>0.53121021761958864</c:v>
                </c:pt>
                <c:pt idx="29">
                  <c:v>0.53345342658189121</c:v>
                </c:pt>
                <c:pt idx="30">
                  <c:v>0.53903444751571461</c:v>
                </c:pt>
                <c:pt idx="31">
                  <c:v>0.52631623494188351</c:v>
                </c:pt>
                <c:pt idx="32">
                  <c:v>0.53089748178660456</c:v>
                </c:pt>
                <c:pt idx="33">
                  <c:v>0.53073984525622331</c:v>
                </c:pt>
                <c:pt idx="34">
                  <c:v>0.53345342658189121</c:v>
                </c:pt>
                <c:pt idx="35">
                  <c:v>0.53167309060033008</c:v>
                </c:pt>
                <c:pt idx="36">
                  <c:v>0.53242841256906437</c:v>
                </c:pt>
                <c:pt idx="37">
                  <c:v>0.53010066143295997</c:v>
                </c:pt>
                <c:pt idx="38">
                  <c:v>0.53227892863642812</c:v>
                </c:pt>
                <c:pt idx="39">
                  <c:v>0.53227892863642812</c:v>
                </c:pt>
                <c:pt idx="40">
                  <c:v>0.53345342658189121</c:v>
                </c:pt>
                <c:pt idx="41">
                  <c:v>0.53167309060033008</c:v>
                </c:pt>
                <c:pt idx="42">
                  <c:v>0.52262349518816165</c:v>
                </c:pt>
                <c:pt idx="43">
                  <c:v>0.52757275136196502</c:v>
                </c:pt>
                <c:pt idx="44">
                  <c:v>0.52774808314997834</c:v>
                </c:pt>
                <c:pt idx="45">
                  <c:v>0.53373961100686296</c:v>
                </c:pt>
                <c:pt idx="46">
                  <c:v>0.52519663228931601</c:v>
                </c:pt>
                <c:pt idx="47">
                  <c:v>0.5152527217077737</c:v>
                </c:pt>
                <c:pt idx="48">
                  <c:v>0.52157545328326949</c:v>
                </c:pt>
                <c:pt idx="49">
                  <c:v>0.53430339899798618</c:v>
                </c:pt>
                <c:pt idx="50">
                  <c:v>0.5328722318414455</c:v>
                </c:pt>
                <c:pt idx="51">
                  <c:v>0.53670781332725992</c:v>
                </c:pt>
                <c:pt idx="52">
                  <c:v>0.53402291919293998</c:v>
                </c:pt>
                <c:pt idx="53">
                  <c:v>0.53783509923021222</c:v>
                </c:pt>
                <c:pt idx="54">
                  <c:v>0.52961198065500348</c:v>
                </c:pt>
                <c:pt idx="55">
                  <c:v>0.53938392351298492</c:v>
                </c:pt>
                <c:pt idx="56">
                  <c:v>0.53844152661876432</c:v>
                </c:pt>
                <c:pt idx="57">
                  <c:v>0.53879886774120456</c:v>
                </c:pt>
                <c:pt idx="58">
                  <c:v>0.53670781332725992</c:v>
                </c:pt>
                <c:pt idx="59">
                  <c:v>0.53856117513577184</c:v>
                </c:pt>
                <c:pt idx="60">
                  <c:v>0.53783509923021222</c:v>
                </c:pt>
                <c:pt idx="61">
                  <c:v>0.54441346475292185</c:v>
                </c:pt>
                <c:pt idx="62">
                  <c:v>0.54212705070748091</c:v>
                </c:pt>
                <c:pt idx="63">
                  <c:v>0.5416013038465759</c:v>
                </c:pt>
                <c:pt idx="64">
                  <c:v>0.54223090871919233</c:v>
                </c:pt>
                <c:pt idx="65">
                  <c:v>0.54029372847629331</c:v>
                </c:pt>
                <c:pt idx="66">
                  <c:v>0.53868028751254715</c:v>
                </c:pt>
                <c:pt idx="67">
                  <c:v>0.54040525553603214</c:v>
                </c:pt>
                <c:pt idx="68">
                  <c:v>0.54243735674743276</c:v>
                </c:pt>
                <c:pt idx="69">
                  <c:v>0.5429462123223523</c:v>
                </c:pt>
                <c:pt idx="70">
                  <c:v>0.54170732402582789</c:v>
                </c:pt>
                <c:pt idx="71">
                  <c:v>0.54450826068947722</c:v>
                </c:pt>
                <c:pt idx="72">
                  <c:v>0.54506947496492408</c:v>
                </c:pt>
                <c:pt idx="73">
                  <c:v>0.54212705070748091</c:v>
                </c:pt>
                <c:pt idx="74">
                  <c:v>0.54170732402582789</c:v>
                </c:pt>
                <c:pt idx="75">
                  <c:v>0.54615453334805597</c:v>
                </c:pt>
                <c:pt idx="76">
                  <c:v>0.54422277178520062</c:v>
                </c:pt>
                <c:pt idx="77">
                  <c:v>0.54570831800304154</c:v>
                </c:pt>
                <c:pt idx="78">
                  <c:v>0.54223090871919233</c:v>
                </c:pt>
                <c:pt idx="79">
                  <c:v>0.54354353208092998</c:v>
                </c:pt>
                <c:pt idx="80">
                  <c:v>0.54073698853213947</c:v>
                </c:pt>
                <c:pt idx="81">
                  <c:v>0.54506947496492408</c:v>
                </c:pt>
                <c:pt idx="82">
                  <c:v>0.54084662799095595</c:v>
                </c:pt>
                <c:pt idx="83">
                  <c:v>0.53746454423444845</c:v>
                </c:pt>
                <c:pt idx="84">
                  <c:v>0.54304676027180376</c:v>
                </c:pt>
                <c:pt idx="85">
                  <c:v>0.5429462123223523</c:v>
                </c:pt>
                <c:pt idx="86">
                  <c:v>0.54650564167754945</c:v>
                </c:pt>
                <c:pt idx="87">
                  <c:v>0.54364171115781501</c:v>
                </c:pt>
                <c:pt idx="88">
                  <c:v>0.54051630564429121</c:v>
                </c:pt>
                <c:pt idx="89">
                  <c:v>0.5418129058028881</c:v>
                </c:pt>
                <c:pt idx="90">
                  <c:v>0.543933943808388</c:v>
                </c:pt>
                <c:pt idx="91">
                  <c:v>0.54051630564429121</c:v>
                </c:pt>
                <c:pt idx="92">
                  <c:v>0.54403059482136795</c:v>
                </c:pt>
                <c:pt idx="93">
                  <c:v>0.54304676027180376</c:v>
                </c:pt>
                <c:pt idx="94">
                  <c:v>0.53938392351298492</c:v>
                </c:pt>
                <c:pt idx="95">
                  <c:v>0.53721464465032076</c:v>
                </c:pt>
                <c:pt idx="96">
                  <c:v>0.543933943808388</c:v>
                </c:pt>
                <c:pt idx="97">
                  <c:v>0.5418129058028881</c:v>
                </c:pt>
                <c:pt idx="98">
                  <c:v>0.54304676027180376</c:v>
                </c:pt>
                <c:pt idx="99">
                  <c:v>0.5299386664288237</c:v>
                </c:pt>
                <c:pt idx="100">
                  <c:v>0.6321343589633619</c:v>
                </c:pt>
                <c:pt idx="101">
                  <c:v>0.63798842572380376</c:v>
                </c:pt>
                <c:pt idx="102">
                  <c:v>0.63375948417111472</c:v>
                </c:pt>
                <c:pt idx="103">
                  <c:v>0.63241222643012651</c:v>
                </c:pt>
                <c:pt idx="104">
                  <c:v>0.63541313037605918</c:v>
                </c:pt>
                <c:pt idx="105">
                  <c:v>0.64052248598839168</c:v>
                </c:pt>
                <c:pt idx="106">
                  <c:v>0.63753941586022778</c:v>
                </c:pt>
                <c:pt idx="107">
                  <c:v>0.64072214255297677</c:v>
                </c:pt>
                <c:pt idx="108">
                  <c:v>0.6390764852909091</c:v>
                </c:pt>
                <c:pt idx="109">
                  <c:v>0.64514648685542075</c:v>
                </c:pt>
                <c:pt idx="110">
                  <c:v>0.63918268171608927</c:v>
                </c:pt>
                <c:pt idx="111">
                  <c:v>0.63753941586022778</c:v>
                </c:pt>
                <c:pt idx="112">
                  <c:v>0.63516551056737769</c:v>
                </c:pt>
                <c:pt idx="113">
                  <c:v>0.63864702473665336</c:v>
                </c:pt>
                <c:pt idx="114">
                  <c:v>0.63602189491564209</c:v>
                </c:pt>
                <c:pt idx="115">
                  <c:v>0.63928841741884901</c:v>
                </c:pt>
                <c:pt idx="116">
                  <c:v>0.63626138369203766</c:v>
                </c:pt>
                <c:pt idx="117">
                  <c:v>0.63809941974572104</c:v>
                </c:pt>
                <c:pt idx="118">
                  <c:v>0.64042202912197288</c:v>
                </c:pt>
                <c:pt idx="119">
                  <c:v>0.6399133401647803</c:v>
                </c:pt>
                <c:pt idx="120">
                  <c:v>0.63171206707064331</c:v>
                </c:pt>
                <c:pt idx="121">
                  <c:v>0.63541313037605918</c:v>
                </c:pt>
              </c:numCache>
            </c:numRef>
          </c:val>
          <c:smooth val="0"/>
          <c:extLst>
            <c:ext xmlns:c16="http://schemas.microsoft.com/office/drawing/2014/chart" uri="{C3380CC4-5D6E-409C-BE32-E72D297353CC}">
              <c16:uniqueId val="{00000008-D194-4BA3-B6AD-55E7EC3B4F9A}"/>
            </c:ext>
          </c:extLst>
        </c:ser>
        <c:dLbls>
          <c:showLegendKey val="0"/>
          <c:showVal val="0"/>
          <c:showCatName val="0"/>
          <c:showSerName val="0"/>
          <c:showPercent val="0"/>
          <c:showBubbleSize val="0"/>
        </c:dLbls>
        <c:marker val="1"/>
        <c:smooth val="0"/>
        <c:axId val="1603350735"/>
        <c:axId val="1"/>
      </c:lineChart>
      <c:catAx>
        <c:axId val="1603350735"/>
        <c:scaling>
          <c:orientation val="minMax"/>
        </c:scaling>
        <c:delete val="0"/>
        <c:axPos val="b"/>
        <c:numFmt formatCode="m/d/yy" sourceLinked="0"/>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1"/>
        <c:crosses val="autoZero"/>
        <c:auto val="0"/>
        <c:lblAlgn val="ctr"/>
        <c:lblOffset val="100"/>
        <c:tickLblSkip val="1"/>
        <c:tickMarkSkip val="1"/>
        <c:noMultiLvlLbl val="0"/>
      </c:catAx>
      <c:valAx>
        <c:axId val="1"/>
        <c:scaling>
          <c:orientation val="minMax"/>
        </c:scaling>
        <c:delete val="0"/>
        <c:axPos val="l"/>
        <c:numFmt formatCode="0%" sourceLinked="0"/>
        <c:majorTickMark val="cross"/>
        <c:minorTickMark val="in"/>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603350735"/>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5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a:t>X-bar Chart: Chest tube Duration in Hours</a:t>
            </a:r>
          </a:p>
        </c:rich>
      </c:tx>
      <c:layout>
        <c:manualLayout>
          <c:xMode val="edge"/>
          <c:yMode val="edge"/>
          <c:x val="0.26306135170603678"/>
          <c:y val="3.7931140865058319E-2"/>
        </c:manualLayout>
      </c:layout>
      <c:overlay val="0"/>
      <c:spPr>
        <a:noFill/>
        <a:ln w="25400">
          <a:noFill/>
        </a:ln>
      </c:spPr>
    </c:title>
    <c:autoTitleDeleted val="0"/>
    <c:plotArea>
      <c:layout>
        <c:manualLayout>
          <c:layoutTarget val="inner"/>
          <c:xMode val="edge"/>
          <c:yMode val="edge"/>
          <c:x val="0.10635377047842538"/>
          <c:y val="0.17506631299734748"/>
          <c:w val="0.85083016382740306"/>
          <c:h val="0.64986737400530503"/>
        </c:manualLayout>
      </c:layout>
      <c:lineChart>
        <c:grouping val="standard"/>
        <c:varyColors val="0"/>
        <c:ser>
          <c:idx val="0"/>
          <c:order val="0"/>
          <c:tx>
            <c:v>Subgroup</c:v>
          </c:tx>
          <c:spPr>
            <a:ln w="25400">
              <a:solidFill>
                <a:srgbClr val="99CCFF"/>
              </a:solidFill>
              <a:prstDash val="solid"/>
            </a:ln>
          </c:spPr>
          <c:marker>
            <c:symbol val="circle"/>
            <c:size val="6"/>
            <c:spPr>
              <a:solidFill>
                <a:srgbClr val="003366"/>
              </a:solidFill>
              <a:ln>
                <a:solidFill>
                  <a:srgbClr val="000080"/>
                </a:solidFill>
                <a:prstDash val="solid"/>
              </a:ln>
            </c:spPr>
          </c:marker>
          <c:cat>
            <c:numRef>
              <c:f>wksDatabase01!$B$62:$B$104</c:f>
              <c:numCache>
                <c:formatCode>mmm\-yy</c:formatCode>
                <c:ptCount val="43"/>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numCache>
            </c:numRef>
          </c:cat>
          <c:val>
            <c:numRef>
              <c:f>wksDatabase01!$C$62:$C$104</c:f>
              <c:numCache>
                <c:formatCode>General</c:formatCode>
                <c:ptCount val="43"/>
                <c:pt idx="0">
                  <c:v>84.54</c:v>
                </c:pt>
                <c:pt idx="1">
                  <c:v>97.77</c:v>
                </c:pt>
                <c:pt idx="2">
                  <c:v>86.41</c:v>
                </c:pt>
                <c:pt idx="3">
                  <c:v>86.13</c:v>
                </c:pt>
                <c:pt idx="4">
                  <c:v>98.93</c:v>
                </c:pt>
                <c:pt idx="5">
                  <c:v>83.55</c:v>
                </c:pt>
                <c:pt idx="6">
                  <c:v>87.93</c:v>
                </c:pt>
                <c:pt idx="7">
                  <c:v>84.2</c:v>
                </c:pt>
                <c:pt idx="8">
                  <c:v>96.33</c:v>
                </c:pt>
                <c:pt idx="9">
                  <c:v>86.17</c:v>
                </c:pt>
                <c:pt idx="10">
                  <c:v>87.7</c:v>
                </c:pt>
                <c:pt idx="11">
                  <c:v>92.59</c:v>
                </c:pt>
                <c:pt idx="12">
                  <c:v>81.93</c:v>
                </c:pt>
                <c:pt idx="13">
                  <c:v>82.2</c:v>
                </c:pt>
                <c:pt idx="14">
                  <c:v>81.37</c:v>
                </c:pt>
                <c:pt idx="15">
                  <c:v>76.819999999999993</c:v>
                </c:pt>
                <c:pt idx="16">
                  <c:v>71.39</c:v>
                </c:pt>
                <c:pt idx="17">
                  <c:v>73.27</c:v>
                </c:pt>
                <c:pt idx="18">
                  <c:v>87.86</c:v>
                </c:pt>
                <c:pt idx="19">
                  <c:v>64.430000000000007</c:v>
                </c:pt>
                <c:pt idx="20">
                  <c:v>81.03</c:v>
                </c:pt>
                <c:pt idx="21">
                  <c:v>67.25</c:v>
                </c:pt>
                <c:pt idx="22">
                  <c:v>59</c:v>
                </c:pt>
                <c:pt idx="23">
                  <c:v>60.46</c:v>
                </c:pt>
                <c:pt idx="24">
                  <c:v>69.75</c:v>
                </c:pt>
                <c:pt idx="25">
                  <c:v>63.06</c:v>
                </c:pt>
                <c:pt idx="26">
                  <c:v>69.09</c:v>
                </c:pt>
                <c:pt idx="27">
                  <c:v>61.42</c:v>
                </c:pt>
                <c:pt idx="28">
                  <c:v>71.02</c:v>
                </c:pt>
                <c:pt idx="29">
                  <c:v>73.31</c:v>
                </c:pt>
                <c:pt idx="30">
                  <c:v>54.14</c:v>
                </c:pt>
                <c:pt idx="31">
                  <c:v>73.98</c:v>
                </c:pt>
                <c:pt idx="32">
                  <c:v>55.05</c:v>
                </c:pt>
                <c:pt idx="33">
                  <c:v>73.55</c:v>
                </c:pt>
                <c:pt idx="34">
                  <c:v>52.43</c:v>
                </c:pt>
                <c:pt idx="35">
                  <c:v>74.8</c:v>
                </c:pt>
                <c:pt idx="36">
                  <c:v>63.91</c:v>
                </c:pt>
                <c:pt idx="37">
                  <c:v>65.209999999999994</c:v>
                </c:pt>
                <c:pt idx="38">
                  <c:v>65.319999999999993</c:v>
                </c:pt>
                <c:pt idx="39">
                  <c:v>61.89</c:v>
                </c:pt>
                <c:pt idx="40">
                  <c:v>60.97</c:v>
                </c:pt>
                <c:pt idx="41">
                  <c:v>60.64</c:v>
                </c:pt>
                <c:pt idx="42">
                  <c:v>55.82</c:v>
                </c:pt>
              </c:numCache>
            </c:numRef>
          </c:val>
          <c:smooth val="0"/>
          <c:extLst>
            <c:ext xmlns:c16="http://schemas.microsoft.com/office/drawing/2014/chart" uri="{C3380CC4-5D6E-409C-BE32-E72D297353CC}">
              <c16:uniqueId val="{00000000-E4AB-46B7-9CE8-500C5B332BA2}"/>
            </c:ext>
          </c:extLst>
        </c:ser>
        <c:ser>
          <c:idx val="1"/>
          <c:order val="1"/>
          <c:tx>
            <c:v>Center</c:v>
          </c:tx>
          <c:spPr>
            <a:ln w="12700">
              <a:solidFill>
                <a:srgbClr val="000000"/>
              </a:solidFill>
              <a:prstDash val="solid"/>
            </a:ln>
          </c:spPr>
          <c:marker>
            <c:symbol val="none"/>
          </c:marker>
          <c:dLbls>
            <c:dLbl>
              <c:idx val="7"/>
              <c:layout>
                <c:manualLayout>
                  <c:x val="3.5185185185185222E-2"/>
                  <c:y val="-0.20936639118457301"/>
                </c:manualLayout>
              </c:layout>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AB-46B7-9CE8-500C5B332BA2}"/>
                </c:ext>
              </c:extLst>
            </c:dLbl>
            <c:dLbl>
              <c:idx val="16"/>
              <c:layout>
                <c:manualLayout>
                  <c:x val="2.0370370370370303E-2"/>
                  <c:y val="-0.20936639118457304"/>
                </c:manualLayout>
              </c:layout>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AB-46B7-9CE8-500C5B332BA2}"/>
                </c:ext>
              </c:extLst>
            </c:dLbl>
            <c:dLbl>
              <c:idx val="24"/>
              <c:layout>
                <c:manualLayout>
                  <c:x val="1.1111111111111112E-2"/>
                  <c:y val="-0.17263544536271808"/>
                </c:manualLayout>
              </c:layout>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AB-46B7-9CE8-500C5B332BA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wksDatabase01!$B$62:$B$104</c:f>
              <c:numCache>
                <c:formatCode>mmm\-yy</c:formatCode>
                <c:ptCount val="43"/>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numCache>
            </c:numRef>
          </c:cat>
          <c:val>
            <c:numRef>
              <c:f>wksDatabase01!$F$62:$F$104</c:f>
              <c:numCache>
                <c:formatCode>0.0</c:formatCode>
                <c:ptCount val="43"/>
                <c:pt idx="0">
                  <c:v>89.263397626112763</c:v>
                </c:pt>
                <c:pt idx="1">
                  <c:v>89.263397626112763</c:v>
                </c:pt>
                <c:pt idx="2">
                  <c:v>89.263397626112763</c:v>
                </c:pt>
                <c:pt idx="3">
                  <c:v>89.263397626112763</c:v>
                </c:pt>
                <c:pt idx="4">
                  <c:v>89.263397626112763</c:v>
                </c:pt>
                <c:pt idx="5">
                  <c:v>89.263397626112763</c:v>
                </c:pt>
                <c:pt idx="6">
                  <c:v>89.263397626112763</c:v>
                </c:pt>
                <c:pt idx="7">
                  <c:v>89.263397626112763</c:v>
                </c:pt>
                <c:pt idx="8">
                  <c:v>89.263397626112763</c:v>
                </c:pt>
                <c:pt idx="9">
                  <c:v>89.263397626112763</c:v>
                </c:pt>
                <c:pt idx="10">
                  <c:v>89.263397626112763</c:v>
                </c:pt>
                <c:pt idx="11">
                  <c:v>89.263397626112763</c:v>
                </c:pt>
                <c:pt idx="12">
                  <c:v>77.610305927342267</c:v>
                </c:pt>
                <c:pt idx="13">
                  <c:v>77.610305927342267</c:v>
                </c:pt>
                <c:pt idx="14">
                  <c:v>77.610305927342267</c:v>
                </c:pt>
                <c:pt idx="15">
                  <c:v>77.610305927342267</c:v>
                </c:pt>
                <c:pt idx="16">
                  <c:v>77.610305927342267</c:v>
                </c:pt>
                <c:pt idx="17">
                  <c:v>77.610305927342267</c:v>
                </c:pt>
                <c:pt idx="18">
                  <c:v>77.610305927342267</c:v>
                </c:pt>
                <c:pt idx="19">
                  <c:v>77.610305927342267</c:v>
                </c:pt>
                <c:pt idx="20">
                  <c:v>77.610305927342267</c:v>
                </c:pt>
                <c:pt idx="21">
                  <c:v>65.678295652173915</c:v>
                </c:pt>
                <c:pt idx="22">
                  <c:v>65.678295652173915</c:v>
                </c:pt>
                <c:pt idx="23">
                  <c:v>65.678295652173915</c:v>
                </c:pt>
                <c:pt idx="24">
                  <c:v>65.678295652173915</c:v>
                </c:pt>
                <c:pt idx="25">
                  <c:v>65.678295652173915</c:v>
                </c:pt>
                <c:pt idx="26">
                  <c:v>65.678295652173915</c:v>
                </c:pt>
                <c:pt idx="27">
                  <c:v>65.678295652173915</c:v>
                </c:pt>
                <c:pt idx="28">
                  <c:v>65.678295652173915</c:v>
                </c:pt>
                <c:pt idx="29">
                  <c:v>65.678295652173915</c:v>
                </c:pt>
                <c:pt idx="30">
                  <c:v>65.678295652173915</c:v>
                </c:pt>
                <c:pt idx="31">
                  <c:v>65.678295652173915</c:v>
                </c:pt>
                <c:pt idx="32">
                  <c:v>65.678295652173915</c:v>
                </c:pt>
                <c:pt idx="33">
                  <c:v>65.678295652173915</c:v>
                </c:pt>
                <c:pt idx="34">
                  <c:v>65.678295652173915</c:v>
                </c:pt>
                <c:pt idx="35">
                  <c:v>65.678295652173915</c:v>
                </c:pt>
                <c:pt idx="36">
                  <c:v>65.678295652173915</c:v>
                </c:pt>
                <c:pt idx="37">
                  <c:v>65.678295652173915</c:v>
                </c:pt>
                <c:pt idx="38">
                  <c:v>65.678295652173915</c:v>
                </c:pt>
                <c:pt idx="39">
                  <c:v>65.678295652173915</c:v>
                </c:pt>
                <c:pt idx="40">
                  <c:v>65.678295652173915</c:v>
                </c:pt>
                <c:pt idx="41">
                  <c:v>65.678295652173915</c:v>
                </c:pt>
                <c:pt idx="42">
                  <c:v>65.678295652173915</c:v>
                </c:pt>
              </c:numCache>
            </c:numRef>
          </c:val>
          <c:smooth val="0"/>
          <c:extLst>
            <c:ext xmlns:c16="http://schemas.microsoft.com/office/drawing/2014/chart" uri="{C3380CC4-5D6E-409C-BE32-E72D297353CC}">
              <c16:uniqueId val="{00000004-E4AB-46B7-9CE8-500C5B332BA2}"/>
            </c:ext>
          </c:extLst>
        </c:ser>
        <c:ser>
          <c:idx val="2"/>
          <c:order val="2"/>
          <c:tx>
            <c:v>UCL</c:v>
          </c:tx>
          <c:spPr>
            <a:ln w="12700">
              <a:solidFill>
                <a:srgbClr val="000000"/>
              </a:solidFill>
              <a:prstDash val="sysDash"/>
            </a:ln>
          </c:spPr>
          <c:marker>
            <c:symbol val="none"/>
          </c:marker>
          <c:dLbls>
            <c:dLbl>
              <c:idx val="1"/>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E4AB-46B7-9CE8-500C5B332BA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wksDatabase01!$B$62:$B$104</c:f>
              <c:numCache>
                <c:formatCode>mmm\-yy</c:formatCode>
                <c:ptCount val="43"/>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numCache>
            </c:numRef>
          </c:cat>
          <c:val>
            <c:numRef>
              <c:f>wksDatabase01!$L$62:$L$104</c:f>
              <c:numCache>
                <c:formatCode>0.0</c:formatCode>
                <c:ptCount val="43"/>
                <c:pt idx="0">
                  <c:v>118.89960797127357</c:v>
                </c:pt>
                <c:pt idx="1">
                  <c:v>116.79822064194255</c:v>
                </c:pt>
                <c:pt idx="2">
                  <c:v>117.2814351574202</c:v>
                </c:pt>
                <c:pt idx="3">
                  <c:v>121.95676528341372</c:v>
                </c:pt>
                <c:pt idx="4">
                  <c:v>118.32946793147403</c:v>
                </c:pt>
                <c:pt idx="5">
                  <c:v>115.08861700745308</c:v>
                </c:pt>
                <c:pt idx="6">
                  <c:v>116.5658052568829</c:v>
                </c:pt>
                <c:pt idx="7">
                  <c:v>120.14839794935054</c:v>
                </c:pt>
                <c:pt idx="8">
                  <c:v>123.20723956211798</c:v>
                </c:pt>
                <c:pt idx="9">
                  <c:v>116.11810348367464</c:v>
                </c:pt>
                <c:pt idx="10">
                  <c:v>115.48602142249872</c:v>
                </c:pt>
                <c:pt idx="11">
                  <c:v>114.16913108983056</c:v>
                </c:pt>
                <c:pt idx="12">
                  <c:v>99.207686315925173</c:v>
                </c:pt>
                <c:pt idx="13">
                  <c:v>99.556121085309456</c:v>
                </c:pt>
                <c:pt idx="14">
                  <c:v>98.557879830592498</c:v>
                </c:pt>
                <c:pt idx="15">
                  <c:v>102.84970016396453</c:v>
                </c:pt>
                <c:pt idx="16">
                  <c:v>99.207686315925173</c:v>
                </c:pt>
                <c:pt idx="17">
                  <c:v>99.921985467248163</c:v>
                </c:pt>
                <c:pt idx="18">
                  <c:v>102.32364870079618</c:v>
                </c:pt>
                <c:pt idx="19">
                  <c:v>99.921985467248163</c:v>
                </c:pt>
                <c:pt idx="20">
                  <c:v>102.32364870079618</c:v>
                </c:pt>
                <c:pt idx="21">
                  <c:v>84.140220677067092</c:v>
                </c:pt>
                <c:pt idx="22">
                  <c:v>85.372786282533852</c:v>
                </c:pt>
                <c:pt idx="23">
                  <c:v>83.778081524114796</c:v>
                </c:pt>
                <c:pt idx="24">
                  <c:v>82.517085165664454</c:v>
                </c:pt>
                <c:pt idx="25">
                  <c:v>82.958450682862534</c:v>
                </c:pt>
                <c:pt idx="26">
                  <c:v>81.851127314871349</c:v>
                </c:pt>
                <c:pt idx="27">
                  <c:v>83.604826032765487</c:v>
                </c:pt>
                <c:pt idx="28">
                  <c:v>87.179413275813587</c:v>
                </c:pt>
                <c:pt idx="29">
                  <c:v>83.956460520581786</c:v>
                </c:pt>
                <c:pt idx="30">
                  <c:v>83.436453341739423</c:v>
                </c:pt>
                <c:pt idx="31">
                  <c:v>83.778081524114796</c:v>
                </c:pt>
                <c:pt idx="32">
                  <c:v>85.603233024179204</c:v>
                </c:pt>
                <c:pt idx="33">
                  <c:v>83.272738288866549</c:v>
                </c:pt>
                <c:pt idx="34">
                  <c:v>83.604826032765487</c:v>
                </c:pt>
                <c:pt idx="35">
                  <c:v>84.726653093770651</c:v>
                </c:pt>
                <c:pt idx="36">
                  <c:v>89.59651808289162</c:v>
                </c:pt>
                <c:pt idx="37">
                  <c:v>84.525009419922412</c:v>
                </c:pt>
                <c:pt idx="38">
                  <c:v>86.346368764442616</c:v>
                </c:pt>
                <c:pt idx="39">
                  <c:v>81.147507079891994</c:v>
                </c:pt>
                <c:pt idx="40">
                  <c:v>84.934912243879822</c:v>
                </c:pt>
                <c:pt idx="41">
                  <c:v>84.726653093770651</c:v>
                </c:pt>
                <c:pt idx="42">
                  <c:v>97.674859682026849</c:v>
                </c:pt>
              </c:numCache>
            </c:numRef>
          </c:val>
          <c:smooth val="0"/>
          <c:extLst>
            <c:ext xmlns:c16="http://schemas.microsoft.com/office/drawing/2014/chart" uri="{C3380CC4-5D6E-409C-BE32-E72D297353CC}">
              <c16:uniqueId val="{00000006-E4AB-46B7-9CE8-500C5B332BA2}"/>
            </c:ext>
          </c:extLst>
        </c:ser>
        <c:ser>
          <c:idx val="3"/>
          <c:order val="3"/>
          <c:tx>
            <c:v>LCL</c:v>
          </c:tx>
          <c:spPr>
            <a:ln w="12700">
              <a:solidFill>
                <a:srgbClr val="000000"/>
              </a:solidFill>
              <a:prstDash val="sysDash"/>
            </a:ln>
          </c:spPr>
          <c:marker>
            <c:symbol val="none"/>
          </c:marker>
          <c:dLbls>
            <c:dLbl>
              <c:idx val="1"/>
              <c:spPr>
                <a:solidFill>
                  <a:srgbClr val="FFFFFF"/>
                </a:solidFill>
                <a:ln w="25400">
                  <a:noFill/>
                </a:ln>
              </c:spPr>
              <c:txPr>
                <a:bodyPr/>
                <a:lstStyle/>
                <a:p>
                  <a:pPr>
                    <a:defRPr sz="600" b="0" i="0" u="none" strike="noStrike" baseline="0">
                      <a:solidFill>
                        <a:srgbClr val="000000"/>
                      </a:solidFill>
                      <a:latin typeface="Arial"/>
                      <a:ea typeface="Arial"/>
                      <a:cs typeface="Arial"/>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E4AB-46B7-9CE8-500C5B332BA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wksDatabase01!$B$62:$B$104</c:f>
              <c:numCache>
                <c:formatCode>mmm\-yy</c:formatCode>
                <c:ptCount val="43"/>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numCache>
            </c:numRef>
          </c:cat>
          <c:val>
            <c:numRef>
              <c:f>wksDatabase01!$M$62:$M$104</c:f>
              <c:numCache>
                <c:formatCode>0.0</c:formatCode>
                <c:ptCount val="43"/>
                <c:pt idx="0">
                  <c:v>59.627187280951958</c:v>
                </c:pt>
                <c:pt idx="1">
                  <c:v>61.728574610282969</c:v>
                </c:pt>
                <c:pt idx="2">
                  <c:v>61.245360094805321</c:v>
                </c:pt>
                <c:pt idx="3">
                  <c:v>56.570029968811816</c:v>
                </c:pt>
                <c:pt idx="4">
                  <c:v>60.197327320751498</c:v>
                </c:pt>
                <c:pt idx="5">
                  <c:v>63.438178244772445</c:v>
                </c:pt>
                <c:pt idx="6">
                  <c:v>61.960989995342622</c:v>
                </c:pt>
                <c:pt idx="7">
                  <c:v>58.378397302874987</c:v>
                </c:pt>
                <c:pt idx="8">
                  <c:v>55.319555690107549</c:v>
                </c:pt>
                <c:pt idx="9">
                  <c:v>62.408691768550888</c:v>
                </c:pt>
                <c:pt idx="10">
                  <c:v>63.040773829726803</c:v>
                </c:pt>
                <c:pt idx="11">
                  <c:v>64.357664162394968</c:v>
                </c:pt>
                <c:pt idx="12">
                  <c:v>56.012925538759369</c:v>
                </c:pt>
                <c:pt idx="13">
                  <c:v>55.664490769375078</c:v>
                </c:pt>
                <c:pt idx="14">
                  <c:v>56.66273202409203</c:v>
                </c:pt>
                <c:pt idx="15">
                  <c:v>52.370911690720007</c:v>
                </c:pt>
                <c:pt idx="16">
                  <c:v>56.012925538759369</c:v>
                </c:pt>
                <c:pt idx="17">
                  <c:v>55.298626387436364</c:v>
                </c:pt>
                <c:pt idx="18">
                  <c:v>52.89696315388835</c:v>
                </c:pt>
                <c:pt idx="19">
                  <c:v>55.298626387436364</c:v>
                </c:pt>
                <c:pt idx="20">
                  <c:v>52.89696315388835</c:v>
                </c:pt>
                <c:pt idx="21">
                  <c:v>47.216370627280739</c:v>
                </c:pt>
                <c:pt idx="22">
                  <c:v>45.983805021813978</c:v>
                </c:pt>
                <c:pt idx="23">
                  <c:v>47.578509780233034</c:v>
                </c:pt>
                <c:pt idx="24">
                  <c:v>48.839506138683376</c:v>
                </c:pt>
                <c:pt idx="25">
                  <c:v>48.398140621485297</c:v>
                </c:pt>
                <c:pt idx="26">
                  <c:v>49.505463989476482</c:v>
                </c:pt>
                <c:pt idx="27">
                  <c:v>47.75176527158235</c:v>
                </c:pt>
                <c:pt idx="28">
                  <c:v>44.177178028534243</c:v>
                </c:pt>
                <c:pt idx="29">
                  <c:v>47.400130783766045</c:v>
                </c:pt>
                <c:pt idx="30">
                  <c:v>47.920137962608408</c:v>
                </c:pt>
                <c:pt idx="31">
                  <c:v>47.578509780233034</c:v>
                </c:pt>
                <c:pt idx="32">
                  <c:v>45.753358280168626</c:v>
                </c:pt>
                <c:pt idx="33">
                  <c:v>48.083853015481282</c:v>
                </c:pt>
                <c:pt idx="34">
                  <c:v>47.75176527158235</c:v>
                </c:pt>
                <c:pt idx="35">
                  <c:v>46.62993821057718</c:v>
                </c:pt>
                <c:pt idx="36">
                  <c:v>41.76007322145621</c:v>
                </c:pt>
                <c:pt idx="37">
                  <c:v>46.831581884425425</c:v>
                </c:pt>
                <c:pt idx="38">
                  <c:v>45.010222539905222</c:v>
                </c:pt>
                <c:pt idx="39">
                  <c:v>50.209084224455836</c:v>
                </c:pt>
                <c:pt idx="40">
                  <c:v>46.421679060468009</c:v>
                </c:pt>
                <c:pt idx="41">
                  <c:v>46.62993821057718</c:v>
                </c:pt>
                <c:pt idx="42">
                  <c:v>33.681731622320982</c:v>
                </c:pt>
              </c:numCache>
            </c:numRef>
          </c:val>
          <c:smooth val="0"/>
          <c:extLst>
            <c:ext xmlns:c16="http://schemas.microsoft.com/office/drawing/2014/chart" uri="{C3380CC4-5D6E-409C-BE32-E72D297353CC}">
              <c16:uniqueId val="{00000008-E4AB-46B7-9CE8-500C5B332BA2}"/>
            </c:ext>
          </c:extLst>
        </c:ser>
        <c:dLbls>
          <c:showLegendKey val="0"/>
          <c:showVal val="0"/>
          <c:showCatName val="0"/>
          <c:showSerName val="0"/>
          <c:showPercent val="0"/>
          <c:showBubbleSize val="0"/>
        </c:dLbls>
        <c:marker val="1"/>
        <c:smooth val="0"/>
        <c:axId val="309269640"/>
        <c:axId val="309270816"/>
      </c:lineChart>
      <c:catAx>
        <c:axId val="309269640"/>
        <c:scaling>
          <c:orientation val="minMax"/>
        </c:scaling>
        <c:delete val="0"/>
        <c:axPos val="b"/>
        <c:numFmt formatCode="m/d/yy" sourceLinked="0"/>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309270816"/>
        <c:crosses val="autoZero"/>
        <c:auto val="0"/>
        <c:lblAlgn val="ctr"/>
        <c:lblOffset val="100"/>
        <c:tickLblSkip val="1"/>
        <c:tickMarkSkip val="1"/>
        <c:noMultiLvlLbl val="0"/>
      </c:catAx>
      <c:valAx>
        <c:axId val="309270816"/>
        <c:scaling>
          <c:orientation val="minMax"/>
        </c:scaling>
        <c:delete val="0"/>
        <c:axPos val="l"/>
        <c:numFmt formatCode="General" sourceLinked="1"/>
        <c:majorTickMark val="cross"/>
        <c:minorTickMark val="in"/>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309269640"/>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defRPr sz="5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0.01871</cdr:x>
      <cdr:y>0.05514</cdr:y>
    </cdr:from>
    <cdr:to>
      <cdr:x>0.31834</cdr:x>
      <cdr:y>0.13913</cdr:y>
    </cdr:to>
    <cdr:sp macro="" textlink="">
      <cdr:nvSpPr>
        <cdr:cNvPr id="34817" name="Text Box 1"/>
        <cdr:cNvSpPr txBox="1">
          <a:spLocks xmlns:a="http://schemas.openxmlformats.org/drawingml/2006/main" noChangeArrowheads="1"/>
        </cdr:cNvSpPr>
      </cdr:nvSpPr>
      <cdr:spPr bwMode="auto">
        <a:xfrm xmlns:a="http://schemas.openxmlformats.org/drawingml/2006/main">
          <a:off x="129338" y="202124"/>
          <a:ext cx="2055699" cy="24842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22860" rIns="0" bIns="22860" anchor="ctr" upright="1"/>
        <a:lstStyle xmlns:a="http://schemas.openxmlformats.org/drawingml/2006/main"/>
        <a:p xmlns:a="http://schemas.openxmlformats.org/drawingml/2006/main">
          <a:pPr algn="l" rtl="0">
            <a:defRPr sz="1000"/>
          </a:pPr>
          <a:r>
            <a:rPr lang="en-US" sz="800" b="0" i="0" u="none" strike="noStrike" baseline="0">
              <a:solidFill>
                <a:srgbClr val="000000"/>
              </a:solidFill>
              <a:latin typeface="Arial"/>
              <a:cs typeface="Arial"/>
            </a:rPr>
            <a:t>Percent</a:t>
          </a:r>
        </a:p>
      </cdr:txBody>
    </cdr:sp>
  </cdr:relSizeAnchor>
</c:userShapes>
</file>

<file path=ppt/drawings/drawing2.xml><?xml version="1.0" encoding="utf-8"?>
<c:userShapes xmlns:c="http://schemas.openxmlformats.org/drawingml/2006/chart">
  <cdr:relSizeAnchor xmlns:cdr="http://schemas.openxmlformats.org/drawingml/2006/chartDrawing">
    <cdr:from>
      <cdr:x>0.02364</cdr:x>
      <cdr:y>0.05006</cdr:y>
    </cdr:from>
    <cdr:to>
      <cdr:x>0.33927</cdr:x>
      <cdr:y>0.15466</cdr:y>
    </cdr:to>
    <cdr:sp macro="" textlink="">
      <cdr:nvSpPr>
        <cdr:cNvPr id="34817" name="Text Box 1"/>
        <cdr:cNvSpPr txBox="1">
          <a:spLocks xmlns:a="http://schemas.openxmlformats.org/drawingml/2006/main" noChangeArrowheads="1"/>
        </cdr:cNvSpPr>
      </cdr:nvSpPr>
      <cdr:spPr bwMode="auto">
        <a:xfrm xmlns:a="http://schemas.openxmlformats.org/drawingml/2006/main">
          <a:off x="129338" y="202124"/>
          <a:ext cx="2055699" cy="24842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txBody>
        <a:bodyPr xmlns:a="http://schemas.openxmlformats.org/drawingml/2006/main" vertOverflow="clip" wrap="square" lIns="27432" tIns="22860" rIns="0" bIns="22860" anchor="ctr" upright="1"/>
        <a:lstStyle xmlns:a="http://schemas.openxmlformats.org/drawingml/2006/main"/>
        <a:p xmlns:a="http://schemas.openxmlformats.org/drawingml/2006/main">
          <a:pPr algn="l" rtl="0">
            <a:defRPr sz="1000"/>
          </a:pPr>
          <a:r>
            <a:rPr lang="en-US" sz="800" b="0" i="0" u="none" strike="noStrike" baseline="0">
              <a:solidFill>
                <a:srgbClr val="000000"/>
              </a:solidFill>
              <a:latin typeface="Arial"/>
              <a:cs typeface="Arial"/>
            </a:rPr>
            <a:t>Measure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5ED89-4061-3642-AA27-68B2DD0FA56A}"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607B0-6FD1-5442-BF64-120D997F8C80}" type="slidenum">
              <a:rPr lang="en-US" smtClean="0"/>
              <a:t>‹#›</a:t>
            </a:fld>
            <a:endParaRPr lang="en-US"/>
          </a:p>
        </p:txBody>
      </p:sp>
    </p:spTree>
    <p:extLst>
      <p:ext uri="{BB962C8B-B14F-4D97-AF65-F5344CB8AC3E}">
        <p14:creationId xmlns:p14="http://schemas.microsoft.com/office/powerpoint/2010/main" val="765125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1</a:t>
            </a:fld>
            <a:endParaRPr lang="en-US"/>
          </a:p>
        </p:txBody>
      </p:sp>
    </p:spTree>
    <p:extLst>
      <p:ext uri="{BB962C8B-B14F-4D97-AF65-F5344CB8AC3E}">
        <p14:creationId xmlns:p14="http://schemas.microsoft.com/office/powerpoint/2010/main" val="1007365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15</a:t>
            </a:fld>
            <a:endParaRPr lang="en-US"/>
          </a:p>
        </p:txBody>
      </p:sp>
    </p:spTree>
    <p:extLst>
      <p:ext uri="{BB962C8B-B14F-4D97-AF65-F5344CB8AC3E}">
        <p14:creationId xmlns:p14="http://schemas.microsoft.com/office/powerpoint/2010/main" val="2450542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16</a:t>
            </a:fld>
            <a:endParaRPr lang="en-US"/>
          </a:p>
        </p:txBody>
      </p:sp>
    </p:spTree>
    <p:extLst>
      <p:ext uri="{BB962C8B-B14F-4D97-AF65-F5344CB8AC3E}">
        <p14:creationId xmlns:p14="http://schemas.microsoft.com/office/powerpoint/2010/main" val="197571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Sue present</a:t>
            </a:r>
          </a:p>
        </p:txBody>
      </p:sp>
      <p:sp>
        <p:nvSpPr>
          <p:cNvPr id="4" name="Slide Number Placeholder 3"/>
          <p:cNvSpPr>
            <a:spLocks noGrp="1"/>
          </p:cNvSpPr>
          <p:nvPr>
            <p:ph type="sldNum" sz="quarter" idx="5"/>
          </p:nvPr>
        </p:nvSpPr>
        <p:spPr/>
        <p:txBody>
          <a:bodyPr/>
          <a:lstStyle/>
          <a:p>
            <a:fld id="{3CE607B0-6FD1-5442-BF64-120D997F8C80}" type="slidenum">
              <a:rPr lang="en-US" smtClean="0"/>
              <a:t>17</a:t>
            </a:fld>
            <a:endParaRPr lang="en-US"/>
          </a:p>
        </p:txBody>
      </p:sp>
    </p:spTree>
    <p:extLst>
      <p:ext uri="{BB962C8B-B14F-4D97-AF65-F5344CB8AC3E}">
        <p14:creationId xmlns:p14="http://schemas.microsoft.com/office/powerpoint/2010/main" val="1940150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t>Amy maybe… update (review data and see if we have sustained timeliness??)</a:t>
            </a:r>
          </a:p>
          <a:p>
            <a:pPr algn="l"/>
            <a:r>
              <a:rPr lang="en-US" sz="1200">
                <a:cs typeface="Arial"/>
              </a:rPr>
              <a:t>Amy: I need to put this in the correct template.</a:t>
            </a:r>
          </a:p>
          <a:p>
            <a:pPr algn="l"/>
            <a:endParaRPr lang="en-US" sz="1200"/>
          </a:p>
          <a:p>
            <a:pPr algn="l"/>
            <a:r>
              <a:rPr lang="en-US" sz="1200"/>
              <a:t>Should we evaluate where we are with timeliness</a:t>
            </a:r>
            <a:endParaRPr lang="en-US" sz="1200">
              <a:cs typeface="Arial"/>
            </a:endParaRPr>
          </a:p>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18</a:t>
            </a:fld>
            <a:endParaRPr lang="en-US"/>
          </a:p>
        </p:txBody>
      </p:sp>
    </p:spTree>
    <p:extLst>
      <p:ext uri="{BB962C8B-B14F-4D97-AF65-F5344CB8AC3E}">
        <p14:creationId xmlns:p14="http://schemas.microsoft.com/office/powerpoint/2010/main" val="1928247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21</a:t>
            </a:fld>
            <a:endParaRPr lang="en-US"/>
          </a:p>
        </p:txBody>
      </p:sp>
    </p:spTree>
    <p:extLst>
      <p:ext uri="{BB962C8B-B14F-4D97-AF65-F5344CB8AC3E}">
        <p14:creationId xmlns:p14="http://schemas.microsoft.com/office/powerpoint/2010/main" val="1461809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Team - Add a line about where we are now?? Or add manuscript figure?</a:t>
            </a:r>
          </a:p>
          <a:p>
            <a:pPr algn="l"/>
            <a:r>
              <a:rPr lang="en-US">
                <a:cs typeface="Arial"/>
              </a:rPr>
              <a:t>Can we use the 2022 fall conference slide?</a:t>
            </a:r>
            <a:endParaRPr lang="en-US"/>
          </a:p>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22</a:t>
            </a:fld>
            <a:endParaRPr lang="en-US"/>
          </a:p>
        </p:txBody>
      </p:sp>
    </p:spTree>
    <p:extLst>
      <p:ext uri="{BB962C8B-B14F-4D97-AF65-F5344CB8AC3E}">
        <p14:creationId xmlns:p14="http://schemas.microsoft.com/office/powerpoint/2010/main" val="291563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27</a:t>
            </a:fld>
            <a:endParaRPr lang="en-US"/>
          </a:p>
        </p:txBody>
      </p:sp>
    </p:spTree>
    <p:extLst>
      <p:ext uri="{BB962C8B-B14F-4D97-AF65-F5344CB8AC3E}">
        <p14:creationId xmlns:p14="http://schemas.microsoft.com/office/powerpoint/2010/main" val="276395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28</a:t>
            </a:fld>
            <a:endParaRPr lang="en-US"/>
          </a:p>
        </p:txBody>
      </p:sp>
    </p:spTree>
    <p:extLst>
      <p:ext uri="{BB962C8B-B14F-4D97-AF65-F5344CB8AC3E}">
        <p14:creationId xmlns:p14="http://schemas.microsoft.com/office/powerpoint/2010/main" val="96080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32</a:t>
            </a:fld>
            <a:endParaRPr lang="en-US"/>
          </a:p>
        </p:txBody>
      </p:sp>
    </p:spTree>
    <p:extLst>
      <p:ext uri="{BB962C8B-B14F-4D97-AF65-F5344CB8AC3E}">
        <p14:creationId xmlns:p14="http://schemas.microsoft.com/office/powerpoint/2010/main" val="56919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2</a:t>
            </a:fld>
            <a:endParaRPr lang="en-US"/>
          </a:p>
        </p:txBody>
      </p:sp>
    </p:spTree>
    <p:extLst>
      <p:ext uri="{BB962C8B-B14F-4D97-AF65-F5344CB8AC3E}">
        <p14:creationId xmlns:p14="http://schemas.microsoft.com/office/powerpoint/2010/main" val="3892452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5</a:t>
            </a:fld>
            <a:endParaRPr lang="en-US"/>
          </a:p>
        </p:txBody>
      </p:sp>
    </p:spTree>
    <p:extLst>
      <p:ext uri="{BB962C8B-B14F-4D97-AF65-F5344CB8AC3E}">
        <p14:creationId xmlns:p14="http://schemas.microsoft.com/office/powerpoint/2010/main" val="67513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7</a:t>
            </a:fld>
            <a:endParaRPr lang="en-US"/>
          </a:p>
        </p:txBody>
      </p:sp>
    </p:spTree>
    <p:extLst>
      <p:ext uri="{BB962C8B-B14F-4D97-AF65-F5344CB8AC3E}">
        <p14:creationId xmlns:p14="http://schemas.microsoft.com/office/powerpoint/2010/main" val="126244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F94357-2B8D-A744-A957-02E0CD7253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329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2023 – 10, 744 hospitalizations &amp; 12,729 encounters</a:t>
            </a:r>
          </a:p>
          <a:p>
            <a:r>
              <a:rPr lang="en-US">
                <a:cs typeface="Calibri"/>
              </a:rPr>
              <a:t>Total (Feb. 2019 – Sept. 2023): 71,940 hospitalizations &amp; 83,819 encounters</a:t>
            </a:r>
          </a:p>
          <a:p>
            <a:r>
              <a:rPr lang="en-US">
                <a:cs typeface="Calibri"/>
              </a:rPr>
              <a:t>Predicted to break 100,000 in 2024!</a:t>
            </a:r>
          </a:p>
        </p:txBody>
      </p:sp>
      <p:sp>
        <p:nvSpPr>
          <p:cNvPr id="4" name="Slide Number Placeholder 3"/>
          <p:cNvSpPr>
            <a:spLocks noGrp="1"/>
          </p:cNvSpPr>
          <p:nvPr>
            <p:ph type="sldNum" sz="quarter" idx="5"/>
          </p:nvPr>
        </p:nvSpPr>
        <p:spPr/>
        <p:txBody>
          <a:bodyPr/>
          <a:lstStyle/>
          <a:p>
            <a:fld id="{3CE607B0-6FD1-5442-BF64-120D997F8C80}" type="slidenum">
              <a:rPr lang="en-US" smtClean="0"/>
              <a:t>10</a:t>
            </a:fld>
            <a:endParaRPr lang="en-US"/>
          </a:p>
        </p:txBody>
      </p:sp>
    </p:spTree>
    <p:extLst>
      <p:ext uri="{BB962C8B-B14F-4D97-AF65-F5344CB8AC3E}">
        <p14:creationId xmlns:p14="http://schemas.microsoft.com/office/powerpoint/2010/main" val="163958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Which measure do we want to show? CICU Transfer or Feeding at Enc End?</a:t>
            </a:r>
          </a:p>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12</a:t>
            </a:fld>
            <a:endParaRPr lang="en-US"/>
          </a:p>
        </p:txBody>
      </p:sp>
    </p:spTree>
    <p:extLst>
      <p:ext uri="{BB962C8B-B14F-4D97-AF65-F5344CB8AC3E}">
        <p14:creationId xmlns:p14="http://schemas.microsoft.com/office/powerpoint/2010/main" val="112354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13</a:t>
            </a:fld>
            <a:endParaRPr lang="en-US"/>
          </a:p>
        </p:txBody>
      </p:sp>
    </p:spTree>
    <p:extLst>
      <p:ext uri="{BB962C8B-B14F-4D97-AF65-F5344CB8AC3E}">
        <p14:creationId xmlns:p14="http://schemas.microsoft.com/office/powerpoint/2010/main" val="167844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E607B0-6FD1-5442-BF64-120D997F8C80}" type="slidenum">
              <a:rPr lang="en-US" smtClean="0"/>
              <a:t>14</a:t>
            </a:fld>
            <a:endParaRPr lang="en-US"/>
          </a:p>
        </p:txBody>
      </p:sp>
    </p:spTree>
    <p:extLst>
      <p:ext uri="{BB962C8B-B14F-4D97-AF65-F5344CB8AC3E}">
        <p14:creationId xmlns:p14="http://schemas.microsoft.com/office/powerpoint/2010/main" val="2005978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2_Purple">
    <p:spTree>
      <p:nvGrpSpPr>
        <p:cNvPr id="1" name=""/>
        <p:cNvGrpSpPr/>
        <p:nvPr/>
      </p:nvGrpSpPr>
      <p:grpSpPr>
        <a:xfrm>
          <a:off x="0" y="0"/>
          <a:ext cx="0" cy="0"/>
          <a:chOff x="0" y="0"/>
          <a:chExt cx="0" cy="0"/>
        </a:xfrm>
      </p:grpSpPr>
      <p:sp>
        <p:nvSpPr>
          <p:cNvPr id="14" name="Rectangle 13"/>
          <p:cNvSpPr/>
          <p:nvPr userDrawn="1"/>
        </p:nvSpPr>
        <p:spPr>
          <a:xfrm>
            <a:off x="-2" y="0"/>
            <a:ext cx="12192002" cy="51461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1091295"/>
            <a:ext cx="8306724" cy="2063580"/>
          </a:xfrm>
          <a:prstGeom prst="rect">
            <a:avLst/>
          </a:prstGeom>
        </p:spPr>
        <p:txBody>
          <a:bodyPr vert="horz" lIns="0" tIns="0" rIns="0" bIns="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a:t>Click to edit Cover Slide Presentation Title Here</a:t>
            </a:r>
          </a:p>
        </p:txBody>
      </p:sp>
      <p:sp>
        <p:nvSpPr>
          <p:cNvPr id="9" name="Text Placeholder 7"/>
          <p:cNvSpPr>
            <a:spLocks noGrp="1"/>
          </p:cNvSpPr>
          <p:nvPr>
            <p:ph type="body" sz="quarter" idx="10" hasCustomPrompt="1"/>
          </p:nvPr>
        </p:nvSpPr>
        <p:spPr>
          <a:xfrm>
            <a:off x="838200" y="3614432"/>
            <a:ext cx="8306724" cy="1057322"/>
          </a:xfrm>
          <a:prstGeom prst="rect">
            <a:avLst/>
          </a:prstGeom>
        </p:spPr>
        <p:txBody>
          <a:bodyPr lIns="0" tIns="0" rIns="0" bIns="0"/>
          <a:lstStyle>
            <a:lvl1pPr marL="0" indent="0">
              <a:buFontTx/>
              <a:buNone/>
              <a:defRPr sz="2000" b="0" i="1" baseline="0">
                <a:solidFill>
                  <a:schemeClr val="bg1"/>
                </a:solidFill>
                <a:latin typeface="Arial" charset="0"/>
                <a:ea typeface="Arial" charset="0"/>
                <a:cs typeface="Arial" charset="0"/>
              </a:defRPr>
            </a:lvl1pPr>
          </a:lstStyle>
          <a:p>
            <a:pPr lvl="0"/>
            <a:r>
              <a:rPr lang="en-US"/>
              <a:t>Click to edit subtitle here</a:t>
            </a:r>
          </a:p>
        </p:txBody>
      </p:sp>
      <p:sp>
        <p:nvSpPr>
          <p:cNvPr id="2" name="Rectangle 1"/>
          <p:cNvSpPr/>
          <p:nvPr userDrawn="1"/>
        </p:nvSpPr>
        <p:spPr>
          <a:xfrm>
            <a:off x="838200" y="5980460"/>
            <a:ext cx="6096000" cy="287258"/>
          </a:xfrm>
          <a:prstGeom prst="rect">
            <a:avLst/>
          </a:prstGeom>
        </p:spPr>
        <p:txBody>
          <a:bodyPr vert="horz" lIns="0" tIns="0" rIns="0" bIns="0" anchor="ctr" anchorCtr="0">
            <a:spAutoFit/>
          </a:bodyPr>
          <a:lstStyle/>
          <a:p>
            <a:pPr marR="0" algn="l" rtl="0"/>
            <a:r>
              <a:rPr lang="en-US" sz="2800" b="0" i="0" u="none" strike="noStrike" spc="50" baseline="30000">
                <a:solidFill>
                  <a:schemeClr val="tx2"/>
                </a:solidFill>
                <a:latin typeface="+mj-lt"/>
              </a:rPr>
              <a:t>Pediatric Acute Care Cardiology Collaborative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5049" y="5707338"/>
            <a:ext cx="2343266" cy="667253"/>
          </a:xfrm>
          <a:prstGeom prst="rect">
            <a:avLst/>
          </a:prstGeom>
        </p:spPr>
      </p:pic>
      <p:cxnSp>
        <p:nvCxnSpPr>
          <p:cNvPr id="12" name="Straight Connector 11"/>
          <p:cNvCxnSpPr/>
          <p:nvPr userDrawn="1"/>
        </p:nvCxnSpPr>
        <p:spPr>
          <a:xfrm flipV="1">
            <a:off x="0" y="3358342"/>
            <a:ext cx="9144924" cy="415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209301"/>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guide id="3"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Aqua">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rgbClr val="D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accent3"/>
                </a:solidFill>
                <a:latin typeface="Arial" charset="0"/>
                <a:ea typeface="Arial" charset="0"/>
                <a:cs typeface="Arial" charset="0"/>
              </a:defRPr>
            </a:lvl1pPr>
          </a:lstStyle>
          <a:p>
            <a:r>
              <a:rPr lang="en-US"/>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tx1"/>
                </a:solidFill>
                <a:latin typeface="Arial" charset="0"/>
                <a:ea typeface="Arial" charset="0"/>
                <a:cs typeface="Arial" charset="0"/>
              </a:defRPr>
            </a:lvl1pPr>
          </a:lstStyle>
          <a:p>
            <a:pPr lvl="0"/>
            <a:r>
              <a:rPr lang="en-US"/>
              <a:t>Click to edit subtitle here</a:t>
            </a:r>
          </a:p>
        </p:txBody>
      </p:sp>
      <p:cxnSp>
        <p:nvCxnSpPr>
          <p:cNvPr id="9" name="Straight Connector 8"/>
          <p:cNvCxnSpPr/>
          <p:nvPr userDrawn="1"/>
        </p:nvCxnSpPr>
        <p:spPr>
          <a:xfrm flipV="1">
            <a:off x="0" y="4108604"/>
            <a:ext cx="9144924" cy="4158"/>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46193"/>
      </p:ext>
    </p:extLst>
  </p:cSld>
  <p:clrMapOvr>
    <a:masterClrMapping/>
  </p:clrMapOvr>
  <p:extLst>
    <p:ext uri="{DCECCB84-F9BA-43D5-87BE-67443E8EF086}">
      <p15:sldGuideLst xmlns:p15="http://schemas.microsoft.com/office/powerpoint/2012/main">
        <p15:guide id="1" orient="horz" pos="1008">
          <p15:clr>
            <a:srgbClr val="FBAE40"/>
          </p15:clr>
        </p15:guide>
        <p15:guide id="2" pos="5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1_Re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482138"/>
            <a:ext cx="10515600" cy="1003762"/>
          </a:xfrm>
          <a:prstGeom prst="rect">
            <a:avLst/>
          </a:prstGeom>
        </p:spPr>
        <p:txBody>
          <a:bodyPr lIns="0" tIns="0" rIns="0" bIns="0" anchor="b" anchorCtr="0"/>
          <a:lstStyle>
            <a:lvl1pPr>
              <a:defRPr sz="3200" baseline="0">
                <a:solidFill>
                  <a:schemeClr val="accent4"/>
                </a:solidFill>
              </a:defRPr>
            </a:lvl1pPr>
          </a:lstStyle>
          <a:p>
            <a:r>
              <a:rPr lang="en-US"/>
              <a:t>Click to edit Master title style</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24"/>
          <p:cNvSpPr>
            <a:spLocks noGrp="1"/>
          </p:cNvSpPr>
          <p:nvPr>
            <p:ph sz="quarter" idx="14"/>
          </p:nvPr>
        </p:nvSpPr>
        <p:spPr>
          <a:xfrm>
            <a:off x="838200" y="1943100"/>
            <a:ext cx="10515600" cy="3924300"/>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6580050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1_Purp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482138"/>
            <a:ext cx="10515600" cy="1003762"/>
          </a:xfrm>
          <a:prstGeom prst="rect">
            <a:avLst/>
          </a:prstGeom>
        </p:spPr>
        <p:txBody>
          <a:bodyPr lIns="0" tIns="0" rIns="0" bIns="0" anchor="b" anchorCtr="0"/>
          <a:lstStyle>
            <a:lvl1pPr>
              <a:defRPr sz="3200" baseline="0">
                <a:solidFill>
                  <a:schemeClr val="accent1"/>
                </a:solidFill>
              </a:defRPr>
            </a:lvl1pPr>
          </a:lstStyle>
          <a:p>
            <a:r>
              <a:rPr lang="en-US"/>
              <a:t>Click to edit Master title style</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24"/>
          <p:cNvSpPr>
            <a:spLocks noGrp="1"/>
          </p:cNvSpPr>
          <p:nvPr>
            <p:ph sz="quarter" idx="14"/>
          </p:nvPr>
        </p:nvSpPr>
        <p:spPr>
          <a:xfrm>
            <a:off x="838200" y="1943100"/>
            <a:ext cx="10515600" cy="3924300"/>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4954203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1_Nav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482138"/>
            <a:ext cx="10515600" cy="1003762"/>
          </a:xfrm>
          <a:prstGeom prst="rect">
            <a:avLst/>
          </a:prstGeom>
        </p:spPr>
        <p:txBody>
          <a:bodyPr lIns="0" tIns="0" rIns="0" bIns="0" anchor="b" anchorCtr="0"/>
          <a:lstStyle>
            <a:lvl1pPr>
              <a:defRPr sz="3200" baseline="0">
                <a:solidFill>
                  <a:schemeClr val="accent2"/>
                </a:solidFill>
              </a:defRPr>
            </a:lvl1pPr>
          </a:lstStyle>
          <a:p>
            <a:r>
              <a:rPr lang="en-US"/>
              <a:t>Click to edit Master title style</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24"/>
          <p:cNvSpPr>
            <a:spLocks noGrp="1"/>
          </p:cNvSpPr>
          <p:nvPr>
            <p:ph sz="quarter" idx="14"/>
          </p:nvPr>
        </p:nvSpPr>
        <p:spPr>
          <a:xfrm>
            <a:off x="838200" y="1943100"/>
            <a:ext cx="10515600" cy="3924300"/>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1643071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1_Teal">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482138"/>
            <a:ext cx="10515600" cy="1003762"/>
          </a:xfrm>
          <a:prstGeom prst="rect">
            <a:avLst/>
          </a:prstGeom>
        </p:spPr>
        <p:txBody>
          <a:bodyPr lIns="0" tIns="0" rIns="0" bIns="0" anchor="b" anchorCtr="0"/>
          <a:lstStyle>
            <a:lvl1pPr>
              <a:defRPr sz="3200" baseline="0">
                <a:solidFill>
                  <a:schemeClr val="accent3"/>
                </a:solidFill>
              </a:defRPr>
            </a:lvl1pPr>
          </a:lstStyle>
          <a:p>
            <a:r>
              <a:rPr lang="en-US"/>
              <a:t>Click to edit Master title style</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Content Placeholder 24"/>
          <p:cNvSpPr>
            <a:spLocks noGrp="1"/>
          </p:cNvSpPr>
          <p:nvPr>
            <p:ph sz="quarter" idx="14"/>
          </p:nvPr>
        </p:nvSpPr>
        <p:spPr>
          <a:xfrm>
            <a:off x="838200" y="1943100"/>
            <a:ext cx="10515600" cy="3924300"/>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9502955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2_Purple">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bg1"/>
                </a:solidFill>
              </a:defRPr>
            </a:lvl1pPr>
          </a:lstStyle>
          <a:p>
            <a:r>
              <a:rPr lang="en-US"/>
              <a:t>Click to edit Master title style</a:t>
            </a:r>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42970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2_Violet">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accent1"/>
                </a:solidFill>
              </a:defRPr>
            </a:lvl1pPr>
          </a:lstStyle>
          <a:p>
            <a:r>
              <a:rPr lang="en-US"/>
              <a:t>Click to edit Master title style</a:t>
            </a:r>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36982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2_Navy">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bg1"/>
                </a:solidFill>
              </a:defRPr>
            </a:lvl1pPr>
          </a:lstStyle>
          <a:p>
            <a:r>
              <a:rPr lang="en-US"/>
              <a:t>Click to edit Master title style</a:t>
            </a:r>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70247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2_Blue">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accent2"/>
                </a:solidFill>
              </a:defRPr>
            </a:lvl1pPr>
          </a:lstStyle>
          <a:p>
            <a:r>
              <a:rPr lang="en-US"/>
              <a:t>Click to edit Master title style</a:t>
            </a:r>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78028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2_teal">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bg1"/>
                </a:solidFill>
              </a:defRPr>
            </a:lvl1pPr>
          </a:lstStyle>
          <a:p>
            <a:r>
              <a:rPr lang="en-US"/>
              <a:t>Click to edit Master title style</a:t>
            </a:r>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74969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2_Navy">
    <p:spTree>
      <p:nvGrpSpPr>
        <p:cNvPr id="1" name=""/>
        <p:cNvGrpSpPr/>
        <p:nvPr/>
      </p:nvGrpSpPr>
      <p:grpSpPr>
        <a:xfrm>
          <a:off x="0" y="0"/>
          <a:ext cx="0" cy="0"/>
          <a:chOff x="0" y="0"/>
          <a:chExt cx="0" cy="0"/>
        </a:xfrm>
      </p:grpSpPr>
      <p:sp>
        <p:nvSpPr>
          <p:cNvPr id="14" name="Rectangle 13"/>
          <p:cNvSpPr/>
          <p:nvPr userDrawn="1"/>
        </p:nvSpPr>
        <p:spPr>
          <a:xfrm>
            <a:off x="-2" y="0"/>
            <a:ext cx="12192002" cy="5146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1091295"/>
            <a:ext cx="8306724" cy="2063580"/>
          </a:xfrm>
          <a:prstGeom prst="rect">
            <a:avLst/>
          </a:prstGeom>
        </p:spPr>
        <p:txBody>
          <a:bodyPr vert="horz" lIns="0" tIns="0" rIns="0" bIns="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a:t>Click to edit Cover Slide Presentation Title Here</a:t>
            </a:r>
          </a:p>
        </p:txBody>
      </p:sp>
      <p:sp>
        <p:nvSpPr>
          <p:cNvPr id="9" name="Text Placeholder 7"/>
          <p:cNvSpPr>
            <a:spLocks noGrp="1"/>
          </p:cNvSpPr>
          <p:nvPr>
            <p:ph type="body" sz="quarter" idx="10" hasCustomPrompt="1"/>
          </p:nvPr>
        </p:nvSpPr>
        <p:spPr>
          <a:xfrm>
            <a:off x="838200" y="3614432"/>
            <a:ext cx="8306724" cy="1057322"/>
          </a:xfrm>
          <a:prstGeom prst="rect">
            <a:avLst/>
          </a:prstGeom>
        </p:spPr>
        <p:txBody>
          <a:bodyPr lIns="0" tIns="0" rIns="0" bIns="0"/>
          <a:lstStyle>
            <a:lvl1pPr marL="0" indent="0">
              <a:buFontTx/>
              <a:buNone/>
              <a:defRPr sz="2000" b="0" i="1" baseline="0">
                <a:solidFill>
                  <a:schemeClr val="bg1"/>
                </a:solidFill>
                <a:latin typeface="Arial" charset="0"/>
                <a:ea typeface="Arial" charset="0"/>
                <a:cs typeface="Arial" charset="0"/>
              </a:defRPr>
            </a:lvl1pPr>
          </a:lstStyle>
          <a:p>
            <a:pPr lvl="0"/>
            <a:r>
              <a:rPr lang="en-US"/>
              <a:t>Click to edit subtitle here</a:t>
            </a:r>
          </a:p>
        </p:txBody>
      </p:sp>
      <p:sp>
        <p:nvSpPr>
          <p:cNvPr id="2" name="Rectangle 1"/>
          <p:cNvSpPr/>
          <p:nvPr userDrawn="1"/>
        </p:nvSpPr>
        <p:spPr>
          <a:xfrm>
            <a:off x="838200" y="5980460"/>
            <a:ext cx="6096000" cy="287258"/>
          </a:xfrm>
          <a:prstGeom prst="rect">
            <a:avLst/>
          </a:prstGeom>
        </p:spPr>
        <p:txBody>
          <a:bodyPr vert="horz" lIns="0" tIns="0" rIns="0" bIns="0" anchor="ctr" anchorCtr="0">
            <a:spAutoFit/>
          </a:bodyPr>
          <a:lstStyle/>
          <a:p>
            <a:pPr marR="0" algn="l" rtl="0"/>
            <a:r>
              <a:rPr lang="en-US" sz="2800" b="0" i="0" u="none" strike="noStrike" spc="50" baseline="30000">
                <a:solidFill>
                  <a:schemeClr val="tx2"/>
                </a:solidFill>
                <a:latin typeface="+mj-lt"/>
              </a:rPr>
              <a:t>Pediatric Acute Care Cardiology Collaborative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5049" y="5707338"/>
            <a:ext cx="2343266" cy="667253"/>
          </a:xfrm>
          <a:prstGeom prst="rect">
            <a:avLst/>
          </a:prstGeom>
        </p:spPr>
      </p:pic>
      <p:cxnSp>
        <p:nvCxnSpPr>
          <p:cNvPr id="10" name="Straight Connector 9"/>
          <p:cNvCxnSpPr/>
          <p:nvPr userDrawn="1"/>
        </p:nvCxnSpPr>
        <p:spPr>
          <a:xfrm flipV="1">
            <a:off x="0" y="3358342"/>
            <a:ext cx="9144924" cy="415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605619"/>
      </p:ext>
    </p:extLst>
  </p:cSld>
  <p:clrMapOvr>
    <a:masterClrMapping/>
  </p:clrMapOvr>
  <p:extLst>
    <p:ext uri="{DCECCB84-F9BA-43D5-87BE-67443E8EF086}">
      <p15:sldGuideLst xmlns:p15="http://schemas.microsoft.com/office/powerpoint/2012/main">
        <p15:guide id="1" pos="3840">
          <p15:clr>
            <a:srgbClr val="FBAE40"/>
          </p15:clr>
        </p15:guide>
        <p15:guide id="2" pos="528">
          <p15:clr>
            <a:srgbClr val="FBAE40"/>
          </p15:clr>
        </p15:guide>
        <p15:guide id="3"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2_Aqua">
    <p:spTree>
      <p:nvGrpSpPr>
        <p:cNvPr id="1" name=""/>
        <p:cNvGrpSpPr/>
        <p:nvPr/>
      </p:nvGrpSpPr>
      <p:grpSpPr>
        <a:xfrm>
          <a:off x="0" y="0"/>
          <a:ext cx="0" cy="0"/>
          <a:chOff x="0" y="0"/>
          <a:chExt cx="0" cy="0"/>
        </a:xfrm>
      </p:grpSpPr>
      <p:sp>
        <p:nvSpPr>
          <p:cNvPr id="2" name="Rectangle 1"/>
          <p:cNvSpPr/>
          <p:nvPr userDrawn="1"/>
        </p:nvSpPr>
        <p:spPr>
          <a:xfrm>
            <a:off x="0" y="0"/>
            <a:ext cx="12192000" cy="1943100"/>
          </a:xfrm>
          <a:prstGeom prst="rect">
            <a:avLst/>
          </a:prstGeom>
          <a:solidFill>
            <a:srgbClr val="D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sp>
        <p:nvSpPr>
          <p:cNvPr id="14" name="Title 13"/>
          <p:cNvSpPr>
            <a:spLocks noGrp="1"/>
          </p:cNvSpPr>
          <p:nvPr>
            <p:ph type="title"/>
          </p:nvPr>
        </p:nvSpPr>
        <p:spPr>
          <a:xfrm>
            <a:off x="838200" y="382385"/>
            <a:ext cx="10515600" cy="1201191"/>
          </a:xfrm>
          <a:prstGeom prst="rect">
            <a:avLst/>
          </a:prstGeom>
        </p:spPr>
        <p:txBody>
          <a:bodyPr lIns="0" tIns="0" rIns="0" bIns="0" anchor="ctr" anchorCtr="0"/>
          <a:lstStyle>
            <a:lvl1pPr>
              <a:defRPr sz="3200" baseline="0">
                <a:solidFill>
                  <a:schemeClr val="accent3"/>
                </a:solidFill>
              </a:defRPr>
            </a:lvl1pPr>
          </a:lstStyle>
          <a:p>
            <a:r>
              <a:rPr lang="en-US"/>
              <a:t>Click to edit Master title style</a:t>
            </a:r>
          </a:p>
        </p:txBody>
      </p:sp>
      <p:sp>
        <p:nvSpPr>
          <p:cNvPr id="25" name="Content Placeholder 24"/>
          <p:cNvSpPr>
            <a:spLocks noGrp="1"/>
          </p:cNvSpPr>
          <p:nvPr>
            <p:ph sz="quarter" idx="14"/>
          </p:nvPr>
        </p:nvSpPr>
        <p:spPr>
          <a:xfrm>
            <a:off x="838200" y="2403586"/>
            <a:ext cx="10515600" cy="3463814"/>
          </a:xfrm>
          <a:prstGeom prst="rect">
            <a:avLst/>
          </a:prstGeom>
        </p:spPr>
        <p:txBody>
          <a:bodyPr lIns="0" tIns="0" rIns="0" bIns="0"/>
          <a:lstStyle>
            <a:lvl1pPr>
              <a:defRPr sz="2400" baseline="0">
                <a:solidFill>
                  <a:schemeClr val="bg1">
                    <a:lumMod val="50000"/>
                  </a:schemeClr>
                </a:solidFill>
                <a:latin typeface="+mn-lt"/>
              </a:defRPr>
            </a:lvl1pPr>
            <a:lvl2pPr>
              <a:defRPr sz="2000" baseline="0">
                <a:solidFill>
                  <a:schemeClr val="bg1">
                    <a:lumMod val="50000"/>
                  </a:schemeClr>
                </a:solidFill>
                <a:latin typeface="+mn-lt"/>
              </a:defRPr>
            </a:lvl2pPr>
            <a:lvl3pPr>
              <a:defRPr sz="1600" baseline="0">
                <a:solidFill>
                  <a:schemeClr val="bg1">
                    <a:lumMod val="50000"/>
                  </a:schemeClr>
                </a:solidFill>
                <a:latin typeface="+mn-lt"/>
              </a:defRPr>
            </a:lvl3pPr>
            <a:lvl4pPr>
              <a:defRPr sz="1800" baseline="0">
                <a:solidFill>
                  <a:schemeClr val="bg1">
                    <a:lumMod val="50000"/>
                  </a:schemeClr>
                </a:solidFill>
              </a:defRPr>
            </a:lvl4pPr>
            <a:lvl5pPr>
              <a:defRPr sz="1800" baseline="0">
                <a:solidFill>
                  <a:schemeClr val="bg1">
                    <a:lumMod val="50000"/>
                  </a:schemeClr>
                </a:solidFill>
              </a:defRPr>
            </a:lvl5pPr>
          </a:lstStyle>
          <a:p>
            <a:pPr lvl="0"/>
            <a:r>
              <a:rPr lang="en-US"/>
              <a:t>Click to edit Master text styles</a:t>
            </a:r>
          </a:p>
          <a:p>
            <a:pPr lvl="1"/>
            <a:r>
              <a:rPr lang="en-US"/>
              <a:t>Second level</a:t>
            </a:r>
          </a:p>
          <a:p>
            <a:pPr lvl="2"/>
            <a:r>
              <a:rPr lang="en-US"/>
              <a:t>Third level</a:t>
            </a:r>
          </a:p>
        </p:txBody>
      </p:sp>
      <p:cxnSp>
        <p:nvCxnSpPr>
          <p:cNvPr id="4" name="Straight Connector 3"/>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07487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3_RedHeader">
    <p:spTree>
      <p:nvGrpSpPr>
        <p:cNvPr id="1" name=""/>
        <p:cNvGrpSpPr/>
        <p:nvPr/>
      </p:nvGrpSpPr>
      <p:grpSpPr>
        <a:xfrm>
          <a:off x="0" y="0"/>
          <a:ext cx="0" cy="0"/>
          <a:chOff x="0" y="0"/>
          <a:chExt cx="0" cy="0"/>
        </a:xfrm>
      </p:grpSpPr>
      <p:sp>
        <p:nvSpPr>
          <p:cNvPr id="10" name="Text Placeholder 3"/>
          <p:cNvSpPr>
            <a:spLocks noGrp="1"/>
          </p:cNvSpPr>
          <p:nvPr>
            <p:ph type="body" sz="quarter" idx="15" hasCustomPrompt="1"/>
          </p:nvPr>
        </p:nvSpPr>
        <p:spPr>
          <a:xfrm>
            <a:off x="851720" y="5537197"/>
            <a:ext cx="4129088" cy="337643"/>
          </a:xfrm>
          <a:prstGeom prst="rect">
            <a:avLst/>
          </a:prstGeom>
        </p:spPr>
        <p:txBody>
          <a:bodyPr lIns="0" tIns="0" rIns="0" bIns="0"/>
          <a:lstStyle>
            <a:lvl1pPr marL="0" indent="0">
              <a:buFontTx/>
              <a:buNone/>
              <a:defRPr sz="1600" b="0" i="1" baseline="0">
                <a:solidFill>
                  <a:schemeClr val="bg1">
                    <a:lumMod val="50000"/>
                  </a:schemeClr>
                </a:solidFill>
                <a:latin typeface="+mn-lt"/>
              </a:defRPr>
            </a:lvl1pPr>
          </a:lstStyle>
          <a:p>
            <a:pPr lvl="0"/>
            <a:r>
              <a:rPr lang="en-US"/>
              <a:t>Click to edit description</a:t>
            </a:r>
          </a:p>
        </p:txBody>
      </p:sp>
      <p:cxnSp>
        <p:nvCxnSpPr>
          <p:cNvPr id="16" name="Straight Connector 15"/>
          <p:cNvCxnSpPr/>
          <p:nvPr userDrawn="1"/>
        </p:nvCxnSpPr>
        <p:spPr>
          <a:xfrm>
            <a:off x="0" y="6017742"/>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quarter" idx="17" hasCustomPrompt="1"/>
          </p:nvPr>
        </p:nvSpPr>
        <p:spPr>
          <a:xfrm>
            <a:off x="851162" y="1485900"/>
            <a:ext cx="10502638" cy="3908395"/>
          </a:xfrm>
          <a:prstGeom prst="rect">
            <a:avLst/>
          </a:prstGeom>
        </p:spPr>
        <p:txBody>
          <a:bodyPr lIns="0" tIns="0" rIns="0" bIns="0"/>
          <a:lstStyle>
            <a:lvl1pPr>
              <a:defRPr sz="2400">
                <a:latin typeface="+mn-lt"/>
              </a:defRPr>
            </a:lvl1pPr>
          </a:lstStyle>
          <a:p>
            <a:pPr lvl="0"/>
            <a:r>
              <a:rPr lang="en-US"/>
              <a:t>Click to add graphic content</a:t>
            </a:r>
          </a:p>
        </p:txBody>
      </p:sp>
      <p:sp>
        <p:nvSpPr>
          <p:cNvPr id="13" name="Title 13"/>
          <p:cNvSpPr>
            <a:spLocks noGrp="1"/>
          </p:cNvSpPr>
          <p:nvPr>
            <p:ph type="title"/>
          </p:nvPr>
        </p:nvSpPr>
        <p:spPr>
          <a:xfrm>
            <a:off x="838200" y="565262"/>
            <a:ext cx="10515600" cy="678891"/>
          </a:xfrm>
          <a:prstGeom prst="rect">
            <a:avLst/>
          </a:prstGeom>
        </p:spPr>
        <p:txBody>
          <a:bodyPr lIns="0" tIns="0" rIns="0" bIns="0" anchor="ctr" anchorCtr="0"/>
          <a:lstStyle>
            <a:lvl1pPr>
              <a:defRPr sz="3200" baseline="0">
                <a:solidFill>
                  <a:schemeClr val="accent4"/>
                </a:solidFill>
              </a:defRPr>
            </a:lvl1pPr>
          </a:lstStyle>
          <a:p>
            <a:r>
              <a:rPr lang="en-US"/>
              <a:t>Click to edit Master title style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1" name="Straight Connector 20"/>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03491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3_PurpleHeader">
    <p:spTree>
      <p:nvGrpSpPr>
        <p:cNvPr id="1" name=""/>
        <p:cNvGrpSpPr/>
        <p:nvPr/>
      </p:nvGrpSpPr>
      <p:grpSpPr>
        <a:xfrm>
          <a:off x="0" y="0"/>
          <a:ext cx="0" cy="0"/>
          <a:chOff x="0" y="0"/>
          <a:chExt cx="0" cy="0"/>
        </a:xfrm>
      </p:grpSpPr>
      <p:sp>
        <p:nvSpPr>
          <p:cNvPr id="10" name="Text Placeholder 3"/>
          <p:cNvSpPr>
            <a:spLocks noGrp="1"/>
          </p:cNvSpPr>
          <p:nvPr>
            <p:ph type="body" sz="quarter" idx="15" hasCustomPrompt="1"/>
          </p:nvPr>
        </p:nvSpPr>
        <p:spPr>
          <a:xfrm>
            <a:off x="851720" y="5537197"/>
            <a:ext cx="4129088" cy="337643"/>
          </a:xfrm>
          <a:prstGeom prst="rect">
            <a:avLst/>
          </a:prstGeom>
        </p:spPr>
        <p:txBody>
          <a:bodyPr lIns="0" tIns="0" rIns="0" bIns="0"/>
          <a:lstStyle>
            <a:lvl1pPr marL="0" indent="0">
              <a:buFontTx/>
              <a:buNone/>
              <a:defRPr sz="1600" b="0" i="1" baseline="0">
                <a:solidFill>
                  <a:schemeClr val="bg1">
                    <a:lumMod val="50000"/>
                  </a:schemeClr>
                </a:solidFill>
                <a:latin typeface="+mn-lt"/>
              </a:defRPr>
            </a:lvl1pPr>
          </a:lstStyle>
          <a:p>
            <a:pPr lvl="0"/>
            <a:r>
              <a:rPr lang="en-US"/>
              <a:t>Click to edit description</a:t>
            </a:r>
          </a:p>
        </p:txBody>
      </p:sp>
      <p:cxnSp>
        <p:nvCxnSpPr>
          <p:cNvPr id="16" name="Straight Connector 15"/>
          <p:cNvCxnSpPr/>
          <p:nvPr userDrawn="1"/>
        </p:nvCxnSpPr>
        <p:spPr>
          <a:xfrm>
            <a:off x="0" y="6017742"/>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13"/>
          <p:cNvSpPr>
            <a:spLocks noGrp="1"/>
          </p:cNvSpPr>
          <p:nvPr>
            <p:ph type="title"/>
          </p:nvPr>
        </p:nvSpPr>
        <p:spPr>
          <a:xfrm>
            <a:off x="838200" y="565262"/>
            <a:ext cx="10515600" cy="678891"/>
          </a:xfrm>
          <a:prstGeom prst="rect">
            <a:avLst/>
          </a:prstGeom>
        </p:spPr>
        <p:txBody>
          <a:bodyPr lIns="0" tIns="0" rIns="0" bIns="0" anchor="ctr" anchorCtr="0"/>
          <a:lstStyle>
            <a:lvl1pPr>
              <a:defRPr sz="3200" baseline="0">
                <a:solidFill>
                  <a:schemeClr val="accent1"/>
                </a:solidFill>
              </a:defRPr>
            </a:lvl1pPr>
          </a:lstStyle>
          <a:p>
            <a:r>
              <a:rPr lang="en-US"/>
              <a:t>Click to edit Master title style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1" name="Straight Connector 20"/>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265D7D9E-CBB6-A64D-B07A-7CB3081E610F}"/>
              </a:ext>
            </a:extLst>
          </p:cNvPr>
          <p:cNvSpPr>
            <a:spLocks noGrp="1"/>
          </p:cNvSpPr>
          <p:nvPr>
            <p:ph sz="quarter" idx="17" hasCustomPrompt="1"/>
          </p:nvPr>
        </p:nvSpPr>
        <p:spPr>
          <a:xfrm>
            <a:off x="851162" y="1485900"/>
            <a:ext cx="10502638" cy="3908395"/>
          </a:xfrm>
          <a:prstGeom prst="rect">
            <a:avLst/>
          </a:prstGeom>
        </p:spPr>
        <p:txBody>
          <a:bodyPr lIns="0" tIns="0" rIns="0" bIns="0"/>
          <a:lstStyle>
            <a:lvl1pPr>
              <a:defRPr sz="2400">
                <a:latin typeface="+mn-lt"/>
              </a:defRPr>
            </a:lvl1pPr>
          </a:lstStyle>
          <a:p>
            <a:pPr lvl="0"/>
            <a:r>
              <a:rPr lang="en-US"/>
              <a:t>Click to add graphic content</a:t>
            </a:r>
          </a:p>
        </p:txBody>
      </p:sp>
    </p:spTree>
    <p:extLst>
      <p:ext uri="{BB962C8B-B14F-4D97-AF65-F5344CB8AC3E}">
        <p14:creationId xmlns:p14="http://schemas.microsoft.com/office/powerpoint/2010/main" val="15125937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3_NavyHeader">
    <p:spTree>
      <p:nvGrpSpPr>
        <p:cNvPr id="1" name=""/>
        <p:cNvGrpSpPr/>
        <p:nvPr/>
      </p:nvGrpSpPr>
      <p:grpSpPr>
        <a:xfrm>
          <a:off x="0" y="0"/>
          <a:ext cx="0" cy="0"/>
          <a:chOff x="0" y="0"/>
          <a:chExt cx="0" cy="0"/>
        </a:xfrm>
      </p:grpSpPr>
      <p:sp>
        <p:nvSpPr>
          <p:cNvPr id="10" name="Text Placeholder 3"/>
          <p:cNvSpPr>
            <a:spLocks noGrp="1"/>
          </p:cNvSpPr>
          <p:nvPr>
            <p:ph type="body" sz="quarter" idx="15" hasCustomPrompt="1"/>
          </p:nvPr>
        </p:nvSpPr>
        <p:spPr>
          <a:xfrm>
            <a:off x="851720" y="5537197"/>
            <a:ext cx="4129088" cy="337643"/>
          </a:xfrm>
          <a:prstGeom prst="rect">
            <a:avLst/>
          </a:prstGeom>
        </p:spPr>
        <p:txBody>
          <a:bodyPr lIns="0" tIns="0" rIns="0" bIns="0"/>
          <a:lstStyle>
            <a:lvl1pPr marL="0" indent="0">
              <a:buFontTx/>
              <a:buNone/>
              <a:defRPr sz="1600" b="0" i="1" baseline="0">
                <a:solidFill>
                  <a:schemeClr val="bg1">
                    <a:lumMod val="50000"/>
                  </a:schemeClr>
                </a:solidFill>
                <a:latin typeface="+mn-lt"/>
              </a:defRPr>
            </a:lvl1pPr>
          </a:lstStyle>
          <a:p>
            <a:pPr lvl="0"/>
            <a:r>
              <a:rPr lang="en-US"/>
              <a:t>Click to edit description</a:t>
            </a:r>
          </a:p>
        </p:txBody>
      </p:sp>
      <p:cxnSp>
        <p:nvCxnSpPr>
          <p:cNvPr id="16" name="Straight Connector 15"/>
          <p:cNvCxnSpPr/>
          <p:nvPr userDrawn="1"/>
        </p:nvCxnSpPr>
        <p:spPr>
          <a:xfrm>
            <a:off x="0" y="6017742"/>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13"/>
          <p:cNvSpPr>
            <a:spLocks noGrp="1"/>
          </p:cNvSpPr>
          <p:nvPr>
            <p:ph type="title"/>
          </p:nvPr>
        </p:nvSpPr>
        <p:spPr>
          <a:xfrm>
            <a:off x="838200" y="565262"/>
            <a:ext cx="10515600" cy="678891"/>
          </a:xfrm>
          <a:prstGeom prst="rect">
            <a:avLst/>
          </a:prstGeom>
        </p:spPr>
        <p:txBody>
          <a:bodyPr lIns="0" tIns="0" rIns="0" bIns="0" anchor="ctr" anchorCtr="0"/>
          <a:lstStyle>
            <a:lvl1pPr>
              <a:defRPr sz="3200" baseline="0">
                <a:solidFill>
                  <a:schemeClr val="accent2"/>
                </a:solidFill>
              </a:defRPr>
            </a:lvl1pPr>
          </a:lstStyle>
          <a:p>
            <a:r>
              <a:rPr lang="en-US"/>
              <a:t>Click to edit Master title style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1" name="Straight Connector 20"/>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711024D4-CF14-B040-9F56-A4C83EBB5438}"/>
              </a:ext>
            </a:extLst>
          </p:cNvPr>
          <p:cNvSpPr>
            <a:spLocks noGrp="1"/>
          </p:cNvSpPr>
          <p:nvPr>
            <p:ph sz="quarter" idx="17" hasCustomPrompt="1"/>
          </p:nvPr>
        </p:nvSpPr>
        <p:spPr>
          <a:xfrm>
            <a:off x="851162" y="1485900"/>
            <a:ext cx="10502638" cy="3908395"/>
          </a:xfrm>
          <a:prstGeom prst="rect">
            <a:avLst/>
          </a:prstGeom>
        </p:spPr>
        <p:txBody>
          <a:bodyPr lIns="0" tIns="0" rIns="0" bIns="0"/>
          <a:lstStyle>
            <a:lvl1pPr>
              <a:defRPr sz="2400">
                <a:latin typeface="+mn-lt"/>
              </a:defRPr>
            </a:lvl1pPr>
          </a:lstStyle>
          <a:p>
            <a:pPr lvl="0"/>
            <a:r>
              <a:rPr lang="en-US"/>
              <a:t>Click to add graphic content</a:t>
            </a:r>
          </a:p>
        </p:txBody>
      </p:sp>
    </p:spTree>
    <p:extLst>
      <p:ext uri="{BB962C8B-B14F-4D97-AF65-F5344CB8AC3E}">
        <p14:creationId xmlns:p14="http://schemas.microsoft.com/office/powerpoint/2010/main" val="50625083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dy3_TealHeader">
    <p:spTree>
      <p:nvGrpSpPr>
        <p:cNvPr id="1" name=""/>
        <p:cNvGrpSpPr/>
        <p:nvPr/>
      </p:nvGrpSpPr>
      <p:grpSpPr>
        <a:xfrm>
          <a:off x="0" y="0"/>
          <a:ext cx="0" cy="0"/>
          <a:chOff x="0" y="0"/>
          <a:chExt cx="0" cy="0"/>
        </a:xfrm>
      </p:grpSpPr>
      <p:sp>
        <p:nvSpPr>
          <p:cNvPr id="10" name="Text Placeholder 3"/>
          <p:cNvSpPr>
            <a:spLocks noGrp="1"/>
          </p:cNvSpPr>
          <p:nvPr>
            <p:ph type="body" sz="quarter" idx="15" hasCustomPrompt="1"/>
          </p:nvPr>
        </p:nvSpPr>
        <p:spPr>
          <a:xfrm>
            <a:off x="851720" y="5537197"/>
            <a:ext cx="4129088" cy="337643"/>
          </a:xfrm>
          <a:prstGeom prst="rect">
            <a:avLst/>
          </a:prstGeom>
        </p:spPr>
        <p:txBody>
          <a:bodyPr lIns="0" tIns="0" rIns="0" bIns="0"/>
          <a:lstStyle>
            <a:lvl1pPr marL="0" indent="0">
              <a:buFontTx/>
              <a:buNone/>
              <a:defRPr sz="1600" b="0" i="1" baseline="0">
                <a:solidFill>
                  <a:schemeClr val="bg1">
                    <a:lumMod val="50000"/>
                  </a:schemeClr>
                </a:solidFill>
                <a:latin typeface="+mn-lt"/>
              </a:defRPr>
            </a:lvl1pPr>
          </a:lstStyle>
          <a:p>
            <a:pPr lvl="0"/>
            <a:r>
              <a:rPr lang="en-US"/>
              <a:t>Click to edit description</a:t>
            </a:r>
          </a:p>
        </p:txBody>
      </p:sp>
      <p:cxnSp>
        <p:nvCxnSpPr>
          <p:cNvPr id="16" name="Straight Connector 15"/>
          <p:cNvCxnSpPr/>
          <p:nvPr userDrawn="1"/>
        </p:nvCxnSpPr>
        <p:spPr>
          <a:xfrm>
            <a:off x="0" y="6017742"/>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13"/>
          <p:cNvSpPr>
            <a:spLocks noGrp="1"/>
          </p:cNvSpPr>
          <p:nvPr>
            <p:ph type="title"/>
          </p:nvPr>
        </p:nvSpPr>
        <p:spPr>
          <a:xfrm>
            <a:off x="838200" y="565262"/>
            <a:ext cx="10515600" cy="678891"/>
          </a:xfrm>
          <a:prstGeom prst="rect">
            <a:avLst/>
          </a:prstGeom>
        </p:spPr>
        <p:txBody>
          <a:bodyPr lIns="0" tIns="0" rIns="0" bIns="0" anchor="ctr" anchorCtr="0"/>
          <a:lstStyle>
            <a:lvl1pPr>
              <a:defRPr sz="3200" baseline="0">
                <a:solidFill>
                  <a:schemeClr val="accent3"/>
                </a:solidFill>
              </a:defRPr>
            </a:lvl1pPr>
          </a:lstStyle>
          <a:p>
            <a:r>
              <a:rPr lang="en-US"/>
              <a:t>Click to edit Master title style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1" name="Straight Connector 20"/>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7042A0FC-2612-AF46-AFB5-2AB97E069296}"/>
              </a:ext>
            </a:extLst>
          </p:cNvPr>
          <p:cNvSpPr>
            <a:spLocks noGrp="1"/>
          </p:cNvSpPr>
          <p:nvPr>
            <p:ph sz="quarter" idx="17" hasCustomPrompt="1"/>
          </p:nvPr>
        </p:nvSpPr>
        <p:spPr>
          <a:xfrm>
            <a:off x="851162" y="1485900"/>
            <a:ext cx="10502638" cy="3908395"/>
          </a:xfrm>
          <a:prstGeom prst="rect">
            <a:avLst/>
          </a:prstGeom>
        </p:spPr>
        <p:txBody>
          <a:bodyPr lIns="0" tIns="0" rIns="0" bIns="0"/>
          <a:lstStyle>
            <a:lvl1pPr>
              <a:defRPr sz="2400">
                <a:latin typeface="+mn-lt"/>
              </a:defRPr>
            </a:lvl1pPr>
          </a:lstStyle>
          <a:p>
            <a:pPr lvl="0"/>
            <a:r>
              <a:rPr lang="en-US"/>
              <a:t>Click to add graphic content</a:t>
            </a:r>
          </a:p>
        </p:txBody>
      </p:sp>
    </p:spTree>
    <p:extLst>
      <p:ext uri="{BB962C8B-B14F-4D97-AF65-F5344CB8AC3E}">
        <p14:creationId xmlns:p14="http://schemas.microsoft.com/office/powerpoint/2010/main" val="119266916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dy4_WhiteGreyRigh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15" name="Straight Connector 14"/>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8"/>
          </p:nvPr>
        </p:nvSpPr>
        <p:spPr>
          <a:xfrm>
            <a:off x="8826691" y="838200"/>
            <a:ext cx="2262487" cy="5023274"/>
          </a:xfrm>
          <a:prstGeom prst="rect">
            <a:avLst/>
          </a:prstGeom>
        </p:spPr>
        <p:txBody>
          <a:bodyPr lIns="0" tIns="0" rIns="0" bIns="0" anchor="ctr" anchorCtr="0"/>
          <a:lstStyle>
            <a:lvl1pPr marL="0" indent="0">
              <a:buFontTx/>
              <a:buNone/>
              <a:defRPr sz="2000" baseline="0">
                <a:solidFill>
                  <a:schemeClr val="tx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1" name="Content Placeholder 2"/>
          <p:cNvSpPr>
            <a:spLocks noGrp="1"/>
          </p:cNvSpPr>
          <p:nvPr>
            <p:ph sz="quarter" idx="19" hasCustomPrompt="1"/>
          </p:nvPr>
        </p:nvSpPr>
        <p:spPr>
          <a:xfrm>
            <a:off x="838199" y="838199"/>
            <a:ext cx="7674033" cy="5023275"/>
          </a:xfrm>
          <a:prstGeom prst="rect">
            <a:avLst/>
          </a:prstGeom>
        </p:spPr>
        <p:txBody>
          <a:bodyPr lIns="0" tIns="0" rIns="0" bIns="0"/>
          <a:lstStyle>
            <a:lvl1pPr>
              <a:defRPr sz="2400">
                <a:latin typeface="+mn-lt"/>
              </a:defRPr>
            </a:lvl1pPr>
          </a:lstStyle>
          <a:p>
            <a:pPr lvl="0"/>
            <a:r>
              <a:rPr lang="en-US"/>
              <a:t>Click to add graphic content</a:t>
            </a:r>
          </a:p>
        </p:txBody>
      </p:sp>
    </p:spTree>
    <p:extLst>
      <p:ext uri="{BB962C8B-B14F-4D97-AF65-F5344CB8AC3E}">
        <p14:creationId xmlns:p14="http://schemas.microsoft.com/office/powerpoint/2010/main" val="169324559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4_PurpleRight">
    <p:spTree>
      <p:nvGrpSpPr>
        <p:cNvPr id="1" name=""/>
        <p:cNvGrpSpPr/>
        <p:nvPr/>
      </p:nvGrpSpPr>
      <p:grpSpPr>
        <a:xfrm>
          <a:off x="0" y="0"/>
          <a:ext cx="0" cy="0"/>
          <a:chOff x="0" y="0"/>
          <a:chExt cx="0" cy="0"/>
        </a:xfrm>
      </p:grpSpPr>
      <p:sp>
        <p:nvSpPr>
          <p:cNvPr id="5" name="Rectangle 4"/>
          <p:cNvSpPr/>
          <p:nvPr userDrawn="1"/>
        </p:nvSpPr>
        <p:spPr>
          <a:xfrm>
            <a:off x="8578735" y="838199"/>
            <a:ext cx="2775065" cy="5023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p:cNvSpPr>
            <a:spLocks noGrp="1"/>
          </p:cNvSpPr>
          <p:nvPr>
            <p:ph type="body" sz="quarter" idx="18"/>
          </p:nvPr>
        </p:nvSpPr>
        <p:spPr>
          <a:xfrm>
            <a:off x="8826691" y="1080654"/>
            <a:ext cx="2262487" cy="4522123"/>
          </a:xfrm>
          <a:prstGeom prst="rect">
            <a:avLst/>
          </a:prstGeom>
        </p:spPr>
        <p:txBody>
          <a:bodyPr lIns="0" tIns="0" rIns="0" bIns="0"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6" name="Content Placeholder 2"/>
          <p:cNvSpPr>
            <a:spLocks noGrp="1"/>
          </p:cNvSpPr>
          <p:nvPr>
            <p:ph sz="quarter" idx="19" hasCustomPrompt="1"/>
          </p:nvPr>
        </p:nvSpPr>
        <p:spPr>
          <a:xfrm>
            <a:off x="838200" y="838199"/>
            <a:ext cx="7506892" cy="5023275"/>
          </a:xfrm>
          <a:prstGeom prst="rect">
            <a:avLst/>
          </a:prstGeom>
        </p:spPr>
        <p:txBody>
          <a:bodyPr lIns="0" tIns="0" rIns="0" bIns="0"/>
          <a:lstStyle>
            <a:lvl1pPr>
              <a:defRPr sz="2400">
                <a:latin typeface="+mn-lt"/>
              </a:defRPr>
            </a:lvl1pPr>
          </a:lstStyle>
          <a:p>
            <a:pPr lvl="0"/>
            <a:r>
              <a:rPr lang="en-US"/>
              <a:t>Click to add graphic content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8" name="Straight Connector 7"/>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4849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4_NavyRight">
    <p:spTree>
      <p:nvGrpSpPr>
        <p:cNvPr id="1" name=""/>
        <p:cNvGrpSpPr/>
        <p:nvPr/>
      </p:nvGrpSpPr>
      <p:grpSpPr>
        <a:xfrm>
          <a:off x="0" y="0"/>
          <a:ext cx="0" cy="0"/>
          <a:chOff x="0" y="0"/>
          <a:chExt cx="0" cy="0"/>
        </a:xfrm>
      </p:grpSpPr>
      <p:sp>
        <p:nvSpPr>
          <p:cNvPr id="5" name="Rectangle 4"/>
          <p:cNvSpPr/>
          <p:nvPr userDrawn="1"/>
        </p:nvSpPr>
        <p:spPr>
          <a:xfrm>
            <a:off x="8578735" y="838199"/>
            <a:ext cx="2775065" cy="5023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p:cNvSpPr>
            <a:spLocks noGrp="1"/>
          </p:cNvSpPr>
          <p:nvPr>
            <p:ph type="body" sz="quarter" idx="18"/>
          </p:nvPr>
        </p:nvSpPr>
        <p:spPr>
          <a:xfrm>
            <a:off x="8826691" y="1080654"/>
            <a:ext cx="2262487" cy="4522123"/>
          </a:xfrm>
          <a:prstGeom prst="rect">
            <a:avLst/>
          </a:prstGeom>
        </p:spPr>
        <p:txBody>
          <a:bodyPr lIns="0" tIns="0" rIns="0" bIns="0"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6" name="Content Placeholder 2"/>
          <p:cNvSpPr>
            <a:spLocks noGrp="1"/>
          </p:cNvSpPr>
          <p:nvPr>
            <p:ph sz="quarter" idx="19" hasCustomPrompt="1"/>
          </p:nvPr>
        </p:nvSpPr>
        <p:spPr>
          <a:xfrm>
            <a:off x="838200" y="838199"/>
            <a:ext cx="7506892" cy="5023275"/>
          </a:xfrm>
          <a:prstGeom prst="rect">
            <a:avLst/>
          </a:prstGeom>
        </p:spPr>
        <p:txBody>
          <a:bodyPr lIns="0" tIns="0" rIns="0" bIns="0"/>
          <a:lstStyle>
            <a:lvl1pPr>
              <a:defRPr sz="2400">
                <a:latin typeface="+mn-lt"/>
              </a:defRPr>
            </a:lvl1pPr>
          </a:lstStyle>
          <a:p>
            <a:pPr lvl="0"/>
            <a:r>
              <a:rPr lang="en-US"/>
              <a:t>Click to add graphic content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8" name="Straight Connector 7"/>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619328"/>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4_TealRight">
    <p:spTree>
      <p:nvGrpSpPr>
        <p:cNvPr id="1" name=""/>
        <p:cNvGrpSpPr/>
        <p:nvPr/>
      </p:nvGrpSpPr>
      <p:grpSpPr>
        <a:xfrm>
          <a:off x="0" y="0"/>
          <a:ext cx="0" cy="0"/>
          <a:chOff x="0" y="0"/>
          <a:chExt cx="0" cy="0"/>
        </a:xfrm>
      </p:grpSpPr>
      <p:sp>
        <p:nvSpPr>
          <p:cNvPr id="5" name="Rectangle 4"/>
          <p:cNvSpPr/>
          <p:nvPr userDrawn="1"/>
        </p:nvSpPr>
        <p:spPr>
          <a:xfrm>
            <a:off x="8578735" y="838199"/>
            <a:ext cx="2775065" cy="50232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p:cNvSpPr>
            <a:spLocks noGrp="1"/>
          </p:cNvSpPr>
          <p:nvPr>
            <p:ph type="body" sz="quarter" idx="18"/>
          </p:nvPr>
        </p:nvSpPr>
        <p:spPr>
          <a:xfrm>
            <a:off x="8826691" y="1080654"/>
            <a:ext cx="2262487" cy="4522123"/>
          </a:xfrm>
          <a:prstGeom prst="rect">
            <a:avLst/>
          </a:prstGeom>
        </p:spPr>
        <p:txBody>
          <a:bodyPr lIns="0" tIns="0" rIns="0" bIns="0"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6" name="Content Placeholder 2"/>
          <p:cNvSpPr>
            <a:spLocks noGrp="1"/>
          </p:cNvSpPr>
          <p:nvPr>
            <p:ph sz="quarter" idx="19" hasCustomPrompt="1"/>
          </p:nvPr>
        </p:nvSpPr>
        <p:spPr>
          <a:xfrm>
            <a:off x="838200" y="838199"/>
            <a:ext cx="7506892" cy="5023275"/>
          </a:xfrm>
          <a:prstGeom prst="rect">
            <a:avLst/>
          </a:prstGeom>
        </p:spPr>
        <p:txBody>
          <a:bodyPr lIns="0" tIns="0" rIns="0" bIns="0"/>
          <a:lstStyle>
            <a:lvl1pPr>
              <a:defRPr sz="2400">
                <a:latin typeface="+mn-lt"/>
              </a:defRPr>
            </a:lvl1pPr>
          </a:lstStyle>
          <a:p>
            <a:pPr lvl="0"/>
            <a:r>
              <a:rPr lang="en-US"/>
              <a:t>Click to add graphic content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8" name="Straight Connector 7"/>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26342"/>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dy5_WhiteGreyLeft">
    <p:spTree>
      <p:nvGrpSpPr>
        <p:cNvPr id="1" name=""/>
        <p:cNvGrpSpPr/>
        <p:nvPr/>
      </p:nvGrpSpPr>
      <p:grpSpPr>
        <a:xfrm>
          <a:off x="0" y="0"/>
          <a:ext cx="0" cy="0"/>
          <a:chOff x="0" y="0"/>
          <a:chExt cx="0" cy="0"/>
        </a:xfrm>
      </p:grpSpPr>
      <p:sp>
        <p:nvSpPr>
          <p:cNvPr id="23" name="Text Placeholder 2"/>
          <p:cNvSpPr>
            <a:spLocks noGrp="1"/>
          </p:cNvSpPr>
          <p:nvPr>
            <p:ph type="body" sz="quarter" idx="18"/>
          </p:nvPr>
        </p:nvSpPr>
        <p:spPr>
          <a:xfrm>
            <a:off x="838199" y="838199"/>
            <a:ext cx="2785610" cy="5023274"/>
          </a:xfrm>
          <a:prstGeom prst="rect">
            <a:avLst/>
          </a:prstGeom>
        </p:spPr>
        <p:txBody>
          <a:bodyPr anchor="ctr" anchorCtr="0"/>
          <a:lstStyle>
            <a:lvl1pPr marL="0" indent="0">
              <a:buFontTx/>
              <a:buNone/>
              <a:defRPr sz="2000" baseline="0">
                <a:solidFill>
                  <a:schemeClr val="tx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4" name="Content Placeholder 2"/>
          <p:cNvSpPr>
            <a:spLocks noGrp="1"/>
          </p:cNvSpPr>
          <p:nvPr>
            <p:ph sz="quarter" idx="19" hasCustomPrompt="1"/>
          </p:nvPr>
        </p:nvSpPr>
        <p:spPr>
          <a:xfrm>
            <a:off x="3871765" y="838199"/>
            <a:ext cx="7482035" cy="5023275"/>
          </a:xfrm>
          <a:prstGeom prst="rect">
            <a:avLst/>
          </a:prstGeom>
        </p:spPr>
        <p:txBody>
          <a:bodyPr lIns="0" tIns="0" rIns="0" bIns="0"/>
          <a:lstStyle>
            <a:lvl1pPr>
              <a:defRPr sz="2400">
                <a:latin typeface="+mn-lt"/>
              </a:defRPr>
            </a:lvl1pPr>
          </a:lstStyle>
          <a:p>
            <a:pPr lvl="0"/>
            <a:r>
              <a:rPr lang="en-US"/>
              <a:t>Click to add graphic content</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6" name="Straight Connector 25"/>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17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1_Purple">
    <p:spTree>
      <p:nvGrpSpPr>
        <p:cNvPr id="1" name=""/>
        <p:cNvGrpSpPr/>
        <p:nvPr/>
      </p:nvGrpSpPr>
      <p:grpSpPr>
        <a:xfrm>
          <a:off x="0" y="0"/>
          <a:ext cx="0" cy="0"/>
          <a:chOff x="0" y="0"/>
          <a:chExt cx="0" cy="0"/>
        </a:xfrm>
      </p:grpSpPr>
      <p:sp>
        <p:nvSpPr>
          <p:cNvPr id="14" name="Rectangle 13"/>
          <p:cNvSpPr/>
          <p:nvPr userDrawn="1"/>
        </p:nvSpPr>
        <p:spPr>
          <a:xfrm>
            <a:off x="-2" y="0"/>
            <a:ext cx="8395857"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Rectangle 6"/>
          <p:cNvSpPr/>
          <p:nvPr userDrawn="1"/>
        </p:nvSpPr>
        <p:spPr>
          <a:xfrm flipH="1">
            <a:off x="-2" y="6603533"/>
            <a:ext cx="12192001" cy="2544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838200"/>
            <a:ext cx="6743700" cy="2409723"/>
          </a:xfrm>
          <a:prstGeom prst="rect">
            <a:avLst/>
          </a:prstGeom>
        </p:spPr>
        <p:txBody>
          <a:bodyPr vert="horz" lIns="0" tIns="45720" rIns="91440" bIns="4572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a:t>Click to edit Cover Slide Presentation Title</a:t>
            </a:r>
          </a:p>
        </p:txBody>
      </p:sp>
      <p:sp>
        <p:nvSpPr>
          <p:cNvPr id="9" name="Text Placeholder 7"/>
          <p:cNvSpPr>
            <a:spLocks noGrp="1"/>
          </p:cNvSpPr>
          <p:nvPr>
            <p:ph type="body" sz="quarter" idx="10" hasCustomPrompt="1"/>
          </p:nvPr>
        </p:nvSpPr>
        <p:spPr>
          <a:xfrm>
            <a:off x="838199" y="3514452"/>
            <a:ext cx="6743701" cy="1465456"/>
          </a:xfrm>
          <a:prstGeom prst="rect">
            <a:avLst/>
          </a:prstGeom>
        </p:spPr>
        <p:txBody>
          <a:bodyPr lIns="0"/>
          <a:lstStyle>
            <a:lvl1pPr marL="0" indent="0">
              <a:buFontTx/>
              <a:buNone/>
              <a:defRPr sz="2400" b="0" i="0" baseline="0">
                <a:solidFill>
                  <a:schemeClr val="bg1"/>
                </a:solidFill>
                <a:latin typeface="Arial" charset="0"/>
                <a:ea typeface="Arial" charset="0"/>
                <a:cs typeface="Arial" charset="0"/>
              </a:defRPr>
            </a:lvl1pPr>
          </a:lstStyle>
          <a:p>
            <a:pPr lvl="0"/>
            <a:r>
              <a:rPr lang="en-US"/>
              <a:t>Click to edit subtitle here</a:t>
            </a:r>
          </a:p>
        </p:txBody>
      </p:sp>
      <p:sp>
        <p:nvSpPr>
          <p:cNvPr id="11" name="Text Placeholder 7"/>
          <p:cNvSpPr>
            <a:spLocks noGrp="1"/>
          </p:cNvSpPr>
          <p:nvPr>
            <p:ph type="body" sz="quarter" idx="11" hasCustomPrompt="1"/>
          </p:nvPr>
        </p:nvSpPr>
        <p:spPr>
          <a:xfrm>
            <a:off x="838199" y="5652656"/>
            <a:ext cx="6743701" cy="634473"/>
          </a:xfrm>
          <a:prstGeom prst="rect">
            <a:avLst/>
          </a:prstGeom>
        </p:spPr>
        <p:txBody>
          <a:bodyPr lIns="0"/>
          <a:lstStyle>
            <a:lvl1pPr marL="0" indent="0">
              <a:buFontTx/>
              <a:buNone/>
              <a:defRPr sz="1600" b="0" i="1" baseline="0">
                <a:solidFill>
                  <a:schemeClr val="bg1"/>
                </a:solidFill>
                <a:latin typeface="Arial" charset="0"/>
                <a:ea typeface="Arial" charset="0"/>
                <a:cs typeface="Arial" charset="0"/>
              </a:defRPr>
            </a:lvl1pPr>
          </a:lstStyle>
          <a:p>
            <a:pPr lvl="0"/>
            <a:r>
              <a:rPr lang="en-US"/>
              <a:t>Click to edit author/speaker info</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7637" y="2712250"/>
            <a:ext cx="2892829" cy="1018328"/>
          </a:xfrm>
          <a:prstGeom prst="rect">
            <a:avLst/>
          </a:prstGeom>
        </p:spPr>
      </p:pic>
    </p:spTree>
    <p:extLst>
      <p:ext uri="{BB962C8B-B14F-4D97-AF65-F5344CB8AC3E}">
        <p14:creationId xmlns:p14="http://schemas.microsoft.com/office/powerpoint/2010/main" val="354437852"/>
      </p:ext>
    </p:extLst>
  </p:cSld>
  <p:clrMapOvr>
    <a:masterClrMapping/>
  </p:clrMapOvr>
  <p:extLst>
    <p:ext uri="{DCECCB84-F9BA-43D5-87BE-67443E8EF086}">
      <p15:sldGuideLst xmlns:p15="http://schemas.microsoft.com/office/powerpoint/2012/main">
        <p15:guide id="1" orient="horz" pos="2160" userDrawn="1">
          <p15:clr>
            <a:srgbClr val="FBAE40"/>
          </p15:clr>
        </p15:guide>
        <p15:guide id="3" pos="5280" userDrawn="1">
          <p15:clr>
            <a:srgbClr val="FBAE40"/>
          </p15:clr>
        </p15:guide>
        <p15:guide id="4" pos="477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dy5_PurpleLeft">
    <p:spTree>
      <p:nvGrpSpPr>
        <p:cNvPr id="1" name=""/>
        <p:cNvGrpSpPr/>
        <p:nvPr/>
      </p:nvGrpSpPr>
      <p:grpSpPr>
        <a:xfrm>
          <a:off x="0" y="0"/>
          <a:ext cx="0" cy="0"/>
          <a:chOff x="0" y="0"/>
          <a:chExt cx="0" cy="0"/>
        </a:xfrm>
      </p:grpSpPr>
      <p:sp>
        <p:nvSpPr>
          <p:cNvPr id="22" name="Rectangle 21"/>
          <p:cNvSpPr/>
          <p:nvPr userDrawn="1"/>
        </p:nvSpPr>
        <p:spPr>
          <a:xfrm>
            <a:off x="838199" y="838200"/>
            <a:ext cx="2785610" cy="50232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p:cNvSpPr>
            <a:spLocks noGrp="1"/>
          </p:cNvSpPr>
          <p:nvPr>
            <p:ph type="body" sz="quarter" idx="18"/>
          </p:nvPr>
        </p:nvSpPr>
        <p:spPr>
          <a:xfrm>
            <a:off x="1080655" y="1080655"/>
            <a:ext cx="2294311" cy="4522123"/>
          </a:xfrm>
          <a:prstGeom prst="rect">
            <a:avLst/>
          </a:prstGeom>
        </p:spPr>
        <p:txBody>
          <a:bodyPr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4" name="Content Placeholder 2"/>
          <p:cNvSpPr>
            <a:spLocks noGrp="1"/>
          </p:cNvSpPr>
          <p:nvPr>
            <p:ph sz="quarter" idx="19" hasCustomPrompt="1"/>
          </p:nvPr>
        </p:nvSpPr>
        <p:spPr>
          <a:xfrm>
            <a:off x="3871765" y="838199"/>
            <a:ext cx="7482035" cy="5023275"/>
          </a:xfrm>
          <a:prstGeom prst="rect">
            <a:avLst/>
          </a:prstGeom>
        </p:spPr>
        <p:txBody>
          <a:bodyPr lIns="0" tIns="0" rIns="0" bIns="0"/>
          <a:lstStyle>
            <a:lvl1pPr>
              <a:defRPr sz="2400">
                <a:latin typeface="+mn-lt"/>
              </a:defRPr>
            </a:lvl1pPr>
          </a:lstStyle>
          <a:p>
            <a:pPr lvl="0"/>
            <a:r>
              <a:rPr lang="en-US"/>
              <a:t>Click to add graphic content</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6" name="Straight Connector 25"/>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94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5_NavyLeft">
    <p:spTree>
      <p:nvGrpSpPr>
        <p:cNvPr id="1" name=""/>
        <p:cNvGrpSpPr/>
        <p:nvPr/>
      </p:nvGrpSpPr>
      <p:grpSpPr>
        <a:xfrm>
          <a:off x="0" y="0"/>
          <a:ext cx="0" cy="0"/>
          <a:chOff x="0" y="0"/>
          <a:chExt cx="0" cy="0"/>
        </a:xfrm>
      </p:grpSpPr>
      <p:sp>
        <p:nvSpPr>
          <p:cNvPr id="22" name="Rectangle 21"/>
          <p:cNvSpPr/>
          <p:nvPr userDrawn="1"/>
        </p:nvSpPr>
        <p:spPr>
          <a:xfrm>
            <a:off x="838199" y="838200"/>
            <a:ext cx="2785610" cy="50232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p:cNvSpPr>
            <a:spLocks noGrp="1"/>
          </p:cNvSpPr>
          <p:nvPr>
            <p:ph type="body" sz="quarter" idx="18"/>
          </p:nvPr>
        </p:nvSpPr>
        <p:spPr>
          <a:xfrm>
            <a:off x="1080655" y="1080655"/>
            <a:ext cx="2294311" cy="4522123"/>
          </a:xfrm>
          <a:prstGeom prst="rect">
            <a:avLst/>
          </a:prstGeom>
        </p:spPr>
        <p:txBody>
          <a:bodyPr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4" name="Content Placeholder 2"/>
          <p:cNvSpPr>
            <a:spLocks noGrp="1"/>
          </p:cNvSpPr>
          <p:nvPr>
            <p:ph sz="quarter" idx="19" hasCustomPrompt="1"/>
          </p:nvPr>
        </p:nvSpPr>
        <p:spPr>
          <a:xfrm>
            <a:off x="3871765" y="838199"/>
            <a:ext cx="7482035" cy="5023275"/>
          </a:xfrm>
          <a:prstGeom prst="rect">
            <a:avLst/>
          </a:prstGeom>
        </p:spPr>
        <p:txBody>
          <a:bodyPr lIns="0" tIns="0" rIns="0" bIns="0"/>
          <a:lstStyle>
            <a:lvl1pPr>
              <a:defRPr sz="2400">
                <a:latin typeface="+mn-lt"/>
              </a:defRPr>
            </a:lvl1pPr>
          </a:lstStyle>
          <a:p>
            <a:pPr lvl="0"/>
            <a:r>
              <a:rPr lang="en-US"/>
              <a:t>Click to add graphic content</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6" name="Straight Connector 25"/>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78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5_TealLeft">
    <p:spTree>
      <p:nvGrpSpPr>
        <p:cNvPr id="1" name=""/>
        <p:cNvGrpSpPr/>
        <p:nvPr/>
      </p:nvGrpSpPr>
      <p:grpSpPr>
        <a:xfrm>
          <a:off x="0" y="0"/>
          <a:ext cx="0" cy="0"/>
          <a:chOff x="0" y="0"/>
          <a:chExt cx="0" cy="0"/>
        </a:xfrm>
      </p:grpSpPr>
      <p:sp>
        <p:nvSpPr>
          <p:cNvPr id="22" name="Rectangle 21"/>
          <p:cNvSpPr/>
          <p:nvPr userDrawn="1"/>
        </p:nvSpPr>
        <p:spPr>
          <a:xfrm>
            <a:off x="838199" y="838200"/>
            <a:ext cx="2785610" cy="50232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p:cNvSpPr>
            <a:spLocks noGrp="1"/>
          </p:cNvSpPr>
          <p:nvPr>
            <p:ph type="body" sz="quarter" idx="18"/>
          </p:nvPr>
        </p:nvSpPr>
        <p:spPr>
          <a:xfrm>
            <a:off x="1080655" y="1080655"/>
            <a:ext cx="2294311" cy="4522123"/>
          </a:xfrm>
          <a:prstGeom prst="rect">
            <a:avLst/>
          </a:prstGeom>
        </p:spPr>
        <p:txBody>
          <a:bodyPr anchor="ctr" anchorCtr="0"/>
          <a:lstStyle>
            <a:lvl1pPr marL="0" indent="0">
              <a:buFontTx/>
              <a:buNone/>
              <a:defRPr sz="2000" baseline="0">
                <a:solidFill>
                  <a:schemeClr val="bg1"/>
                </a:solidFill>
                <a:latin typeface="+mn-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4" name="Content Placeholder 2"/>
          <p:cNvSpPr>
            <a:spLocks noGrp="1"/>
          </p:cNvSpPr>
          <p:nvPr>
            <p:ph sz="quarter" idx="19" hasCustomPrompt="1"/>
          </p:nvPr>
        </p:nvSpPr>
        <p:spPr>
          <a:xfrm>
            <a:off x="3871765" y="838199"/>
            <a:ext cx="7482035" cy="5023275"/>
          </a:xfrm>
          <a:prstGeom prst="rect">
            <a:avLst/>
          </a:prstGeom>
        </p:spPr>
        <p:txBody>
          <a:bodyPr lIns="0" tIns="0" rIns="0" bIns="0"/>
          <a:lstStyle>
            <a:lvl1pPr>
              <a:defRPr sz="2400">
                <a:latin typeface="+mn-lt"/>
              </a:defRPr>
            </a:lvl1pPr>
          </a:lstStyle>
          <a:p>
            <a:pPr lvl="0"/>
            <a:r>
              <a:rPr lang="en-US"/>
              <a:t>Click to add graphic content</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800" y="6160645"/>
            <a:ext cx="1541702" cy="439005"/>
          </a:xfrm>
          <a:prstGeom prst="rect">
            <a:avLst/>
          </a:prstGeom>
        </p:spPr>
      </p:pic>
      <p:cxnSp>
        <p:nvCxnSpPr>
          <p:cNvPr id="26" name="Straight Connector 25"/>
          <p:cNvCxnSpPr/>
          <p:nvPr userDrawn="1"/>
        </p:nvCxnSpPr>
        <p:spPr>
          <a:xfrm>
            <a:off x="0" y="6375865"/>
            <a:ext cx="98422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902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2_Purple">
    <p:spTree>
      <p:nvGrpSpPr>
        <p:cNvPr id="1" name=""/>
        <p:cNvGrpSpPr/>
        <p:nvPr/>
      </p:nvGrpSpPr>
      <p:grpSpPr>
        <a:xfrm>
          <a:off x="0" y="0"/>
          <a:ext cx="0" cy="0"/>
          <a:chOff x="0" y="0"/>
          <a:chExt cx="0" cy="0"/>
        </a:xfrm>
      </p:grpSpPr>
      <p:sp>
        <p:nvSpPr>
          <p:cNvPr id="14" name="Rectangle 13"/>
          <p:cNvSpPr/>
          <p:nvPr userDrawn="1"/>
        </p:nvSpPr>
        <p:spPr>
          <a:xfrm>
            <a:off x="-2" y="0"/>
            <a:ext cx="12192002" cy="51461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1091295"/>
            <a:ext cx="8306724" cy="2063580"/>
          </a:xfrm>
          <a:prstGeom prst="rect">
            <a:avLst/>
          </a:prstGeom>
        </p:spPr>
        <p:txBody>
          <a:bodyPr vert="horz" lIns="0" tIns="0" rIns="0" bIns="0" rtlCol="0" anchor="b" anchorCtr="0">
            <a:normAutofit/>
          </a:bodyPr>
          <a:lstStyle>
            <a:lvl1pPr>
              <a:defRPr sz="4400" b="0" cap="none" spc="100" baseline="0">
                <a:solidFill>
                  <a:schemeClr val="bg1"/>
                </a:solidFill>
                <a:latin typeface="Arial" charset="0"/>
                <a:ea typeface="Arial" charset="0"/>
                <a:cs typeface="Arial" charset="0"/>
              </a:defRPr>
            </a:lvl1pPr>
          </a:lstStyle>
          <a:p>
            <a:r>
              <a:rPr lang="en-US"/>
              <a:t>Thank you. Questions?</a:t>
            </a:r>
          </a:p>
        </p:txBody>
      </p:sp>
      <p:sp>
        <p:nvSpPr>
          <p:cNvPr id="9" name="Text Placeholder 7"/>
          <p:cNvSpPr>
            <a:spLocks noGrp="1"/>
          </p:cNvSpPr>
          <p:nvPr>
            <p:ph type="body" sz="quarter" idx="10" hasCustomPrompt="1"/>
          </p:nvPr>
        </p:nvSpPr>
        <p:spPr>
          <a:xfrm>
            <a:off x="838200" y="3614432"/>
            <a:ext cx="8306724" cy="1057322"/>
          </a:xfrm>
          <a:prstGeom prst="rect">
            <a:avLst/>
          </a:prstGeom>
        </p:spPr>
        <p:txBody>
          <a:bodyPr lIns="0" tIns="0" rIns="0" bIns="0"/>
          <a:lstStyle>
            <a:lvl1pPr marL="0" indent="0">
              <a:buFontTx/>
              <a:buNone/>
              <a:defRPr sz="2000" b="0" i="1" baseline="0">
                <a:solidFill>
                  <a:schemeClr val="bg1"/>
                </a:solidFill>
                <a:latin typeface="Arial" charset="0"/>
                <a:ea typeface="Arial" charset="0"/>
                <a:cs typeface="Arial" charset="0"/>
              </a:defRPr>
            </a:lvl1pPr>
          </a:lstStyle>
          <a:p>
            <a:pPr lvl="0"/>
            <a:r>
              <a:rPr lang="en-US"/>
              <a:t>pac3quality.org    e: pac3@cchmc.org</a:t>
            </a:r>
          </a:p>
        </p:txBody>
      </p:sp>
      <p:sp>
        <p:nvSpPr>
          <p:cNvPr id="2" name="Rectangle 1"/>
          <p:cNvSpPr/>
          <p:nvPr userDrawn="1"/>
        </p:nvSpPr>
        <p:spPr>
          <a:xfrm>
            <a:off x="838200" y="5980460"/>
            <a:ext cx="6096000" cy="287258"/>
          </a:xfrm>
          <a:prstGeom prst="rect">
            <a:avLst/>
          </a:prstGeom>
        </p:spPr>
        <p:txBody>
          <a:bodyPr vert="horz" lIns="0" tIns="0" rIns="0" bIns="0" anchor="ctr" anchorCtr="0">
            <a:spAutoFit/>
          </a:bodyPr>
          <a:lstStyle/>
          <a:p>
            <a:pPr marR="0" algn="l" rtl="0"/>
            <a:r>
              <a:rPr lang="en-US" sz="2800" b="0" i="0" u="none" strike="noStrike" spc="50" baseline="30000">
                <a:solidFill>
                  <a:schemeClr val="tx2"/>
                </a:solidFill>
                <a:latin typeface="+mj-lt"/>
              </a:rPr>
              <a:t>Pediatric Acute Care Cardiology Collaborative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5049" y="5707338"/>
            <a:ext cx="2343266" cy="667253"/>
          </a:xfrm>
          <a:prstGeom prst="rect">
            <a:avLst/>
          </a:prstGeom>
        </p:spPr>
      </p:pic>
      <p:cxnSp>
        <p:nvCxnSpPr>
          <p:cNvPr id="12" name="Straight Connector 11"/>
          <p:cNvCxnSpPr/>
          <p:nvPr userDrawn="1"/>
        </p:nvCxnSpPr>
        <p:spPr>
          <a:xfrm flipV="1">
            <a:off x="0" y="3358342"/>
            <a:ext cx="9144924" cy="4157"/>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853008"/>
      </p:ext>
    </p:extLst>
  </p:cSld>
  <p:clrMapOvr>
    <a:masterClrMapping/>
  </p:clrMapOvr>
  <p:extLst>
    <p:ext uri="{DCECCB84-F9BA-43D5-87BE-67443E8EF086}">
      <p15:sldGuideLst xmlns:p15="http://schemas.microsoft.com/office/powerpoint/2012/main">
        <p15:guide id="1" pos="3840">
          <p15:clr>
            <a:srgbClr val="FBAE40"/>
          </p15:clr>
        </p15:guide>
        <p15:guide id="2" pos="528">
          <p15:clr>
            <a:srgbClr val="FBAE40"/>
          </p15:clr>
        </p15:guide>
        <p15:guide id="3" pos="76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2_Navy">
    <p:spTree>
      <p:nvGrpSpPr>
        <p:cNvPr id="1" name=""/>
        <p:cNvGrpSpPr/>
        <p:nvPr/>
      </p:nvGrpSpPr>
      <p:grpSpPr>
        <a:xfrm>
          <a:off x="0" y="0"/>
          <a:ext cx="0" cy="0"/>
          <a:chOff x="0" y="0"/>
          <a:chExt cx="0" cy="0"/>
        </a:xfrm>
      </p:grpSpPr>
      <p:sp>
        <p:nvSpPr>
          <p:cNvPr id="14" name="Rectangle 13"/>
          <p:cNvSpPr/>
          <p:nvPr userDrawn="1"/>
        </p:nvSpPr>
        <p:spPr>
          <a:xfrm>
            <a:off x="-2" y="0"/>
            <a:ext cx="12192002" cy="5146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1091295"/>
            <a:ext cx="8306724" cy="2063580"/>
          </a:xfrm>
          <a:prstGeom prst="rect">
            <a:avLst/>
          </a:prstGeom>
        </p:spPr>
        <p:txBody>
          <a:bodyPr vert="horz" lIns="0" tIns="0" rIns="0" bIns="0" rtlCol="0" anchor="b" anchorCtr="0">
            <a:normAutofit/>
          </a:bodyPr>
          <a:lstStyle>
            <a:lvl1pPr>
              <a:defRPr sz="4400" b="0" cap="none" spc="100" baseline="0">
                <a:solidFill>
                  <a:schemeClr val="bg1"/>
                </a:solidFill>
                <a:latin typeface="Arial" charset="0"/>
                <a:ea typeface="Arial" charset="0"/>
                <a:cs typeface="Arial" charset="0"/>
              </a:defRPr>
            </a:lvl1pPr>
          </a:lstStyle>
          <a:p>
            <a:r>
              <a:rPr lang="en-US"/>
              <a:t>Thank you. Questions?</a:t>
            </a:r>
          </a:p>
        </p:txBody>
      </p:sp>
      <p:sp>
        <p:nvSpPr>
          <p:cNvPr id="9" name="Text Placeholder 7"/>
          <p:cNvSpPr>
            <a:spLocks noGrp="1"/>
          </p:cNvSpPr>
          <p:nvPr>
            <p:ph type="body" sz="quarter" idx="10" hasCustomPrompt="1"/>
          </p:nvPr>
        </p:nvSpPr>
        <p:spPr>
          <a:xfrm>
            <a:off x="838200" y="3614432"/>
            <a:ext cx="8306724" cy="1057322"/>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Tx/>
              <a:buNone/>
              <a:tabLst/>
              <a:defRPr sz="2000" b="0" i="1" baseline="0">
                <a:solidFill>
                  <a:schemeClr val="bg1"/>
                </a:solidFill>
                <a:latin typeface="Arial" charset="0"/>
                <a:ea typeface="Arial" charset="0"/>
                <a:cs typeface="Arial"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pac3quality.org    e: pac3@cchmc.org</a:t>
            </a:r>
          </a:p>
          <a:p>
            <a:pPr lvl="0"/>
            <a:endParaRPr lang="en-US"/>
          </a:p>
        </p:txBody>
      </p:sp>
      <p:sp>
        <p:nvSpPr>
          <p:cNvPr id="2" name="Rectangle 1"/>
          <p:cNvSpPr/>
          <p:nvPr userDrawn="1"/>
        </p:nvSpPr>
        <p:spPr>
          <a:xfrm>
            <a:off x="838200" y="5980460"/>
            <a:ext cx="6096000" cy="287258"/>
          </a:xfrm>
          <a:prstGeom prst="rect">
            <a:avLst/>
          </a:prstGeom>
        </p:spPr>
        <p:txBody>
          <a:bodyPr vert="horz" lIns="0" tIns="0" rIns="0" bIns="0" anchor="ctr" anchorCtr="0">
            <a:spAutoFit/>
          </a:bodyPr>
          <a:lstStyle/>
          <a:p>
            <a:pPr marR="0" algn="l" rtl="0"/>
            <a:r>
              <a:rPr lang="en-US" sz="2800" b="0" i="0" u="none" strike="noStrike" spc="50" baseline="30000">
                <a:solidFill>
                  <a:schemeClr val="tx2"/>
                </a:solidFill>
                <a:latin typeface="+mj-lt"/>
              </a:rPr>
              <a:t>Pediatric Acute Care Cardiology Collaborative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5049" y="5707338"/>
            <a:ext cx="2343266" cy="667253"/>
          </a:xfrm>
          <a:prstGeom prst="rect">
            <a:avLst/>
          </a:prstGeom>
        </p:spPr>
      </p:pic>
      <p:cxnSp>
        <p:nvCxnSpPr>
          <p:cNvPr id="12" name="Straight Connector 11"/>
          <p:cNvCxnSpPr/>
          <p:nvPr userDrawn="1"/>
        </p:nvCxnSpPr>
        <p:spPr>
          <a:xfrm flipV="1">
            <a:off x="0" y="3358342"/>
            <a:ext cx="9144924" cy="4157"/>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473172"/>
      </p:ext>
    </p:extLst>
  </p:cSld>
  <p:clrMapOvr>
    <a:masterClrMapping/>
  </p:clrMapOvr>
  <p:extLst>
    <p:ext uri="{DCECCB84-F9BA-43D5-87BE-67443E8EF086}">
      <p15:sldGuideLst xmlns:p15="http://schemas.microsoft.com/office/powerpoint/2012/main">
        <p15:guide id="1" pos="3840">
          <p15:clr>
            <a:srgbClr val="FBAE40"/>
          </p15:clr>
        </p15:guide>
        <p15:guide id="2" pos="528">
          <p15:clr>
            <a:srgbClr val="FBAE40"/>
          </p15:clr>
        </p15:guide>
        <p15:guide id="3" pos="76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1_Purple">
    <p:spTree>
      <p:nvGrpSpPr>
        <p:cNvPr id="1" name=""/>
        <p:cNvGrpSpPr/>
        <p:nvPr/>
      </p:nvGrpSpPr>
      <p:grpSpPr>
        <a:xfrm>
          <a:off x="0" y="0"/>
          <a:ext cx="0" cy="0"/>
          <a:chOff x="0" y="0"/>
          <a:chExt cx="0" cy="0"/>
        </a:xfrm>
      </p:grpSpPr>
      <p:sp>
        <p:nvSpPr>
          <p:cNvPr id="14" name="Rectangle 13"/>
          <p:cNvSpPr/>
          <p:nvPr userDrawn="1"/>
        </p:nvSpPr>
        <p:spPr>
          <a:xfrm>
            <a:off x="-2" y="0"/>
            <a:ext cx="8395857"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flipH="1">
            <a:off x="-2" y="6603533"/>
            <a:ext cx="12192001" cy="2544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Placeholder 1"/>
          <p:cNvSpPr>
            <a:spLocks noGrp="1"/>
          </p:cNvSpPr>
          <p:nvPr>
            <p:ph type="title" hasCustomPrompt="1"/>
          </p:nvPr>
        </p:nvSpPr>
        <p:spPr>
          <a:xfrm>
            <a:off x="838200" y="838200"/>
            <a:ext cx="6743700" cy="2409723"/>
          </a:xfrm>
          <a:prstGeom prst="rect">
            <a:avLst/>
          </a:prstGeom>
        </p:spPr>
        <p:txBody>
          <a:bodyPr vert="horz" lIns="0" tIns="45720" rIns="91440" bIns="4572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a:t>Thank you.</a:t>
            </a:r>
          </a:p>
        </p:txBody>
      </p:sp>
      <p:sp>
        <p:nvSpPr>
          <p:cNvPr id="17" name="Text Placeholder 7"/>
          <p:cNvSpPr>
            <a:spLocks noGrp="1"/>
          </p:cNvSpPr>
          <p:nvPr>
            <p:ph type="body" sz="quarter" idx="10" hasCustomPrompt="1"/>
          </p:nvPr>
        </p:nvSpPr>
        <p:spPr>
          <a:xfrm>
            <a:off x="838199" y="3514452"/>
            <a:ext cx="6743701" cy="1465456"/>
          </a:xfrm>
          <a:prstGeom prst="rect">
            <a:avLst/>
          </a:prstGeom>
        </p:spPr>
        <p:txBody>
          <a:bodyPr lIns="0"/>
          <a:lstStyle>
            <a:lvl1pPr marL="0" indent="0">
              <a:buFontTx/>
              <a:buNone/>
              <a:defRPr sz="2400" b="0" i="0" baseline="0">
                <a:solidFill>
                  <a:schemeClr val="bg1"/>
                </a:solidFill>
                <a:latin typeface="Arial" charset="0"/>
                <a:ea typeface="Arial" charset="0"/>
                <a:cs typeface="Arial" charset="0"/>
              </a:defRPr>
            </a:lvl1pPr>
          </a:lstStyle>
          <a:p>
            <a:pPr lvl="0"/>
            <a:r>
              <a:rPr lang="en-US"/>
              <a:t>Questions?</a:t>
            </a:r>
          </a:p>
        </p:txBody>
      </p:sp>
      <p:sp>
        <p:nvSpPr>
          <p:cNvPr id="20" name="Text Placeholder 7"/>
          <p:cNvSpPr>
            <a:spLocks noGrp="1"/>
          </p:cNvSpPr>
          <p:nvPr>
            <p:ph type="body" sz="quarter" idx="11" hasCustomPrompt="1"/>
          </p:nvPr>
        </p:nvSpPr>
        <p:spPr>
          <a:xfrm>
            <a:off x="838199" y="5619406"/>
            <a:ext cx="6743701" cy="634473"/>
          </a:xfrm>
          <a:prstGeom prst="rect">
            <a:avLst/>
          </a:prstGeom>
        </p:spPr>
        <p:txBody>
          <a:bodyPr lIns="0"/>
          <a:lstStyle>
            <a:lvl1pPr marL="0" indent="0">
              <a:buFontTx/>
              <a:buNone/>
              <a:defRPr sz="2000" b="0" i="1" baseline="0">
                <a:solidFill>
                  <a:schemeClr val="bg1"/>
                </a:solidFill>
                <a:latin typeface="Arial" charset="0"/>
                <a:ea typeface="Arial" charset="0"/>
                <a:cs typeface="Arial" charset="0"/>
              </a:defRPr>
            </a:lvl1pPr>
          </a:lstStyle>
          <a:p>
            <a:pPr lvl="0"/>
            <a:r>
              <a:rPr lang="en-US"/>
              <a:t>pac3quality.org   |  e.pac3@cchmc.org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7637" y="2712250"/>
            <a:ext cx="2892829" cy="1018328"/>
          </a:xfrm>
          <a:prstGeom prst="rect">
            <a:avLst/>
          </a:prstGeom>
        </p:spPr>
      </p:pic>
    </p:spTree>
    <p:extLst>
      <p:ext uri="{BB962C8B-B14F-4D97-AF65-F5344CB8AC3E}">
        <p14:creationId xmlns:p14="http://schemas.microsoft.com/office/powerpoint/2010/main" val="391434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1_Navy">
    <p:spTree>
      <p:nvGrpSpPr>
        <p:cNvPr id="1" name=""/>
        <p:cNvGrpSpPr/>
        <p:nvPr/>
      </p:nvGrpSpPr>
      <p:grpSpPr>
        <a:xfrm>
          <a:off x="0" y="0"/>
          <a:ext cx="0" cy="0"/>
          <a:chOff x="0" y="0"/>
          <a:chExt cx="0" cy="0"/>
        </a:xfrm>
      </p:grpSpPr>
      <p:sp>
        <p:nvSpPr>
          <p:cNvPr id="14" name="Rectangle 13"/>
          <p:cNvSpPr/>
          <p:nvPr userDrawn="1"/>
        </p:nvSpPr>
        <p:spPr>
          <a:xfrm>
            <a:off x="-2" y="0"/>
            <a:ext cx="8395857"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flipH="1">
            <a:off x="-2" y="6603533"/>
            <a:ext cx="12192001" cy="2544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Placeholder 1"/>
          <p:cNvSpPr>
            <a:spLocks noGrp="1"/>
          </p:cNvSpPr>
          <p:nvPr>
            <p:ph type="title" hasCustomPrompt="1"/>
          </p:nvPr>
        </p:nvSpPr>
        <p:spPr>
          <a:xfrm>
            <a:off x="838200" y="838200"/>
            <a:ext cx="6743700" cy="2409723"/>
          </a:xfrm>
          <a:prstGeom prst="rect">
            <a:avLst/>
          </a:prstGeom>
        </p:spPr>
        <p:txBody>
          <a:bodyPr vert="horz" lIns="0" tIns="45720" rIns="91440" bIns="4572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a:t>Thank you.</a:t>
            </a:r>
          </a:p>
        </p:txBody>
      </p:sp>
      <p:sp>
        <p:nvSpPr>
          <p:cNvPr id="17" name="Text Placeholder 7"/>
          <p:cNvSpPr>
            <a:spLocks noGrp="1"/>
          </p:cNvSpPr>
          <p:nvPr>
            <p:ph type="body" sz="quarter" idx="10" hasCustomPrompt="1"/>
          </p:nvPr>
        </p:nvSpPr>
        <p:spPr>
          <a:xfrm>
            <a:off x="838199" y="3514452"/>
            <a:ext cx="6743701" cy="1465456"/>
          </a:xfrm>
          <a:prstGeom prst="rect">
            <a:avLst/>
          </a:prstGeom>
        </p:spPr>
        <p:txBody>
          <a:bodyPr lIns="0"/>
          <a:lstStyle>
            <a:lvl1pPr marL="0" indent="0">
              <a:buFontTx/>
              <a:buNone/>
              <a:defRPr sz="2400" b="0" i="0" baseline="0">
                <a:solidFill>
                  <a:schemeClr val="bg1"/>
                </a:solidFill>
                <a:latin typeface="Arial" charset="0"/>
                <a:ea typeface="Arial" charset="0"/>
                <a:cs typeface="Arial" charset="0"/>
              </a:defRPr>
            </a:lvl1pPr>
          </a:lstStyle>
          <a:p>
            <a:pPr lvl="0"/>
            <a:r>
              <a:rPr lang="en-US"/>
              <a:t>Questions?</a:t>
            </a:r>
          </a:p>
        </p:txBody>
      </p:sp>
      <p:sp>
        <p:nvSpPr>
          <p:cNvPr id="20" name="Text Placeholder 7"/>
          <p:cNvSpPr>
            <a:spLocks noGrp="1"/>
          </p:cNvSpPr>
          <p:nvPr>
            <p:ph type="body" sz="quarter" idx="11" hasCustomPrompt="1"/>
          </p:nvPr>
        </p:nvSpPr>
        <p:spPr>
          <a:xfrm>
            <a:off x="838199" y="5619406"/>
            <a:ext cx="6743701" cy="634473"/>
          </a:xfrm>
          <a:prstGeom prst="rect">
            <a:avLst/>
          </a:prstGeom>
        </p:spPr>
        <p:txBody>
          <a:bodyPr lIns="0"/>
          <a:lstStyle>
            <a:lvl1pPr marL="0" indent="0">
              <a:buFontTx/>
              <a:buNone/>
              <a:defRPr sz="2000" b="0" i="1" baseline="0">
                <a:solidFill>
                  <a:schemeClr val="bg1"/>
                </a:solidFill>
                <a:latin typeface="Arial" charset="0"/>
                <a:ea typeface="Arial" charset="0"/>
                <a:cs typeface="Arial" charset="0"/>
              </a:defRPr>
            </a:lvl1pPr>
          </a:lstStyle>
          <a:p>
            <a:pPr lvl="0"/>
            <a:r>
              <a:rPr lang="en-US"/>
              <a:t>pac3quality.org   |  e.pac3@cchmc.org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7637" y="2712250"/>
            <a:ext cx="2892829" cy="1018328"/>
          </a:xfrm>
          <a:prstGeom prst="rect">
            <a:avLst/>
          </a:prstGeom>
        </p:spPr>
      </p:pic>
    </p:spTree>
    <p:extLst>
      <p:ext uri="{BB962C8B-B14F-4D97-AF65-F5344CB8AC3E}">
        <p14:creationId xmlns:p14="http://schemas.microsoft.com/office/powerpoint/2010/main" val="193318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48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1_Navy">
    <p:spTree>
      <p:nvGrpSpPr>
        <p:cNvPr id="1" name=""/>
        <p:cNvGrpSpPr/>
        <p:nvPr/>
      </p:nvGrpSpPr>
      <p:grpSpPr>
        <a:xfrm>
          <a:off x="0" y="0"/>
          <a:ext cx="0" cy="0"/>
          <a:chOff x="0" y="0"/>
          <a:chExt cx="0" cy="0"/>
        </a:xfrm>
      </p:grpSpPr>
      <p:sp>
        <p:nvSpPr>
          <p:cNvPr id="14" name="Rectangle 13"/>
          <p:cNvSpPr/>
          <p:nvPr userDrawn="1"/>
        </p:nvSpPr>
        <p:spPr>
          <a:xfrm>
            <a:off x="-2" y="0"/>
            <a:ext cx="8395857"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Rectangle 6"/>
          <p:cNvSpPr/>
          <p:nvPr userDrawn="1"/>
        </p:nvSpPr>
        <p:spPr>
          <a:xfrm flipH="1">
            <a:off x="-2" y="6603533"/>
            <a:ext cx="12192001" cy="2544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a:xfrm>
            <a:off x="838200" y="838200"/>
            <a:ext cx="6743700" cy="2409723"/>
          </a:xfrm>
          <a:prstGeom prst="rect">
            <a:avLst/>
          </a:prstGeom>
        </p:spPr>
        <p:txBody>
          <a:bodyPr vert="horz" lIns="0" tIns="45720" rIns="91440" bIns="4572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a:t>Click to edit Cover Slide Presentation Title</a:t>
            </a:r>
          </a:p>
        </p:txBody>
      </p:sp>
      <p:sp>
        <p:nvSpPr>
          <p:cNvPr id="9" name="Text Placeholder 7"/>
          <p:cNvSpPr>
            <a:spLocks noGrp="1"/>
          </p:cNvSpPr>
          <p:nvPr>
            <p:ph type="body" sz="quarter" idx="10" hasCustomPrompt="1"/>
          </p:nvPr>
        </p:nvSpPr>
        <p:spPr>
          <a:xfrm>
            <a:off x="838199" y="3514452"/>
            <a:ext cx="6743701" cy="1465456"/>
          </a:xfrm>
          <a:prstGeom prst="rect">
            <a:avLst/>
          </a:prstGeom>
        </p:spPr>
        <p:txBody>
          <a:bodyPr lIns="0"/>
          <a:lstStyle>
            <a:lvl1pPr marL="0" indent="0">
              <a:buFontTx/>
              <a:buNone/>
              <a:defRPr sz="2400" b="0" i="0" baseline="0">
                <a:solidFill>
                  <a:schemeClr val="bg1"/>
                </a:solidFill>
                <a:latin typeface="Arial" charset="0"/>
                <a:ea typeface="Arial" charset="0"/>
                <a:cs typeface="Arial" charset="0"/>
              </a:defRPr>
            </a:lvl1pPr>
          </a:lstStyle>
          <a:p>
            <a:pPr lvl="0"/>
            <a:r>
              <a:rPr lang="en-US"/>
              <a:t>Click to edit subtitle here</a:t>
            </a:r>
          </a:p>
        </p:txBody>
      </p:sp>
      <p:sp>
        <p:nvSpPr>
          <p:cNvPr id="11" name="Text Placeholder 7"/>
          <p:cNvSpPr>
            <a:spLocks noGrp="1"/>
          </p:cNvSpPr>
          <p:nvPr>
            <p:ph type="body" sz="quarter" idx="11" hasCustomPrompt="1"/>
          </p:nvPr>
        </p:nvSpPr>
        <p:spPr>
          <a:xfrm>
            <a:off x="838199" y="5652656"/>
            <a:ext cx="6743701" cy="634473"/>
          </a:xfrm>
          <a:prstGeom prst="rect">
            <a:avLst/>
          </a:prstGeom>
        </p:spPr>
        <p:txBody>
          <a:bodyPr lIns="0"/>
          <a:lstStyle>
            <a:lvl1pPr marL="0" indent="0">
              <a:buFontTx/>
              <a:buNone/>
              <a:defRPr sz="1600" b="0" i="1" baseline="0">
                <a:solidFill>
                  <a:schemeClr val="bg1"/>
                </a:solidFill>
                <a:latin typeface="Arial" charset="0"/>
                <a:ea typeface="Arial" charset="0"/>
                <a:cs typeface="Arial" charset="0"/>
              </a:defRPr>
            </a:lvl1pPr>
          </a:lstStyle>
          <a:p>
            <a:pPr lvl="0"/>
            <a:r>
              <a:rPr lang="en-US"/>
              <a:t>Click to edit author/speaker info</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7637" y="2712250"/>
            <a:ext cx="2892829" cy="1018328"/>
          </a:xfrm>
          <a:prstGeom prst="rect">
            <a:avLst/>
          </a:prstGeom>
        </p:spPr>
      </p:pic>
    </p:spTree>
    <p:extLst>
      <p:ext uri="{BB962C8B-B14F-4D97-AF65-F5344CB8AC3E}">
        <p14:creationId xmlns:p14="http://schemas.microsoft.com/office/powerpoint/2010/main" val="1746057363"/>
      </p:ext>
    </p:extLst>
  </p:cSld>
  <p:clrMapOvr>
    <a:masterClrMapping/>
  </p:clrMapOvr>
  <p:extLst>
    <p:ext uri="{DCECCB84-F9BA-43D5-87BE-67443E8EF086}">
      <p15:sldGuideLst xmlns:p15="http://schemas.microsoft.com/office/powerpoint/2012/main">
        <p15:guide id="1" orient="horz" pos="2160">
          <p15:clr>
            <a:srgbClr val="FBAE40"/>
          </p15:clr>
        </p15:guide>
        <p15:guide id="3" pos="5280">
          <p15:clr>
            <a:srgbClr val="FBAE40"/>
          </p15:clr>
        </p15:guide>
        <p15:guide id="4" pos="47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_Purple">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bg1"/>
                </a:solidFill>
                <a:latin typeface="Arial" charset="0"/>
                <a:ea typeface="Arial" charset="0"/>
                <a:cs typeface="Arial" charset="0"/>
              </a:defRPr>
            </a:lvl1pPr>
          </a:lstStyle>
          <a:p>
            <a:pPr lvl="0"/>
            <a:r>
              <a:rPr lang="en-US"/>
              <a:t>Click to edit subtitle here</a:t>
            </a:r>
          </a:p>
        </p:txBody>
      </p:sp>
      <p:cxnSp>
        <p:nvCxnSpPr>
          <p:cNvPr id="10" name="Straight Connector 9"/>
          <p:cNvCxnSpPr/>
          <p:nvPr userDrawn="1"/>
        </p:nvCxnSpPr>
        <p:spPr>
          <a:xfrm flipV="1">
            <a:off x="0" y="4108604"/>
            <a:ext cx="9144924" cy="415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752150"/>
      </p:ext>
    </p:extLst>
  </p:cSld>
  <p:clrMapOvr>
    <a:masterClrMapping/>
  </p:clrMapOvr>
  <p:extLst>
    <p:ext uri="{DCECCB84-F9BA-43D5-87BE-67443E8EF086}">
      <p15:sldGuideLst xmlns:p15="http://schemas.microsoft.com/office/powerpoint/2012/main">
        <p15:guide id="1" orient="horz" pos="1008" userDrawn="1">
          <p15:clr>
            <a:srgbClr val="FBAE40"/>
          </p15:clr>
        </p15:guide>
        <p15:guide id="2" pos="52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_Navy">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bg1"/>
                </a:solidFill>
                <a:latin typeface="Arial" charset="0"/>
                <a:ea typeface="Arial" charset="0"/>
                <a:cs typeface="Arial" charset="0"/>
              </a:defRPr>
            </a:lvl1pPr>
          </a:lstStyle>
          <a:p>
            <a:pPr lvl="0"/>
            <a:r>
              <a:rPr lang="en-US"/>
              <a:t>Click to edit subtitle here</a:t>
            </a:r>
          </a:p>
        </p:txBody>
      </p:sp>
      <p:cxnSp>
        <p:nvCxnSpPr>
          <p:cNvPr id="9" name="Straight Connector 8"/>
          <p:cNvCxnSpPr/>
          <p:nvPr userDrawn="1"/>
        </p:nvCxnSpPr>
        <p:spPr>
          <a:xfrm flipV="1">
            <a:off x="0" y="4108604"/>
            <a:ext cx="9144924" cy="415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553206"/>
      </p:ext>
    </p:extLst>
  </p:cSld>
  <p:clrMapOvr>
    <a:masterClrMapping/>
  </p:clrMapOvr>
  <p:extLst>
    <p:ext uri="{DCECCB84-F9BA-43D5-87BE-67443E8EF086}">
      <p15:sldGuideLst xmlns:p15="http://schemas.microsoft.com/office/powerpoint/2012/main">
        <p15:guide id="1" orient="horz" pos="1008">
          <p15:clr>
            <a:srgbClr val="FBAE40"/>
          </p15:clr>
        </p15:guide>
        <p15:guide id="2" pos="5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Teal">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bg1"/>
                </a:solidFill>
                <a:latin typeface="Arial" charset="0"/>
                <a:ea typeface="Arial" charset="0"/>
                <a:cs typeface="Arial" charset="0"/>
              </a:defRPr>
            </a:lvl1pPr>
          </a:lstStyle>
          <a:p>
            <a:r>
              <a:rPr lang="en-US"/>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bg1"/>
                </a:solidFill>
                <a:latin typeface="Arial" charset="0"/>
                <a:ea typeface="Arial" charset="0"/>
                <a:cs typeface="Arial" charset="0"/>
              </a:defRPr>
            </a:lvl1pPr>
          </a:lstStyle>
          <a:p>
            <a:pPr lvl="0"/>
            <a:r>
              <a:rPr lang="en-US"/>
              <a:t>Click to edit subtitle here</a:t>
            </a:r>
          </a:p>
        </p:txBody>
      </p:sp>
      <p:cxnSp>
        <p:nvCxnSpPr>
          <p:cNvPr id="9" name="Straight Connector 8"/>
          <p:cNvCxnSpPr/>
          <p:nvPr userDrawn="1"/>
        </p:nvCxnSpPr>
        <p:spPr>
          <a:xfrm flipV="1">
            <a:off x="0" y="4108604"/>
            <a:ext cx="9144924" cy="4158"/>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937398"/>
      </p:ext>
    </p:extLst>
  </p:cSld>
  <p:clrMapOvr>
    <a:masterClrMapping/>
  </p:clrMapOvr>
  <p:extLst>
    <p:ext uri="{DCECCB84-F9BA-43D5-87BE-67443E8EF086}">
      <p15:sldGuideLst xmlns:p15="http://schemas.microsoft.com/office/powerpoint/2012/main">
        <p15:guide id="1" orient="horz" pos="1008">
          <p15:clr>
            <a:srgbClr val="FBAE40"/>
          </p15:clr>
        </p15:guide>
        <p15:guide id="2" pos="5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Violet">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accent1"/>
                </a:solidFill>
                <a:latin typeface="Arial" charset="0"/>
                <a:ea typeface="Arial" charset="0"/>
                <a:cs typeface="Arial" charset="0"/>
              </a:defRPr>
            </a:lvl1pPr>
          </a:lstStyle>
          <a:p>
            <a:r>
              <a:rPr lang="en-US"/>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tx1"/>
                </a:solidFill>
                <a:latin typeface="Arial" charset="0"/>
                <a:ea typeface="Arial" charset="0"/>
                <a:cs typeface="Arial" charset="0"/>
              </a:defRPr>
            </a:lvl1pPr>
          </a:lstStyle>
          <a:p>
            <a:pPr lvl="0"/>
            <a:r>
              <a:rPr lang="en-US"/>
              <a:t>Click to edit subtitle here</a:t>
            </a:r>
          </a:p>
        </p:txBody>
      </p:sp>
      <p:cxnSp>
        <p:nvCxnSpPr>
          <p:cNvPr id="9" name="Straight Connector 8"/>
          <p:cNvCxnSpPr/>
          <p:nvPr userDrawn="1"/>
        </p:nvCxnSpPr>
        <p:spPr>
          <a:xfrm flipV="1">
            <a:off x="0" y="4108604"/>
            <a:ext cx="9144924" cy="4158"/>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505952"/>
      </p:ext>
    </p:extLst>
  </p:cSld>
  <p:clrMapOvr>
    <a:masterClrMapping/>
  </p:clrMapOvr>
  <p:extLst>
    <p:ext uri="{DCECCB84-F9BA-43D5-87BE-67443E8EF086}">
      <p15:sldGuideLst xmlns:p15="http://schemas.microsoft.com/office/powerpoint/2012/main">
        <p15:guide id="1" orient="horz" pos="1008">
          <p15:clr>
            <a:srgbClr val="FBAE40"/>
          </p15:clr>
        </p15:guide>
        <p15:guide id="2" pos="5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Blue">
    <p:spTree>
      <p:nvGrpSpPr>
        <p:cNvPr id="1" name=""/>
        <p:cNvGrpSpPr/>
        <p:nvPr/>
      </p:nvGrpSpPr>
      <p:grpSpPr>
        <a:xfrm>
          <a:off x="0" y="0"/>
          <a:ext cx="0" cy="0"/>
          <a:chOff x="0" y="0"/>
          <a:chExt cx="0" cy="0"/>
        </a:xfrm>
      </p:grpSpPr>
      <p:sp>
        <p:nvSpPr>
          <p:cNvPr id="6" name="Rectangle 5"/>
          <p:cNvSpPr/>
          <p:nvPr userDrawn="1"/>
        </p:nvSpPr>
        <p:spPr>
          <a:xfrm>
            <a:off x="0" y="-2"/>
            <a:ext cx="12192000" cy="68580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hasCustomPrompt="1"/>
          </p:nvPr>
        </p:nvSpPr>
        <p:spPr>
          <a:xfrm>
            <a:off x="839588" y="1600200"/>
            <a:ext cx="8304028" cy="2173777"/>
          </a:xfrm>
          <a:prstGeom prst="rect">
            <a:avLst/>
          </a:prstGeom>
        </p:spPr>
        <p:txBody>
          <a:bodyPr vert="horz" lIns="0" tIns="0" rIns="0" bIns="0" rtlCol="0" anchor="b" anchorCtr="0">
            <a:normAutofit/>
          </a:bodyPr>
          <a:lstStyle>
            <a:lvl1pPr>
              <a:defRPr sz="4400" b="1" cap="none" spc="100" baseline="0">
                <a:solidFill>
                  <a:schemeClr val="accent2"/>
                </a:solidFill>
                <a:latin typeface="Arial" charset="0"/>
                <a:ea typeface="Arial" charset="0"/>
                <a:cs typeface="Arial" charset="0"/>
              </a:defRPr>
            </a:lvl1pPr>
          </a:lstStyle>
          <a:p>
            <a:r>
              <a:rPr lang="en-US"/>
              <a:t>Click to add Chapter or Section Header Title</a:t>
            </a:r>
          </a:p>
        </p:txBody>
      </p:sp>
      <p:sp>
        <p:nvSpPr>
          <p:cNvPr id="8" name="Text Placeholder 7"/>
          <p:cNvSpPr>
            <a:spLocks noGrp="1"/>
          </p:cNvSpPr>
          <p:nvPr>
            <p:ph type="body" sz="quarter" idx="10" hasCustomPrompt="1"/>
          </p:nvPr>
        </p:nvSpPr>
        <p:spPr>
          <a:xfrm>
            <a:off x="839588" y="4455706"/>
            <a:ext cx="8304028" cy="914316"/>
          </a:xfrm>
          <a:prstGeom prst="rect">
            <a:avLst/>
          </a:prstGeom>
        </p:spPr>
        <p:txBody>
          <a:bodyPr lIns="0"/>
          <a:lstStyle>
            <a:lvl1pPr marL="0" indent="0">
              <a:buFontTx/>
              <a:buNone/>
              <a:defRPr sz="2000" b="0" i="0" baseline="0">
                <a:solidFill>
                  <a:schemeClr val="tx1"/>
                </a:solidFill>
                <a:latin typeface="Arial" charset="0"/>
                <a:ea typeface="Arial" charset="0"/>
                <a:cs typeface="Arial" charset="0"/>
              </a:defRPr>
            </a:lvl1pPr>
          </a:lstStyle>
          <a:p>
            <a:pPr lvl="0"/>
            <a:r>
              <a:rPr lang="en-US"/>
              <a:t>Click to edit subtitle here</a:t>
            </a:r>
          </a:p>
        </p:txBody>
      </p:sp>
      <p:cxnSp>
        <p:nvCxnSpPr>
          <p:cNvPr id="9" name="Straight Connector 8"/>
          <p:cNvCxnSpPr/>
          <p:nvPr userDrawn="1"/>
        </p:nvCxnSpPr>
        <p:spPr>
          <a:xfrm flipV="1">
            <a:off x="0" y="4108604"/>
            <a:ext cx="9144924" cy="4158"/>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118891"/>
      </p:ext>
    </p:extLst>
  </p:cSld>
  <p:clrMapOvr>
    <a:masterClrMapping/>
  </p:clrMapOvr>
  <p:extLst>
    <p:ext uri="{DCECCB84-F9BA-43D5-87BE-67443E8EF086}">
      <p15:sldGuideLst xmlns:p15="http://schemas.microsoft.com/office/powerpoint/2012/main">
        <p15:guide id="1" orient="horz" pos="1008">
          <p15:clr>
            <a:srgbClr val="FBAE40"/>
          </p15:clr>
        </p15:guide>
        <p15:guide id="2" pos="52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52633"/>
      </p:ext>
    </p:extLst>
  </p:cSld>
  <p:clrMap bg1="lt1" tx1="dk1" bg2="lt2" tx2="dk2" accent1="accent1" accent2="accent2" accent3="accent3" accent4="accent4" accent5="accent5" accent6="accent6" hlink="hlink" folHlink="folHlink"/>
  <p:sldLayoutIdLst>
    <p:sldLayoutId id="2147483733" r:id="rId1"/>
    <p:sldLayoutId id="2147483737" r:id="rId2"/>
    <p:sldLayoutId id="2147483674" r:id="rId3"/>
    <p:sldLayoutId id="2147483756" r:id="rId4"/>
    <p:sldLayoutId id="2147483665" r:id="rId5"/>
    <p:sldLayoutId id="2147483739" r:id="rId6"/>
    <p:sldLayoutId id="2147483740" r:id="rId7"/>
    <p:sldLayoutId id="2147483741" r:id="rId8"/>
    <p:sldLayoutId id="2147483742" r:id="rId9"/>
    <p:sldLayoutId id="2147483743" r:id="rId10"/>
    <p:sldLayoutId id="2147483700" r:id="rId11"/>
    <p:sldLayoutId id="2147483736" r:id="rId12"/>
    <p:sldLayoutId id="2147483744" r:id="rId13"/>
    <p:sldLayoutId id="2147483745" r:id="rId14"/>
    <p:sldLayoutId id="2147483735" r:id="rId15"/>
    <p:sldLayoutId id="2147483757" r:id="rId16"/>
    <p:sldLayoutId id="2147483747" r:id="rId17"/>
    <p:sldLayoutId id="2147483758" r:id="rId18"/>
    <p:sldLayoutId id="2147483746" r:id="rId19"/>
    <p:sldLayoutId id="2147483759" r:id="rId20"/>
    <p:sldLayoutId id="2147483730" r:id="rId21"/>
    <p:sldLayoutId id="2147483748" r:id="rId22"/>
    <p:sldLayoutId id="2147483749" r:id="rId23"/>
    <p:sldLayoutId id="2147483750" r:id="rId24"/>
    <p:sldLayoutId id="2147483709" r:id="rId25"/>
    <p:sldLayoutId id="2147483711" r:id="rId26"/>
    <p:sldLayoutId id="2147483751" r:id="rId27"/>
    <p:sldLayoutId id="2147483752" r:id="rId28"/>
    <p:sldLayoutId id="2147483760" r:id="rId29"/>
    <p:sldLayoutId id="2147483722" r:id="rId30"/>
    <p:sldLayoutId id="2147483753" r:id="rId31"/>
    <p:sldLayoutId id="2147483754" r:id="rId32"/>
    <p:sldLayoutId id="2147483734" r:id="rId33"/>
    <p:sldLayoutId id="2147483755" r:id="rId34"/>
    <p:sldLayoutId id="2147483687" r:id="rId35"/>
    <p:sldLayoutId id="2147483761" r:id="rId36"/>
    <p:sldLayoutId id="2147483762" r:id="rId37"/>
  </p:sldLayoutIdLst>
  <p:hf hdr="0" ftr="0" dt="0"/>
  <p:txStyles>
    <p:titleStyle>
      <a:lvl1pPr algn="l" defTabSz="914400" rtl="0" eaLnBrk="1" latinLnBrk="0" hangingPunct="1">
        <a:lnSpc>
          <a:spcPct val="90000"/>
        </a:lnSpc>
        <a:spcBef>
          <a:spcPct val="0"/>
        </a:spcBef>
        <a:buNone/>
        <a:defRPr sz="3600" kern="1200" baseline="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pos="7152" userDrawn="1">
          <p15:clr>
            <a:srgbClr val="F26B43"/>
          </p15:clr>
        </p15:guide>
        <p15:guide id="3" orient="horz" pos="528" userDrawn="1">
          <p15:clr>
            <a:srgbClr val="F26B43"/>
          </p15:clr>
        </p15:guide>
        <p15:guide id="4" orient="horz" pos="936" userDrawn="1">
          <p15:clr>
            <a:srgbClr val="F26B43"/>
          </p15:clr>
        </p15:guide>
        <p15:guide id="5" orient="horz" pos="1224" userDrawn="1">
          <p15:clr>
            <a:srgbClr val="F26B43"/>
          </p15:clr>
        </p15:guide>
        <p15:guide id="6" orient="horz" pos="36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degauss.org/index.html" TargetMode="External"/><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pac3quality.org/education-series/"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mailto:pac3@childrens.com" TargetMode="External"/><Relationship Id="rId2" Type="http://schemas.openxmlformats.org/officeDocument/2006/relationships/hyperlink" Target="mailto:Cortney.higbee@childrens.com" TargetMode="Externa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pac3quality.org/participating-hospital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jpeg"/><Relationship Id="rId3" Type="http://schemas.openxmlformats.org/officeDocument/2006/relationships/image" Target="../media/image7.tiff"/><Relationship Id="rId7" Type="http://schemas.openxmlformats.org/officeDocument/2006/relationships/image" Target="../media/image11.jpeg"/><Relationship Id="rId12"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AD50-0854-4A7F-9132-1BCC24F76D79}"/>
              </a:ext>
            </a:extLst>
          </p:cNvPr>
          <p:cNvSpPr>
            <a:spLocks noGrp="1"/>
          </p:cNvSpPr>
          <p:nvPr>
            <p:ph type="title"/>
          </p:nvPr>
        </p:nvSpPr>
        <p:spPr/>
        <p:txBody>
          <a:bodyPr/>
          <a:lstStyle/>
          <a:p>
            <a:r>
              <a:rPr lang="en-US"/>
              <a:t>The Value of PAC</a:t>
            </a:r>
            <a:r>
              <a:rPr lang="en-US" baseline="30000"/>
              <a:t>3</a:t>
            </a:r>
            <a:r>
              <a:rPr lang="en-US"/>
              <a:t> for Member Institutions</a:t>
            </a:r>
          </a:p>
        </p:txBody>
      </p:sp>
      <p:sp>
        <p:nvSpPr>
          <p:cNvPr id="3" name="Text Placeholder 2">
            <a:extLst>
              <a:ext uri="{FF2B5EF4-FFF2-40B4-BE49-F238E27FC236}">
                <a16:creationId xmlns:a16="http://schemas.microsoft.com/office/drawing/2014/main" id="{8DC1661E-EEF4-4962-8074-24969AE67189}"/>
              </a:ext>
            </a:extLst>
          </p:cNvPr>
          <p:cNvSpPr>
            <a:spLocks noGrp="1"/>
          </p:cNvSpPr>
          <p:nvPr>
            <p:ph type="body" sz="quarter" idx="10"/>
          </p:nvPr>
        </p:nvSpPr>
        <p:spPr/>
        <p:txBody>
          <a:bodyPr/>
          <a:lstStyle/>
          <a:p>
            <a:r>
              <a:rPr lang="en-US" sz="1800"/>
              <a:t>Revised January 2025</a:t>
            </a:r>
          </a:p>
        </p:txBody>
      </p:sp>
    </p:spTree>
    <p:extLst>
      <p:ext uri="{BB962C8B-B14F-4D97-AF65-F5344CB8AC3E}">
        <p14:creationId xmlns:p14="http://schemas.microsoft.com/office/powerpoint/2010/main" val="1421654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23ACCEEF-C2C0-3526-8056-5FE917CE6B94}"/>
              </a:ext>
            </a:extLst>
          </p:cNvPr>
          <p:cNvPicPr>
            <a:picLocks noChangeAspect="1"/>
          </p:cNvPicPr>
          <p:nvPr/>
        </p:nvPicPr>
        <p:blipFill>
          <a:blip r:embed="rId3"/>
          <a:stretch>
            <a:fillRect/>
          </a:stretch>
        </p:blipFill>
        <p:spPr>
          <a:xfrm>
            <a:off x="0" y="-3293"/>
            <a:ext cx="12303760" cy="1601707"/>
          </a:xfrm>
          <a:prstGeom prst="rect">
            <a:avLst/>
          </a:prstGeom>
        </p:spPr>
      </p:pic>
      <p:pic>
        <p:nvPicPr>
          <p:cNvPr id="6" name="Picture 5" descr="A diagram of people standing on pedestals&#10;&#10;Description automatically generated">
            <a:extLst>
              <a:ext uri="{FF2B5EF4-FFF2-40B4-BE49-F238E27FC236}">
                <a16:creationId xmlns:a16="http://schemas.microsoft.com/office/drawing/2014/main" id="{0385C5F4-04ED-E9A4-832F-C0128EB488A2}"/>
              </a:ext>
            </a:extLst>
          </p:cNvPr>
          <p:cNvPicPr>
            <a:picLocks noChangeAspect="1"/>
          </p:cNvPicPr>
          <p:nvPr/>
        </p:nvPicPr>
        <p:blipFill>
          <a:blip r:embed="rId4"/>
          <a:stretch>
            <a:fillRect/>
          </a:stretch>
        </p:blipFill>
        <p:spPr>
          <a:xfrm>
            <a:off x="172720" y="1651666"/>
            <a:ext cx="6451600" cy="2325308"/>
          </a:xfrm>
          <a:prstGeom prst="rect">
            <a:avLst/>
          </a:prstGeom>
        </p:spPr>
      </p:pic>
      <p:pic>
        <p:nvPicPr>
          <p:cNvPr id="10" name="Picture 9" descr="A graphic of a book and text&#10;&#10;Description automatically generated">
            <a:extLst>
              <a:ext uri="{FF2B5EF4-FFF2-40B4-BE49-F238E27FC236}">
                <a16:creationId xmlns:a16="http://schemas.microsoft.com/office/drawing/2014/main" id="{3B0DAB95-EBED-123B-7F00-B964D0E24A6D}"/>
              </a:ext>
            </a:extLst>
          </p:cNvPr>
          <p:cNvPicPr>
            <a:picLocks noChangeAspect="1"/>
          </p:cNvPicPr>
          <p:nvPr/>
        </p:nvPicPr>
        <p:blipFill>
          <a:blip r:embed="rId5"/>
          <a:stretch>
            <a:fillRect/>
          </a:stretch>
        </p:blipFill>
        <p:spPr>
          <a:xfrm>
            <a:off x="6045200" y="4190117"/>
            <a:ext cx="4175760" cy="2135367"/>
          </a:xfrm>
          <a:prstGeom prst="rect">
            <a:avLst/>
          </a:prstGeom>
        </p:spPr>
      </p:pic>
      <p:pic>
        <p:nvPicPr>
          <p:cNvPr id="2" name="Picture 1">
            <a:extLst>
              <a:ext uri="{FF2B5EF4-FFF2-40B4-BE49-F238E27FC236}">
                <a16:creationId xmlns:a16="http://schemas.microsoft.com/office/drawing/2014/main" id="{8CB6144B-FF60-F7B9-952C-32B24FBF9F74}"/>
              </a:ext>
            </a:extLst>
          </p:cNvPr>
          <p:cNvPicPr>
            <a:picLocks noChangeAspect="1"/>
          </p:cNvPicPr>
          <p:nvPr/>
        </p:nvPicPr>
        <p:blipFill>
          <a:blip r:embed="rId6"/>
          <a:stretch>
            <a:fillRect/>
          </a:stretch>
        </p:blipFill>
        <p:spPr>
          <a:xfrm>
            <a:off x="910804" y="4138950"/>
            <a:ext cx="3590858" cy="2228808"/>
          </a:xfrm>
          <a:prstGeom prst="rect">
            <a:avLst/>
          </a:prstGeom>
        </p:spPr>
      </p:pic>
      <p:pic>
        <p:nvPicPr>
          <p:cNvPr id="21" name="Picture 20" descr="A graph of numbers and a number of people&#10;&#10;Description automatically generated">
            <a:extLst>
              <a:ext uri="{FF2B5EF4-FFF2-40B4-BE49-F238E27FC236}">
                <a16:creationId xmlns:a16="http://schemas.microsoft.com/office/drawing/2014/main" id="{25BF941E-20F5-883A-0539-6B8B36261717}"/>
              </a:ext>
            </a:extLst>
          </p:cNvPr>
          <p:cNvPicPr>
            <a:picLocks noChangeAspect="1"/>
          </p:cNvPicPr>
          <p:nvPr/>
        </p:nvPicPr>
        <p:blipFill>
          <a:blip r:embed="rId7"/>
          <a:stretch>
            <a:fillRect/>
          </a:stretch>
        </p:blipFill>
        <p:spPr>
          <a:xfrm>
            <a:off x="6619875" y="1666934"/>
            <a:ext cx="5288139" cy="2542032"/>
          </a:xfrm>
          <a:prstGeom prst="rect">
            <a:avLst/>
          </a:prstGeom>
          <a:ln>
            <a:noFill/>
          </a:ln>
        </p:spPr>
      </p:pic>
    </p:spTree>
    <p:extLst>
      <p:ext uri="{BB962C8B-B14F-4D97-AF65-F5344CB8AC3E}">
        <p14:creationId xmlns:p14="http://schemas.microsoft.com/office/powerpoint/2010/main" val="2648324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96E5191-D680-E248-8102-A8AB7FAAC6CE}"/>
              </a:ext>
            </a:extLst>
          </p:cNvPr>
          <p:cNvSpPr>
            <a:spLocks noGrp="1"/>
          </p:cNvSpPr>
          <p:nvPr>
            <p:ph type="body" sz="quarter" idx="15"/>
          </p:nvPr>
        </p:nvSpPr>
        <p:spPr/>
        <p:txBody>
          <a:bodyPr/>
          <a:lstStyle/>
          <a:p>
            <a:endParaRPr lang="en-US"/>
          </a:p>
        </p:txBody>
      </p:sp>
      <p:sp>
        <p:nvSpPr>
          <p:cNvPr id="9" name="Title 8">
            <a:extLst>
              <a:ext uri="{FF2B5EF4-FFF2-40B4-BE49-F238E27FC236}">
                <a16:creationId xmlns:a16="http://schemas.microsoft.com/office/drawing/2014/main" id="{104DE0C7-787A-0246-BD5D-C0D51C778064}"/>
              </a:ext>
            </a:extLst>
          </p:cNvPr>
          <p:cNvSpPr>
            <a:spLocks noGrp="1"/>
          </p:cNvSpPr>
          <p:nvPr>
            <p:ph type="title"/>
          </p:nvPr>
        </p:nvSpPr>
        <p:spPr/>
        <p:txBody>
          <a:bodyPr/>
          <a:lstStyle/>
          <a:p>
            <a:r>
              <a:rPr lang="en-US"/>
              <a:t>PAC</a:t>
            </a:r>
            <a:r>
              <a:rPr lang="en-US" baseline="30000"/>
              <a:t>3</a:t>
            </a:r>
            <a:r>
              <a:rPr lang="en-US"/>
              <a:t> Impacts Patient Care through Data</a:t>
            </a:r>
          </a:p>
        </p:txBody>
      </p:sp>
      <p:sp>
        <p:nvSpPr>
          <p:cNvPr id="3" name="Content Placeholder 2">
            <a:extLst>
              <a:ext uri="{FF2B5EF4-FFF2-40B4-BE49-F238E27FC236}">
                <a16:creationId xmlns:a16="http://schemas.microsoft.com/office/drawing/2014/main" id="{EC53C1B5-6F5D-4EDB-B26C-27730AA13E7D}"/>
              </a:ext>
            </a:extLst>
          </p:cNvPr>
          <p:cNvSpPr>
            <a:spLocks noGrp="1"/>
          </p:cNvSpPr>
          <p:nvPr>
            <p:ph sz="quarter" idx="17"/>
          </p:nvPr>
        </p:nvSpPr>
        <p:spPr>
          <a:xfrm>
            <a:off x="851162" y="1485900"/>
            <a:ext cx="10502638" cy="1763927"/>
          </a:xfrm>
        </p:spPr>
        <p:txBody>
          <a:bodyPr/>
          <a:lstStyle/>
          <a:p>
            <a:pPr>
              <a:lnSpc>
                <a:spcPct val="100000"/>
              </a:lnSpc>
              <a:spcBef>
                <a:spcPts val="1600"/>
              </a:spcBef>
              <a:buSzPct val="80000"/>
            </a:pPr>
            <a:r>
              <a:rPr lang="en-US"/>
              <a:t>Real time access to data</a:t>
            </a:r>
          </a:p>
          <a:p>
            <a:pPr lvl="1">
              <a:lnSpc>
                <a:spcPct val="100000"/>
              </a:lnSpc>
              <a:spcBef>
                <a:spcPts val="400"/>
              </a:spcBef>
              <a:buSzPct val="80000"/>
            </a:pPr>
            <a:r>
              <a:rPr lang="en-US" sz="2000" i="1">
                <a:latin typeface="+mn-lt"/>
              </a:rPr>
              <a:t>Compare data on length of stay, resource utilization, therapies, feeding, complications, and other variables with other centers</a:t>
            </a:r>
          </a:p>
          <a:p>
            <a:pPr>
              <a:lnSpc>
                <a:spcPct val="100000"/>
              </a:lnSpc>
              <a:spcBef>
                <a:spcPts val="1600"/>
              </a:spcBef>
              <a:buSzPct val="80000"/>
            </a:pPr>
            <a:r>
              <a:rPr lang="en-US"/>
              <a:t>Clinical Champion unblinded access to hospital data</a:t>
            </a:r>
          </a:p>
          <a:p>
            <a:endParaRPr lang="en-US"/>
          </a:p>
        </p:txBody>
      </p:sp>
      <p:sp>
        <p:nvSpPr>
          <p:cNvPr id="11" name="Rectangle 10">
            <a:extLst>
              <a:ext uri="{FF2B5EF4-FFF2-40B4-BE49-F238E27FC236}">
                <a16:creationId xmlns:a16="http://schemas.microsoft.com/office/drawing/2014/main" id="{3278419F-A358-3541-BB62-DDAA346F5584}"/>
              </a:ext>
            </a:extLst>
          </p:cNvPr>
          <p:cNvSpPr/>
          <p:nvPr/>
        </p:nvSpPr>
        <p:spPr>
          <a:xfrm>
            <a:off x="0" y="3391929"/>
            <a:ext cx="12192000" cy="34413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2DCD6A-D235-44F5-8207-D346AF5BDC5E}"/>
              </a:ext>
            </a:extLst>
          </p:cNvPr>
          <p:cNvPicPr>
            <a:picLocks noChangeAspect="1"/>
          </p:cNvPicPr>
          <p:nvPr/>
        </p:nvPicPr>
        <p:blipFill>
          <a:blip r:embed="rId2"/>
          <a:srcRect/>
          <a:stretch/>
        </p:blipFill>
        <p:spPr>
          <a:xfrm>
            <a:off x="582564" y="3704894"/>
            <a:ext cx="4489704" cy="2815426"/>
          </a:xfrm>
          <a:prstGeom prst="rect">
            <a:avLst/>
          </a:prstGeom>
        </p:spPr>
      </p:pic>
      <p:pic>
        <p:nvPicPr>
          <p:cNvPr id="7" name="Picture 6">
            <a:extLst>
              <a:ext uri="{FF2B5EF4-FFF2-40B4-BE49-F238E27FC236}">
                <a16:creationId xmlns:a16="http://schemas.microsoft.com/office/drawing/2014/main" id="{A80C08F2-3B26-49DA-8D79-F100B1B36622}"/>
              </a:ext>
            </a:extLst>
          </p:cNvPr>
          <p:cNvPicPr>
            <a:picLocks noChangeAspect="1"/>
          </p:cNvPicPr>
          <p:nvPr/>
        </p:nvPicPr>
        <p:blipFill>
          <a:blip r:embed="rId3"/>
          <a:srcRect/>
          <a:stretch/>
        </p:blipFill>
        <p:spPr>
          <a:xfrm>
            <a:off x="7119734" y="3704894"/>
            <a:ext cx="4489704" cy="2818684"/>
          </a:xfrm>
          <a:prstGeom prst="rect">
            <a:avLst/>
          </a:prstGeom>
        </p:spPr>
      </p:pic>
      <p:sp>
        <p:nvSpPr>
          <p:cNvPr id="8" name="TextBox 7">
            <a:extLst>
              <a:ext uri="{FF2B5EF4-FFF2-40B4-BE49-F238E27FC236}">
                <a16:creationId xmlns:a16="http://schemas.microsoft.com/office/drawing/2014/main" id="{869BCCD2-C33E-4A57-9C9F-3ABAAA8E40EB}"/>
              </a:ext>
            </a:extLst>
          </p:cNvPr>
          <p:cNvSpPr txBox="1"/>
          <p:nvPr/>
        </p:nvSpPr>
        <p:spPr>
          <a:xfrm>
            <a:off x="5516422" y="4321023"/>
            <a:ext cx="1159156" cy="1384995"/>
          </a:xfrm>
          <a:prstGeom prst="rect">
            <a:avLst/>
          </a:prstGeom>
          <a:noFill/>
          <a:ln>
            <a:noFill/>
          </a:ln>
        </p:spPr>
        <p:txBody>
          <a:bodyPr wrap="square" rtlCol="0">
            <a:spAutoFit/>
          </a:bodyPr>
          <a:lstStyle/>
          <a:p>
            <a:pPr algn="ctr"/>
            <a:r>
              <a:rPr lang="en-US" sz="1400" b="1">
                <a:solidFill>
                  <a:schemeClr val="accent5"/>
                </a:solidFill>
              </a:rPr>
              <a:t>Compare measures across centers and over time</a:t>
            </a:r>
          </a:p>
        </p:txBody>
      </p:sp>
    </p:spTree>
    <p:extLst>
      <p:ext uri="{BB962C8B-B14F-4D97-AF65-F5344CB8AC3E}">
        <p14:creationId xmlns:p14="http://schemas.microsoft.com/office/powerpoint/2010/main" val="194526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850F17-4FC5-E84F-993A-8FE11E81162C}"/>
              </a:ext>
            </a:extLst>
          </p:cNvPr>
          <p:cNvSpPr/>
          <p:nvPr/>
        </p:nvSpPr>
        <p:spPr>
          <a:xfrm>
            <a:off x="0" y="0"/>
            <a:ext cx="4451684"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Example Measures available in ArborMetrix</a:t>
            </a:r>
          </a:p>
        </p:txBody>
      </p:sp>
      <p:pic>
        <p:nvPicPr>
          <p:cNvPr id="2" name="Picture 1">
            <a:extLst>
              <a:ext uri="{FF2B5EF4-FFF2-40B4-BE49-F238E27FC236}">
                <a16:creationId xmlns:a16="http://schemas.microsoft.com/office/drawing/2014/main" id="{3DA99255-7425-73A7-1210-E5E04017B390}"/>
              </a:ext>
            </a:extLst>
          </p:cNvPr>
          <p:cNvPicPr>
            <a:picLocks noChangeAspect="1"/>
          </p:cNvPicPr>
          <p:nvPr/>
        </p:nvPicPr>
        <p:blipFill>
          <a:blip r:embed="rId3"/>
          <a:stretch>
            <a:fillRect/>
          </a:stretch>
        </p:blipFill>
        <p:spPr>
          <a:xfrm>
            <a:off x="4812631" y="526518"/>
            <a:ext cx="7092616" cy="5742036"/>
          </a:xfrm>
          <a:prstGeom prst="rect">
            <a:avLst/>
          </a:prstGeom>
        </p:spPr>
      </p:pic>
    </p:spTree>
    <p:extLst>
      <p:ext uri="{BB962C8B-B14F-4D97-AF65-F5344CB8AC3E}">
        <p14:creationId xmlns:p14="http://schemas.microsoft.com/office/powerpoint/2010/main" val="222998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850F17-4FC5-E84F-993A-8FE11E81162C}"/>
              </a:ext>
            </a:extLst>
          </p:cNvPr>
          <p:cNvSpPr/>
          <p:nvPr/>
        </p:nvSpPr>
        <p:spPr>
          <a:xfrm>
            <a:off x="0" y="0"/>
            <a:ext cx="4451684"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DA99255-7425-73A7-1210-E5E04017B390}"/>
              </a:ext>
            </a:extLst>
          </p:cNvPr>
          <p:cNvPicPr>
            <a:picLocks noChangeAspect="1"/>
          </p:cNvPicPr>
          <p:nvPr/>
        </p:nvPicPr>
        <p:blipFill>
          <a:blip r:embed="rId3"/>
          <a:srcRect/>
          <a:stretch/>
        </p:blipFill>
        <p:spPr>
          <a:xfrm>
            <a:off x="4812631" y="540935"/>
            <a:ext cx="7092616" cy="5713202"/>
          </a:xfrm>
          <a:prstGeom prst="rect">
            <a:avLst/>
          </a:prstGeom>
        </p:spPr>
      </p:pic>
      <p:sp>
        <p:nvSpPr>
          <p:cNvPr id="4" name="Rectangle 3">
            <a:extLst>
              <a:ext uri="{FF2B5EF4-FFF2-40B4-BE49-F238E27FC236}">
                <a16:creationId xmlns:a16="http://schemas.microsoft.com/office/drawing/2014/main" id="{CA6295F2-F214-2991-353F-9150E1BCE4F0}"/>
              </a:ext>
            </a:extLst>
          </p:cNvPr>
          <p:cNvSpPr/>
          <p:nvPr/>
        </p:nvSpPr>
        <p:spPr>
          <a:xfrm>
            <a:off x="0" y="0"/>
            <a:ext cx="4451684"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Example Measures available in ArborMetrix</a:t>
            </a:r>
          </a:p>
        </p:txBody>
      </p:sp>
    </p:spTree>
    <p:extLst>
      <p:ext uri="{BB962C8B-B14F-4D97-AF65-F5344CB8AC3E}">
        <p14:creationId xmlns:p14="http://schemas.microsoft.com/office/powerpoint/2010/main" val="253383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718568-CD54-9A41-916F-131957D45E14}"/>
              </a:ext>
            </a:extLst>
          </p:cNvPr>
          <p:cNvSpPr/>
          <p:nvPr/>
        </p:nvSpPr>
        <p:spPr>
          <a:xfrm>
            <a:off x="0" y="1395206"/>
            <a:ext cx="12192000" cy="16611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07DF28B-5E6C-8648-A9DD-21D7B10C4617}"/>
              </a:ext>
            </a:extLst>
          </p:cNvPr>
          <p:cNvSpPr>
            <a:spLocks noGrp="1"/>
          </p:cNvSpPr>
          <p:nvPr>
            <p:ph type="body" sz="quarter" idx="15"/>
          </p:nvPr>
        </p:nvSpPr>
        <p:spPr/>
        <p:txBody>
          <a:bodyPr/>
          <a:lstStyle/>
          <a:p>
            <a:endParaRPr lang="en-US"/>
          </a:p>
        </p:txBody>
      </p:sp>
      <p:sp>
        <p:nvSpPr>
          <p:cNvPr id="2" name="Title 1">
            <a:extLst>
              <a:ext uri="{FF2B5EF4-FFF2-40B4-BE49-F238E27FC236}">
                <a16:creationId xmlns:a16="http://schemas.microsoft.com/office/drawing/2014/main" id="{4B0C2EC9-EED9-48C3-895C-A04CDDB82163}"/>
              </a:ext>
            </a:extLst>
          </p:cNvPr>
          <p:cNvSpPr>
            <a:spLocks noGrp="1"/>
          </p:cNvSpPr>
          <p:nvPr>
            <p:ph type="title"/>
          </p:nvPr>
        </p:nvSpPr>
        <p:spPr/>
        <p:txBody>
          <a:bodyPr/>
          <a:lstStyle/>
          <a:p>
            <a:r>
              <a:rPr lang="en-US"/>
              <a:t>PAC</a:t>
            </a:r>
            <a:r>
              <a:rPr lang="en-US" baseline="30000"/>
              <a:t>3</a:t>
            </a:r>
            <a:r>
              <a:rPr lang="en-US"/>
              <a:t> Impacts Patient Care through Benchmarking</a:t>
            </a:r>
          </a:p>
        </p:txBody>
      </p:sp>
      <p:sp>
        <p:nvSpPr>
          <p:cNvPr id="3" name="Content Placeholder 2">
            <a:extLst>
              <a:ext uri="{FF2B5EF4-FFF2-40B4-BE49-F238E27FC236}">
                <a16:creationId xmlns:a16="http://schemas.microsoft.com/office/drawing/2014/main" id="{381B7B3E-DF5A-4EAD-8B77-7E562669AA31}"/>
              </a:ext>
            </a:extLst>
          </p:cNvPr>
          <p:cNvSpPr>
            <a:spLocks noGrp="1"/>
          </p:cNvSpPr>
          <p:nvPr>
            <p:ph sz="quarter" idx="17"/>
          </p:nvPr>
        </p:nvSpPr>
        <p:spPr>
          <a:xfrm>
            <a:off x="851162" y="1617110"/>
            <a:ext cx="10502638" cy="1570417"/>
          </a:xfrm>
        </p:spPr>
        <p:txBody>
          <a:bodyPr/>
          <a:lstStyle/>
          <a:p>
            <a:pPr marL="0" indent="0">
              <a:lnSpc>
                <a:spcPct val="120000"/>
              </a:lnSpc>
              <a:buNone/>
            </a:pPr>
            <a:r>
              <a:rPr lang="en-US" sz="1600">
                <a:solidFill>
                  <a:schemeClr val="bg1"/>
                </a:solidFill>
              </a:rPr>
              <a:t>“Our collaboration with clinical data registries and their reporting platforms allow us to benchmark with other centers in near-real-time. Our center relies heavily on the PC4 and PAC</a:t>
            </a:r>
            <a:r>
              <a:rPr lang="en-US" sz="1600" baseline="30000">
                <a:solidFill>
                  <a:schemeClr val="bg1"/>
                </a:solidFill>
              </a:rPr>
              <a:t>3</a:t>
            </a:r>
            <a:r>
              <a:rPr lang="en-US" sz="1600">
                <a:solidFill>
                  <a:schemeClr val="bg1"/>
                </a:solidFill>
              </a:rPr>
              <a:t> reporting platform to track and trend data, and to identify opportunities for improvement. The ease-of-use, especially visualizing the data in run charts and bar charts is extremely valuable.”  </a:t>
            </a:r>
            <a:r>
              <a:rPr lang="en-US" sz="1400" i="1">
                <a:solidFill>
                  <a:schemeClr val="accent3"/>
                </a:solidFill>
              </a:rPr>
              <a:t>– PAC</a:t>
            </a:r>
            <a:r>
              <a:rPr lang="en-US" sz="1400" i="1" baseline="30000">
                <a:solidFill>
                  <a:schemeClr val="accent3"/>
                </a:solidFill>
              </a:rPr>
              <a:t>3</a:t>
            </a:r>
            <a:r>
              <a:rPr lang="en-US" sz="1400" i="1">
                <a:solidFill>
                  <a:schemeClr val="accent3"/>
                </a:solidFill>
              </a:rPr>
              <a:t> Member Center</a:t>
            </a:r>
          </a:p>
        </p:txBody>
      </p:sp>
      <p:sp>
        <p:nvSpPr>
          <p:cNvPr id="5" name="Rectangle 4">
            <a:extLst>
              <a:ext uri="{FF2B5EF4-FFF2-40B4-BE49-F238E27FC236}">
                <a16:creationId xmlns:a16="http://schemas.microsoft.com/office/drawing/2014/main" id="{EB2D54E3-0B54-0E44-AA25-57287A50061C}"/>
              </a:ext>
            </a:extLst>
          </p:cNvPr>
          <p:cNvSpPr/>
          <p:nvPr/>
        </p:nvSpPr>
        <p:spPr>
          <a:xfrm>
            <a:off x="0" y="3056316"/>
            <a:ext cx="12192000" cy="38016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EB02A37-C2AF-4BE9-A87A-AEC3C456727C}"/>
              </a:ext>
            </a:extLst>
          </p:cNvPr>
          <p:cNvPicPr>
            <a:picLocks noChangeAspect="1"/>
          </p:cNvPicPr>
          <p:nvPr/>
        </p:nvPicPr>
        <p:blipFill rotWithShape="1">
          <a:blip r:embed="rId3"/>
          <a:srcRect l="9313" b="4932"/>
          <a:stretch/>
        </p:blipFill>
        <p:spPr>
          <a:xfrm>
            <a:off x="6807200" y="3475408"/>
            <a:ext cx="4667605" cy="2962656"/>
          </a:xfrm>
          <a:prstGeom prst="rect">
            <a:avLst/>
          </a:prstGeom>
          <a:ln>
            <a:noFill/>
          </a:ln>
          <a:effectLst/>
        </p:spPr>
      </p:pic>
      <p:pic>
        <p:nvPicPr>
          <p:cNvPr id="11" name="Picture 10">
            <a:extLst>
              <a:ext uri="{FF2B5EF4-FFF2-40B4-BE49-F238E27FC236}">
                <a16:creationId xmlns:a16="http://schemas.microsoft.com/office/drawing/2014/main" id="{AE3AEA7F-7B14-4F0B-9176-92738F43CA32}"/>
              </a:ext>
            </a:extLst>
          </p:cNvPr>
          <p:cNvPicPr>
            <a:picLocks noChangeAspect="1"/>
          </p:cNvPicPr>
          <p:nvPr/>
        </p:nvPicPr>
        <p:blipFill>
          <a:blip r:embed="rId4"/>
          <a:srcRect/>
          <a:stretch/>
        </p:blipFill>
        <p:spPr>
          <a:xfrm>
            <a:off x="968863" y="3475408"/>
            <a:ext cx="4667605" cy="2963500"/>
          </a:xfrm>
          <a:prstGeom prst="rect">
            <a:avLst/>
          </a:prstGeom>
          <a:ln>
            <a:noFill/>
          </a:ln>
          <a:effectLst/>
        </p:spPr>
      </p:pic>
      <p:pic>
        <p:nvPicPr>
          <p:cNvPr id="10" name="Picture 9">
            <a:extLst>
              <a:ext uri="{FF2B5EF4-FFF2-40B4-BE49-F238E27FC236}">
                <a16:creationId xmlns:a16="http://schemas.microsoft.com/office/drawing/2014/main" id="{2FA2F3CD-4401-586F-04F3-CE5BC5B90CCF}"/>
              </a:ext>
            </a:extLst>
          </p:cNvPr>
          <p:cNvPicPr>
            <a:picLocks noChangeAspect="1"/>
          </p:cNvPicPr>
          <p:nvPr/>
        </p:nvPicPr>
        <p:blipFill>
          <a:blip r:embed="rId5"/>
          <a:stretch>
            <a:fillRect/>
          </a:stretch>
        </p:blipFill>
        <p:spPr>
          <a:xfrm>
            <a:off x="8008647" y="3825727"/>
            <a:ext cx="2148895" cy="174857"/>
          </a:xfrm>
          <a:prstGeom prst="rect">
            <a:avLst/>
          </a:prstGeom>
        </p:spPr>
      </p:pic>
      <p:sp>
        <p:nvSpPr>
          <p:cNvPr id="12" name="Rectangle 11">
            <a:extLst>
              <a:ext uri="{FF2B5EF4-FFF2-40B4-BE49-F238E27FC236}">
                <a16:creationId xmlns:a16="http://schemas.microsoft.com/office/drawing/2014/main" id="{BF59D36A-ADD7-A2C8-BAE6-B0F5C49352E7}"/>
              </a:ext>
            </a:extLst>
          </p:cNvPr>
          <p:cNvSpPr/>
          <p:nvPr/>
        </p:nvSpPr>
        <p:spPr>
          <a:xfrm>
            <a:off x="8990075" y="6231839"/>
            <a:ext cx="479515" cy="2062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363535"/>
                </a:solidFill>
                <a:latin typeface="Calibri" panose="020F0502020204030204" pitchFamily="34" charset="0"/>
                <a:cs typeface="Calibri" panose="020F0502020204030204" pitchFamily="34" charset="0"/>
              </a:rPr>
              <a:t>Sites</a:t>
            </a:r>
            <a:endParaRPr lang="en-US" sz="1100" b="1">
              <a:solidFill>
                <a:srgbClr val="363535"/>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1B458B4A-E1EF-ECB6-729F-AE025011E4BB}"/>
              </a:ext>
            </a:extLst>
          </p:cNvPr>
          <p:cNvPicPr>
            <a:picLocks noChangeAspect="1"/>
          </p:cNvPicPr>
          <p:nvPr/>
        </p:nvPicPr>
        <p:blipFill>
          <a:blip r:embed="rId6"/>
          <a:stretch>
            <a:fillRect/>
          </a:stretch>
        </p:blipFill>
        <p:spPr>
          <a:xfrm>
            <a:off x="2419480" y="3593824"/>
            <a:ext cx="1368749" cy="183110"/>
          </a:xfrm>
          <a:prstGeom prst="rect">
            <a:avLst/>
          </a:prstGeom>
        </p:spPr>
      </p:pic>
      <p:sp>
        <p:nvSpPr>
          <p:cNvPr id="15" name="Rectangle 14">
            <a:extLst>
              <a:ext uri="{FF2B5EF4-FFF2-40B4-BE49-F238E27FC236}">
                <a16:creationId xmlns:a16="http://schemas.microsoft.com/office/drawing/2014/main" id="{840F40E3-190E-5F0B-B255-50CBED662E27}"/>
              </a:ext>
            </a:extLst>
          </p:cNvPr>
          <p:cNvSpPr/>
          <p:nvPr/>
        </p:nvSpPr>
        <p:spPr>
          <a:xfrm>
            <a:off x="2887964" y="6292738"/>
            <a:ext cx="829403" cy="1556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a:solidFill>
                  <a:srgbClr val="363535"/>
                </a:solidFill>
                <a:latin typeface="Calibri" panose="020F0502020204030204" pitchFamily="34" charset="0"/>
                <a:cs typeface="Calibri" panose="020F0502020204030204" pitchFamily="34" charset="0"/>
              </a:rPr>
              <a:t>Time Period</a:t>
            </a:r>
            <a:endParaRPr lang="en-US" sz="1000" b="1">
              <a:solidFill>
                <a:srgbClr val="36353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2139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850F17-4FC5-E84F-993A-8FE11E81162C}"/>
              </a:ext>
            </a:extLst>
          </p:cNvPr>
          <p:cNvSpPr/>
          <p:nvPr/>
        </p:nvSpPr>
        <p:spPr>
          <a:xfrm>
            <a:off x="0" y="0"/>
            <a:ext cx="516512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80E00E-1E81-48D1-9516-8DBBF52A06A5}"/>
              </a:ext>
            </a:extLst>
          </p:cNvPr>
          <p:cNvSpPr>
            <a:spLocks noGrp="1"/>
          </p:cNvSpPr>
          <p:nvPr>
            <p:ph sz="quarter" idx="4294967295"/>
          </p:nvPr>
        </p:nvSpPr>
        <p:spPr>
          <a:xfrm>
            <a:off x="814880" y="526518"/>
            <a:ext cx="3535363" cy="6084347"/>
          </a:xfrm>
          <a:prstGeom prst="rect">
            <a:avLst/>
          </a:prstGeom>
        </p:spPr>
        <p:txBody>
          <a:bodyPr/>
          <a:lstStyle/>
          <a:p>
            <a:pPr marL="0" indent="0">
              <a:lnSpc>
                <a:spcPct val="120000"/>
              </a:lnSpc>
              <a:buNone/>
            </a:pPr>
            <a:r>
              <a:rPr lang="en-US" sz="1600">
                <a:solidFill>
                  <a:schemeClr val="bg1"/>
                </a:solidFill>
                <a:effectLst/>
                <a:latin typeface="+mn-lt"/>
                <a:ea typeface="Calibri" panose="020F0502020204030204" pitchFamily="34" charset="0"/>
                <a:cs typeface="Calibri" panose="020F0502020204030204" pitchFamily="34" charset="0"/>
              </a:rPr>
              <a:t>“PAC</a:t>
            </a:r>
            <a:r>
              <a:rPr lang="en-US" sz="1600" baseline="30000">
                <a:solidFill>
                  <a:schemeClr val="bg1"/>
                </a:solidFill>
                <a:effectLst/>
                <a:latin typeface="+mn-lt"/>
                <a:ea typeface="Calibri" panose="020F0502020204030204" pitchFamily="34" charset="0"/>
                <a:cs typeface="Calibri" panose="020F0502020204030204" pitchFamily="34" charset="0"/>
              </a:rPr>
              <a:t>3 </a:t>
            </a:r>
            <a:r>
              <a:rPr lang="en-US" sz="1600">
                <a:solidFill>
                  <a:schemeClr val="bg1"/>
                </a:solidFill>
                <a:effectLst/>
                <a:latin typeface="+mn-lt"/>
                <a:ea typeface="Calibri" panose="020F0502020204030204" pitchFamily="34" charset="0"/>
                <a:cs typeface="Calibri" panose="020F0502020204030204" pitchFamily="34" charset="0"/>
              </a:rPr>
              <a:t>clinical data and benchmarking provided information for us to recognize how our readmission rate compared to other centers to further support our need for improvement in this area. PAC</a:t>
            </a:r>
            <a:r>
              <a:rPr lang="en-US" sz="1600" baseline="30000">
                <a:solidFill>
                  <a:schemeClr val="bg1"/>
                </a:solidFill>
                <a:effectLst/>
                <a:latin typeface="+mn-lt"/>
                <a:ea typeface="Calibri" panose="020F0502020204030204" pitchFamily="34" charset="0"/>
                <a:cs typeface="Calibri" panose="020F0502020204030204" pitchFamily="34" charset="0"/>
              </a:rPr>
              <a:t>3</a:t>
            </a:r>
            <a:r>
              <a:rPr lang="en-US" sz="1600">
                <a:solidFill>
                  <a:schemeClr val="bg1"/>
                </a:solidFill>
                <a:effectLst/>
                <a:latin typeface="+mn-lt"/>
                <a:ea typeface="Calibri" panose="020F0502020204030204" pitchFamily="34" charset="0"/>
                <a:cs typeface="Calibri" panose="020F0502020204030204" pitchFamily="34" charset="0"/>
              </a:rPr>
              <a:t> data will allow us to dive deeper into our readmissions to identify themes, specific patient populations, and causes which will help us direct our improvement interventions.  </a:t>
            </a:r>
          </a:p>
          <a:p>
            <a:pPr marL="0" indent="0">
              <a:lnSpc>
                <a:spcPct val="110000"/>
              </a:lnSpc>
              <a:buNone/>
            </a:pPr>
            <a:r>
              <a:rPr lang="en-US" sz="1600">
                <a:solidFill>
                  <a:schemeClr val="bg1"/>
                </a:solidFill>
                <a:effectLst/>
                <a:latin typeface="+mn-lt"/>
                <a:ea typeface="Calibri" panose="020F0502020204030204" pitchFamily="34" charset="0"/>
                <a:cs typeface="Calibri" panose="020F0502020204030204" pitchFamily="34" charset="0"/>
              </a:rPr>
              <a:t>Participation in PAC</a:t>
            </a:r>
            <a:r>
              <a:rPr lang="en-US" sz="1600" baseline="30000">
                <a:solidFill>
                  <a:schemeClr val="bg1"/>
                </a:solidFill>
                <a:effectLst/>
                <a:latin typeface="+mn-lt"/>
                <a:ea typeface="Calibri" panose="020F0502020204030204" pitchFamily="34" charset="0"/>
                <a:cs typeface="Calibri" panose="020F0502020204030204" pitchFamily="34" charset="0"/>
              </a:rPr>
              <a:t>3</a:t>
            </a:r>
            <a:r>
              <a:rPr lang="en-US" sz="1600">
                <a:solidFill>
                  <a:schemeClr val="bg1"/>
                </a:solidFill>
                <a:effectLst/>
                <a:latin typeface="+mn-lt"/>
                <a:ea typeface="Calibri" panose="020F0502020204030204" pitchFamily="34" charset="0"/>
                <a:cs typeface="Calibri" panose="020F0502020204030204" pitchFamily="34" charset="0"/>
              </a:rPr>
              <a:t> collaborative has also provided our center with valuable education and tools to complete quality improvement initiatives that will help as we embark on reducing readmissions on our acute care floor.” </a:t>
            </a:r>
          </a:p>
          <a:p>
            <a:pPr marL="0" indent="0">
              <a:lnSpc>
                <a:spcPct val="110000"/>
              </a:lnSpc>
              <a:buNone/>
            </a:pPr>
            <a:r>
              <a:rPr lang="en-US" sz="1400" i="1">
                <a:solidFill>
                  <a:schemeClr val="accent3"/>
                </a:solidFill>
                <a:latin typeface="+mn-lt"/>
                <a:cs typeface="Calibri" panose="020F0502020204030204" pitchFamily="34" charset="0"/>
              </a:rPr>
              <a:t>–PAC</a:t>
            </a:r>
            <a:r>
              <a:rPr lang="en-US" sz="1400" i="1" baseline="30000">
                <a:solidFill>
                  <a:schemeClr val="accent3"/>
                </a:solidFill>
                <a:latin typeface="+mn-lt"/>
                <a:cs typeface="Calibri" panose="020F0502020204030204" pitchFamily="34" charset="0"/>
              </a:rPr>
              <a:t>3</a:t>
            </a:r>
            <a:r>
              <a:rPr lang="en-US" sz="1400" i="1">
                <a:solidFill>
                  <a:schemeClr val="accent3"/>
                </a:solidFill>
                <a:latin typeface="+mn-lt"/>
                <a:cs typeface="Calibri" panose="020F0502020204030204" pitchFamily="34" charset="0"/>
              </a:rPr>
              <a:t> Member Center</a:t>
            </a:r>
            <a:endParaRPr lang="en-US" sz="1400">
              <a:solidFill>
                <a:schemeClr val="accent3"/>
              </a:solidFill>
              <a:latin typeface="+mn-lt"/>
            </a:endParaRPr>
          </a:p>
        </p:txBody>
      </p:sp>
      <p:pic>
        <p:nvPicPr>
          <p:cNvPr id="5" name="Picture 4">
            <a:extLst>
              <a:ext uri="{FF2B5EF4-FFF2-40B4-BE49-F238E27FC236}">
                <a16:creationId xmlns:a16="http://schemas.microsoft.com/office/drawing/2014/main" id="{9E8CD42E-05F4-4AC6-A7B2-19AE519CE601}"/>
              </a:ext>
            </a:extLst>
          </p:cNvPr>
          <p:cNvPicPr>
            <a:picLocks noChangeAspect="1"/>
          </p:cNvPicPr>
          <p:nvPr/>
        </p:nvPicPr>
        <p:blipFill>
          <a:blip r:embed="rId3"/>
          <a:srcRect/>
          <a:stretch/>
        </p:blipFill>
        <p:spPr>
          <a:xfrm>
            <a:off x="5980004" y="1444666"/>
            <a:ext cx="5536935" cy="3570731"/>
          </a:xfrm>
          <a:prstGeom prst="rect">
            <a:avLst/>
          </a:prstGeom>
          <a:ln>
            <a:noFill/>
          </a:ln>
          <a:effectLst/>
        </p:spPr>
      </p:pic>
      <p:pic>
        <p:nvPicPr>
          <p:cNvPr id="4" name="Picture 3">
            <a:extLst>
              <a:ext uri="{FF2B5EF4-FFF2-40B4-BE49-F238E27FC236}">
                <a16:creationId xmlns:a16="http://schemas.microsoft.com/office/drawing/2014/main" id="{4C98272F-DACA-EBC7-D3E6-36BC7E8DD804}"/>
              </a:ext>
            </a:extLst>
          </p:cNvPr>
          <p:cNvPicPr>
            <a:picLocks noChangeAspect="1"/>
          </p:cNvPicPr>
          <p:nvPr/>
        </p:nvPicPr>
        <p:blipFill>
          <a:blip r:embed="rId4"/>
          <a:stretch>
            <a:fillRect/>
          </a:stretch>
        </p:blipFill>
        <p:spPr>
          <a:xfrm>
            <a:off x="5980004" y="5017005"/>
            <a:ext cx="3681413" cy="190500"/>
          </a:xfrm>
          <a:prstGeom prst="rect">
            <a:avLst/>
          </a:prstGeom>
        </p:spPr>
      </p:pic>
      <p:sp>
        <p:nvSpPr>
          <p:cNvPr id="6" name="Rectangle 5">
            <a:extLst>
              <a:ext uri="{FF2B5EF4-FFF2-40B4-BE49-F238E27FC236}">
                <a16:creationId xmlns:a16="http://schemas.microsoft.com/office/drawing/2014/main" id="{1A66AAC7-802C-C39E-03CE-C70A94F7E7CB}"/>
              </a:ext>
            </a:extLst>
          </p:cNvPr>
          <p:cNvSpPr/>
          <p:nvPr/>
        </p:nvSpPr>
        <p:spPr>
          <a:xfrm>
            <a:off x="8424250" y="4853166"/>
            <a:ext cx="479515" cy="13533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292B33"/>
                </a:solidFill>
                <a:latin typeface="Calibri" panose="020F0502020204030204" pitchFamily="34" charset="0"/>
                <a:cs typeface="Calibri" panose="020F0502020204030204" pitchFamily="34" charset="0"/>
              </a:rPr>
              <a:t>Sites</a:t>
            </a:r>
            <a:endParaRPr lang="en-US" sz="1100" b="1">
              <a:solidFill>
                <a:srgbClr val="292B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052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14DB-BDF0-45A6-AECD-C5B448EBF6BC}"/>
              </a:ext>
            </a:extLst>
          </p:cNvPr>
          <p:cNvSpPr>
            <a:spLocks noGrp="1"/>
          </p:cNvSpPr>
          <p:nvPr>
            <p:ph type="title"/>
          </p:nvPr>
        </p:nvSpPr>
        <p:spPr/>
        <p:txBody>
          <a:bodyPr anchor="ctr"/>
          <a:lstStyle/>
          <a:p>
            <a:r>
              <a:rPr lang="en-US"/>
              <a:t>PAC</a:t>
            </a:r>
            <a:r>
              <a:rPr lang="en-US" baseline="30000"/>
              <a:t>3</a:t>
            </a:r>
            <a:r>
              <a:rPr lang="en-US"/>
              <a:t> Supports Actionable Registry Data</a:t>
            </a:r>
          </a:p>
        </p:txBody>
      </p:sp>
      <p:sp>
        <p:nvSpPr>
          <p:cNvPr id="3" name="Content Placeholder 2">
            <a:extLst>
              <a:ext uri="{FF2B5EF4-FFF2-40B4-BE49-F238E27FC236}">
                <a16:creationId xmlns:a16="http://schemas.microsoft.com/office/drawing/2014/main" id="{65A07312-31DC-46F6-A9DD-E808FCA26106}"/>
              </a:ext>
            </a:extLst>
          </p:cNvPr>
          <p:cNvSpPr>
            <a:spLocks noGrp="1"/>
          </p:cNvSpPr>
          <p:nvPr>
            <p:ph sz="quarter" idx="17"/>
          </p:nvPr>
        </p:nvSpPr>
        <p:spPr>
          <a:xfrm>
            <a:off x="851162" y="1485901"/>
            <a:ext cx="10502638" cy="3061386"/>
          </a:xfrm>
        </p:spPr>
        <p:txBody>
          <a:bodyPr/>
          <a:lstStyle/>
          <a:p>
            <a:pPr algn="l">
              <a:lnSpc>
                <a:spcPct val="100000"/>
              </a:lnSpc>
              <a:spcBef>
                <a:spcPts val="1600"/>
              </a:spcBef>
              <a:buSzPct val="80000"/>
            </a:pPr>
            <a:r>
              <a:rPr lang="en-US">
                <a:solidFill>
                  <a:srgbClr val="777777"/>
                </a:solidFill>
              </a:rPr>
              <a:t>Timely, accurate data is essential for use in local clinical and quality work as well as for collaborative research projects</a:t>
            </a:r>
          </a:p>
          <a:p>
            <a:pPr algn="l">
              <a:lnSpc>
                <a:spcPct val="100000"/>
              </a:lnSpc>
              <a:spcBef>
                <a:spcPts val="1600"/>
              </a:spcBef>
              <a:buSzPct val="80000"/>
            </a:pPr>
            <a:r>
              <a:rPr lang="en-US">
                <a:solidFill>
                  <a:srgbClr val="777777"/>
                </a:solidFill>
              </a:rPr>
              <a:t>Rigorous, four-tiered auditing process for all centers within 1 year after data entry start </a:t>
            </a:r>
          </a:p>
          <a:p>
            <a:pPr algn="l">
              <a:lnSpc>
                <a:spcPct val="100000"/>
              </a:lnSpc>
              <a:spcBef>
                <a:spcPts val="1600"/>
              </a:spcBef>
              <a:buSzPct val="80000"/>
            </a:pPr>
            <a:r>
              <a:rPr lang="en-US">
                <a:solidFill>
                  <a:srgbClr val="777777"/>
                </a:solidFill>
              </a:rPr>
              <a:t>The cost of data collection is the most significant of membership; PAC</a:t>
            </a:r>
            <a:r>
              <a:rPr lang="en-US" baseline="30000">
                <a:solidFill>
                  <a:srgbClr val="777777"/>
                </a:solidFill>
              </a:rPr>
              <a:t>3</a:t>
            </a:r>
            <a:r>
              <a:rPr lang="en-US">
                <a:solidFill>
                  <a:srgbClr val="777777"/>
                </a:solidFill>
              </a:rPr>
              <a:t> </a:t>
            </a:r>
            <a:r>
              <a:rPr lang="en-US">
                <a:solidFill>
                  <a:schemeClr val="accent4"/>
                </a:solidFill>
              </a:rPr>
              <a:t>has invested resources</a:t>
            </a:r>
            <a:r>
              <a:rPr lang="en-US">
                <a:solidFill>
                  <a:srgbClr val="777777"/>
                </a:solidFill>
              </a:rPr>
              <a:t> aimed at improving systems around data collection to maximize efficiency</a:t>
            </a:r>
            <a:endParaRPr lang="en-US" sz="2000"/>
          </a:p>
        </p:txBody>
      </p:sp>
      <p:sp>
        <p:nvSpPr>
          <p:cNvPr id="5" name="TextBox 4">
            <a:extLst>
              <a:ext uri="{FF2B5EF4-FFF2-40B4-BE49-F238E27FC236}">
                <a16:creationId xmlns:a16="http://schemas.microsoft.com/office/drawing/2014/main" id="{8E797FE7-2A9F-704B-B824-80DBB60277EC}"/>
              </a:ext>
            </a:extLst>
          </p:cNvPr>
          <p:cNvSpPr txBox="1"/>
          <p:nvPr/>
        </p:nvSpPr>
        <p:spPr>
          <a:xfrm>
            <a:off x="851162" y="4782065"/>
            <a:ext cx="8725324" cy="982833"/>
          </a:xfrm>
          <a:prstGeom prst="rect">
            <a:avLst/>
          </a:prstGeom>
          <a:noFill/>
        </p:spPr>
        <p:txBody>
          <a:bodyPr wrap="square" rtlCol="0">
            <a:spAutoFit/>
          </a:bodyPr>
          <a:lstStyle/>
          <a:p>
            <a:pPr>
              <a:lnSpc>
                <a:spcPct val="110000"/>
              </a:lnSpc>
            </a:pPr>
            <a:r>
              <a:rPr lang="en-US" b="1">
                <a:solidFill>
                  <a:schemeClr val="accent4"/>
                </a:solidFill>
              </a:rPr>
              <a:t>NOTE: </a:t>
            </a:r>
            <a:r>
              <a:rPr lang="en-US">
                <a:solidFill>
                  <a:schemeClr val="tx2"/>
                </a:solidFill>
              </a:rPr>
              <a:t>Centers with a </a:t>
            </a:r>
            <a:r>
              <a:rPr lang="en-US" b="1">
                <a:solidFill>
                  <a:schemeClr val="accent3"/>
                </a:solidFill>
              </a:rPr>
              <a:t>1.0 FTE </a:t>
            </a:r>
            <a:r>
              <a:rPr lang="en-US">
                <a:solidFill>
                  <a:schemeClr val="tx2"/>
                </a:solidFill>
              </a:rPr>
              <a:t>dedicated to data collection for every </a:t>
            </a:r>
            <a:r>
              <a:rPr lang="en-US" b="1">
                <a:solidFill>
                  <a:schemeClr val="accent3"/>
                </a:solidFill>
              </a:rPr>
              <a:t>800 inpatient encounters/year</a:t>
            </a:r>
            <a:r>
              <a:rPr lang="en-US">
                <a:solidFill>
                  <a:schemeClr val="accent3"/>
                </a:solidFill>
              </a:rPr>
              <a:t> </a:t>
            </a:r>
            <a:r>
              <a:rPr lang="en-US">
                <a:solidFill>
                  <a:schemeClr val="tx2"/>
                </a:solidFill>
              </a:rPr>
              <a:t>were most successful in achieving </a:t>
            </a:r>
            <a:r>
              <a:rPr lang="en-US" b="1">
                <a:solidFill>
                  <a:schemeClr val="accent3"/>
                </a:solidFill>
              </a:rPr>
              <a:t>timely, accurate data reporting.</a:t>
            </a:r>
            <a:endParaRPr lang="en-US">
              <a:solidFill>
                <a:schemeClr val="accent3"/>
              </a:solidFill>
            </a:endParaRPr>
          </a:p>
        </p:txBody>
      </p:sp>
    </p:spTree>
    <p:extLst>
      <p:ext uri="{BB962C8B-B14F-4D97-AF65-F5344CB8AC3E}">
        <p14:creationId xmlns:p14="http://schemas.microsoft.com/office/powerpoint/2010/main" val="4214879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C41E1CEA-E55E-F14B-9645-3B2709BDFA4A}"/>
              </a:ext>
            </a:extLst>
          </p:cNvPr>
          <p:cNvSpPr>
            <a:spLocks noGrp="1"/>
          </p:cNvSpPr>
          <p:nvPr>
            <p:ph type="body" sz="quarter" idx="15"/>
          </p:nvPr>
        </p:nvSpPr>
        <p:spPr/>
        <p:txBody>
          <a:bodyPr/>
          <a:lstStyle/>
          <a:p>
            <a:endParaRPr lang="en-US"/>
          </a:p>
        </p:txBody>
      </p:sp>
      <p:sp>
        <p:nvSpPr>
          <p:cNvPr id="2" name="Title 1">
            <a:extLst>
              <a:ext uri="{FF2B5EF4-FFF2-40B4-BE49-F238E27FC236}">
                <a16:creationId xmlns:a16="http://schemas.microsoft.com/office/drawing/2014/main" id="{26AE2E87-D7C1-470B-B179-25B953609068}"/>
              </a:ext>
            </a:extLst>
          </p:cNvPr>
          <p:cNvSpPr>
            <a:spLocks noGrp="1"/>
          </p:cNvSpPr>
          <p:nvPr>
            <p:ph type="title"/>
          </p:nvPr>
        </p:nvSpPr>
        <p:spPr/>
        <p:txBody>
          <a:bodyPr anchor="t"/>
          <a:lstStyle/>
          <a:p>
            <a:r>
              <a:rPr lang="en-US"/>
              <a:t>Four-tiered Audit Framework</a:t>
            </a:r>
          </a:p>
        </p:txBody>
      </p:sp>
      <p:sp>
        <p:nvSpPr>
          <p:cNvPr id="24" name="Content Placeholder 23">
            <a:extLst>
              <a:ext uri="{FF2B5EF4-FFF2-40B4-BE49-F238E27FC236}">
                <a16:creationId xmlns:a16="http://schemas.microsoft.com/office/drawing/2014/main" id="{CFC99F53-25CE-814E-9160-0BD6E7DF5C2D}"/>
              </a:ext>
            </a:extLst>
          </p:cNvPr>
          <p:cNvSpPr>
            <a:spLocks noGrp="1"/>
          </p:cNvSpPr>
          <p:nvPr>
            <p:ph sz="quarter" idx="17"/>
          </p:nvPr>
        </p:nvSpPr>
        <p:spPr/>
        <p:txBody>
          <a:bodyPr/>
          <a:lstStyle/>
          <a:p>
            <a:endParaRPr lang="en-US"/>
          </a:p>
        </p:txBody>
      </p:sp>
      <p:sp>
        <p:nvSpPr>
          <p:cNvPr id="4" name="Rectangle 3">
            <a:extLst>
              <a:ext uri="{FF2B5EF4-FFF2-40B4-BE49-F238E27FC236}">
                <a16:creationId xmlns:a16="http://schemas.microsoft.com/office/drawing/2014/main" id="{05CE81F5-4579-4A85-A93A-8F5FC0801A4B}"/>
              </a:ext>
            </a:extLst>
          </p:cNvPr>
          <p:cNvSpPr/>
          <p:nvPr/>
        </p:nvSpPr>
        <p:spPr>
          <a:xfrm>
            <a:off x="8575587" y="1267809"/>
            <a:ext cx="3616413" cy="55901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548640" rIns="0" bIns="0" rtlCol="0" anchor="t">
            <a:noAutofit/>
          </a:bodyPr>
          <a:lstStyle/>
          <a:p>
            <a:pPr algn="ctr"/>
            <a:r>
              <a:rPr lang="en-US" sz="2400" b="1" cap="small" spc="100">
                <a:solidFill>
                  <a:schemeClr val="bg1"/>
                </a:solidFill>
              </a:rPr>
              <a:t>regional audit</a:t>
            </a:r>
          </a:p>
        </p:txBody>
      </p:sp>
      <p:sp>
        <p:nvSpPr>
          <p:cNvPr id="5" name="Rectangle 4">
            <a:extLst>
              <a:ext uri="{FF2B5EF4-FFF2-40B4-BE49-F238E27FC236}">
                <a16:creationId xmlns:a16="http://schemas.microsoft.com/office/drawing/2014/main" id="{CED87F29-8AF8-415E-AD4D-B11B45C40658}"/>
              </a:ext>
            </a:extLst>
          </p:cNvPr>
          <p:cNvSpPr/>
          <p:nvPr/>
        </p:nvSpPr>
        <p:spPr>
          <a:xfrm>
            <a:off x="0" y="1267810"/>
            <a:ext cx="8575587" cy="55901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8640" rIns="0" bIns="0" rtlCol="0" anchor="t"/>
          <a:lstStyle/>
          <a:p>
            <a:pPr algn="ctr"/>
            <a:r>
              <a:rPr lang="en-US" sz="2400" b="1" cap="small" spc="120">
                <a:solidFill>
                  <a:schemeClr val="bg1"/>
                </a:solidFill>
              </a:rPr>
              <a:t>local site and dcc audit</a:t>
            </a:r>
          </a:p>
        </p:txBody>
      </p:sp>
      <p:sp>
        <p:nvSpPr>
          <p:cNvPr id="7" name="TextBox 6">
            <a:extLst>
              <a:ext uri="{FF2B5EF4-FFF2-40B4-BE49-F238E27FC236}">
                <a16:creationId xmlns:a16="http://schemas.microsoft.com/office/drawing/2014/main" id="{0264FDCA-E557-484D-AFC4-800AD7B741F6}"/>
              </a:ext>
            </a:extLst>
          </p:cNvPr>
          <p:cNvSpPr txBox="1"/>
          <p:nvPr/>
        </p:nvSpPr>
        <p:spPr>
          <a:xfrm>
            <a:off x="9045142" y="2817338"/>
            <a:ext cx="1482811" cy="276999"/>
          </a:xfrm>
          <a:prstGeom prst="rect">
            <a:avLst/>
          </a:prstGeom>
          <a:noFill/>
        </p:spPr>
        <p:txBody>
          <a:bodyPr wrap="square" lIns="0" tIns="0" rIns="0" bIns="0" rtlCol="0">
            <a:spAutoFit/>
          </a:bodyPr>
          <a:lstStyle/>
          <a:p>
            <a:r>
              <a:rPr lang="en-US" b="1" spc="100">
                <a:solidFill>
                  <a:schemeClr val="accent3"/>
                </a:solidFill>
              </a:rPr>
              <a:t>Validity</a:t>
            </a:r>
          </a:p>
        </p:txBody>
      </p:sp>
      <p:sp>
        <p:nvSpPr>
          <p:cNvPr id="8" name="TextBox 7">
            <a:extLst>
              <a:ext uri="{FF2B5EF4-FFF2-40B4-BE49-F238E27FC236}">
                <a16:creationId xmlns:a16="http://schemas.microsoft.com/office/drawing/2014/main" id="{FD6B18E8-CDA9-9E43-83A0-B564B0520713}"/>
              </a:ext>
            </a:extLst>
          </p:cNvPr>
          <p:cNvSpPr txBox="1"/>
          <p:nvPr/>
        </p:nvSpPr>
        <p:spPr>
          <a:xfrm>
            <a:off x="9045142" y="3597641"/>
            <a:ext cx="2137720" cy="1887696"/>
          </a:xfrm>
          <a:prstGeom prst="rect">
            <a:avLst/>
          </a:prstGeom>
          <a:noFill/>
        </p:spPr>
        <p:txBody>
          <a:bodyPr wrap="square" lIns="0" tIns="0" rIns="0" bIns="0" rtlCol="0">
            <a:spAutoFit/>
          </a:bodyPr>
          <a:lstStyle/>
          <a:p>
            <a:pPr marL="228600" lvl="0" indent="-228600">
              <a:spcBef>
                <a:spcPts val="1600"/>
              </a:spcBef>
              <a:buFont typeface="Arial" panose="020B0604020202020204" pitchFamily="34" charset="0"/>
              <a:buChar char="•"/>
            </a:pPr>
            <a:r>
              <a:rPr lang="en-US" sz="1600">
                <a:solidFill>
                  <a:schemeClr val="bg1"/>
                </a:solidFill>
              </a:rPr>
              <a:t>Ensure data is entered accurately</a:t>
            </a:r>
          </a:p>
          <a:p>
            <a:pPr marL="228600" lvl="0" indent="-228600">
              <a:spcBef>
                <a:spcPts val="1600"/>
              </a:spcBef>
              <a:buFont typeface="Arial" panose="020B0604020202020204" pitchFamily="34" charset="0"/>
              <a:buChar char="•"/>
            </a:pPr>
            <a:r>
              <a:rPr lang="en-US" sz="1600">
                <a:solidFill>
                  <a:schemeClr val="bg1"/>
                </a:solidFill>
              </a:rPr>
              <a:t>Takes place in-person or virtually</a:t>
            </a:r>
          </a:p>
          <a:p>
            <a:pPr marL="228600" lvl="0" indent="-228600">
              <a:spcBef>
                <a:spcPts val="1600"/>
              </a:spcBef>
              <a:buFont typeface="Arial" panose="020B0604020202020204" pitchFamily="34" charset="0"/>
              <a:buChar char="•"/>
            </a:pPr>
            <a:r>
              <a:rPr lang="en-US" sz="1600">
                <a:solidFill>
                  <a:schemeClr val="bg1"/>
                </a:solidFill>
              </a:rPr>
              <a:t>Data manager calculates scoring</a:t>
            </a:r>
          </a:p>
        </p:txBody>
      </p:sp>
      <p:sp>
        <p:nvSpPr>
          <p:cNvPr id="10" name="TextBox 9">
            <a:extLst>
              <a:ext uri="{FF2B5EF4-FFF2-40B4-BE49-F238E27FC236}">
                <a16:creationId xmlns:a16="http://schemas.microsoft.com/office/drawing/2014/main" id="{F082A6C4-05B6-774D-A50E-EC65D0BDD437}"/>
              </a:ext>
            </a:extLst>
          </p:cNvPr>
          <p:cNvSpPr txBox="1"/>
          <p:nvPr/>
        </p:nvSpPr>
        <p:spPr>
          <a:xfrm>
            <a:off x="5842687" y="2817338"/>
            <a:ext cx="1324232" cy="830997"/>
          </a:xfrm>
          <a:prstGeom prst="rect">
            <a:avLst/>
          </a:prstGeom>
          <a:noFill/>
        </p:spPr>
        <p:txBody>
          <a:bodyPr wrap="square" lIns="0" tIns="0" rIns="0" bIns="0" rtlCol="0">
            <a:spAutoFit/>
          </a:bodyPr>
          <a:lstStyle/>
          <a:p>
            <a:r>
              <a:rPr lang="en-US" b="1">
                <a:solidFill>
                  <a:schemeClr val="accent3"/>
                </a:solidFill>
              </a:rPr>
              <a:t>Reliability of cases</a:t>
            </a:r>
          </a:p>
          <a:p>
            <a:endParaRPr lang="en-US"/>
          </a:p>
        </p:txBody>
      </p:sp>
      <p:sp>
        <p:nvSpPr>
          <p:cNvPr id="12" name="TextBox 11">
            <a:extLst>
              <a:ext uri="{FF2B5EF4-FFF2-40B4-BE49-F238E27FC236}">
                <a16:creationId xmlns:a16="http://schemas.microsoft.com/office/drawing/2014/main" id="{B62FEBD3-D132-B444-93B4-E47BD58F6EBC}"/>
              </a:ext>
            </a:extLst>
          </p:cNvPr>
          <p:cNvSpPr txBox="1"/>
          <p:nvPr/>
        </p:nvSpPr>
        <p:spPr>
          <a:xfrm>
            <a:off x="5842686" y="3597641"/>
            <a:ext cx="1830859" cy="2790508"/>
          </a:xfrm>
          <a:prstGeom prst="rect">
            <a:avLst/>
          </a:prstGeom>
          <a:noFill/>
        </p:spPr>
        <p:txBody>
          <a:bodyPr wrap="square" lIns="0" tIns="0" rIns="0" bIns="0" rtlCol="0">
            <a:spAutoFit/>
          </a:bodyPr>
          <a:lstStyle/>
          <a:p>
            <a:pPr marL="228600" lvl="0" indent="-228600">
              <a:spcBef>
                <a:spcPts val="1600"/>
              </a:spcBef>
              <a:buFont typeface="Arial" panose="020B0604020202020204" pitchFamily="34" charset="0"/>
              <a:buChar char="•"/>
            </a:pPr>
            <a:r>
              <a:rPr lang="en-US" sz="1600">
                <a:solidFill>
                  <a:schemeClr val="bg1"/>
                </a:solidFill>
              </a:rPr>
              <a:t>Internal review </a:t>
            </a:r>
            <a:br>
              <a:rPr lang="en-US" sz="1600">
                <a:solidFill>
                  <a:schemeClr val="bg1"/>
                </a:solidFill>
              </a:rPr>
            </a:br>
            <a:r>
              <a:rPr lang="en-US" sz="1600">
                <a:solidFill>
                  <a:schemeClr val="bg1"/>
                </a:solidFill>
              </a:rPr>
              <a:t>of cases</a:t>
            </a:r>
          </a:p>
          <a:p>
            <a:pPr marL="228600" lvl="0" indent="-228600">
              <a:spcBef>
                <a:spcPts val="1600"/>
              </a:spcBef>
              <a:buFont typeface="Arial" panose="020B0604020202020204" pitchFamily="34" charset="0"/>
              <a:buChar char="•"/>
            </a:pPr>
            <a:r>
              <a:rPr lang="en-US" sz="1600">
                <a:solidFill>
                  <a:schemeClr val="bg1"/>
                </a:solidFill>
              </a:rPr>
              <a:t>Centers report on internal reliability auditing quarterly</a:t>
            </a:r>
          </a:p>
          <a:p>
            <a:pPr marL="228600" lvl="0" indent="-228600">
              <a:spcBef>
                <a:spcPts val="1600"/>
              </a:spcBef>
              <a:buFont typeface="Arial" panose="020B0604020202020204" pitchFamily="34" charset="0"/>
              <a:buChar char="•"/>
            </a:pPr>
            <a:endParaRPr lang="en-US" sz="1600">
              <a:solidFill>
                <a:schemeClr val="bg1"/>
              </a:solidFill>
            </a:endParaRPr>
          </a:p>
          <a:p>
            <a:pPr marL="228600" lvl="0" indent="-228600">
              <a:spcBef>
                <a:spcPts val="1600"/>
              </a:spcBef>
              <a:buFont typeface="Arial" panose="020B0604020202020204" pitchFamily="34" charset="0"/>
              <a:buChar char="•"/>
            </a:pPr>
            <a:endParaRPr lang="en-US" sz="1600">
              <a:solidFill>
                <a:schemeClr val="bg1"/>
              </a:solidFill>
            </a:endParaRPr>
          </a:p>
          <a:p>
            <a:pPr marL="228600" lvl="0" indent="-228600">
              <a:spcBef>
                <a:spcPts val="1600"/>
              </a:spcBef>
              <a:buFont typeface="Arial" panose="020B0604020202020204" pitchFamily="34" charset="0"/>
              <a:buChar char="•"/>
            </a:pPr>
            <a:endParaRPr lang="en-US" sz="1600">
              <a:solidFill>
                <a:schemeClr val="bg1"/>
              </a:solidFill>
            </a:endParaRPr>
          </a:p>
        </p:txBody>
      </p:sp>
      <p:sp>
        <p:nvSpPr>
          <p:cNvPr id="13" name="TextBox 12">
            <a:extLst>
              <a:ext uri="{FF2B5EF4-FFF2-40B4-BE49-F238E27FC236}">
                <a16:creationId xmlns:a16="http://schemas.microsoft.com/office/drawing/2014/main" id="{3DE073F8-B1A3-9945-AFE3-017ABB95BC34}"/>
              </a:ext>
            </a:extLst>
          </p:cNvPr>
          <p:cNvSpPr txBox="1"/>
          <p:nvPr/>
        </p:nvSpPr>
        <p:spPr>
          <a:xfrm>
            <a:off x="3018138" y="2817338"/>
            <a:ext cx="2111974" cy="830997"/>
          </a:xfrm>
          <a:prstGeom prst="rect">
            <a:avLst/>
          </a:prstGeom>
          <a:noFill/>
        </p:spPr>
        <p:txBody>
          <a:bodyPr wrap="square" lIns="0" tIns="0" rIns="0" bIns="0" rtlCol="0">
            <a:spAutoFit/>
          </a:bodyPr>
          <a:lstStyle/>
          <a:p>
            <a:r>
              <a:rPr lang="en-US" b="1">
                <a:solidFill>
                  <a:schemeClr val="accent3"/>
                </a:solidFill>
              </a:rPr>
              <a:t>Ensure all cases are submitted</a:t>
            </a:r>
          </a:p>
          <a:p>
            <a:endParaRPr lang="en-US"/>
          </a:p>
        </p:txBody>
      </p:sp>
      <p:sp>
        <p:nvSpPr>
          <p:cNvPr id="14" name="TextBox 13">
            <a:extLst>
              <a:ext uri="{FF2B5EF4-FFF2-40B4-BE49-F238E27FC236}">
                <a16:creationId xmlns:a16="http://schemas.microsoft.com/office/drawing/2014/main" id="{091DE04A-32E6-8C45-852D-FBF150C81241}"/>
              </a:ext>
            </a:extLst>
          </p:cNvPr>
          <p:cNvSpPr txBox="1"/>
          <p:nvPr/>
        </p:nvSpPr>
        <p:spPr>
          <a:xfrm>
            <a:off x="3018138" y="3597641"/>
            <a:ext cx="2090349" cy="2380139"/>
          </a:xfrm>
          <a:prstGeom prst="rect">
            <a:avLst/>
          </a:prstGeom>
          <a:noFill/>
        </p:spPr>
        <p:txBody>
          <a:bodyPr wrap="square" lIns="0" tIns="0" rIns="0" bIns="0" rtlCol="0">
            <a:spAutoFit/>
          </a:bodyPr>
          <a:lstStyle/>
          <a:p>
            <a:pPr marL="228600" lvl="0" indent="-228600">
              <a:spcBef>
                <a:spcPts val="1600"/>
              </a:spcBef>
              <a:buFont typeface="Arial" panose="020B0604020202020204" pitchFamily="34" charset="0"/>
              <a:buChar char="•"/>
            </a:pPr>
            <a:r>
              <a:rPr lang="en-US" sz="1600">
                <a:solidFill>
                  <a:schemeClr val="bg1"/>
                </a:solidFill>
              </a:rPr>
              <a:t>Send census data to DCC for comparison with cases entered into PAC</a:t>
            </a:r>
            <a:r>
              <a:rPr lang="en-US" sz="1600" baseline="30000">
                <a:solidFill>
                  <a:schemeClr val="bg1"/>
                </a:solidFill>
              </a:rPr>
              <a:t>3</a:t>
            </a:r>
            <a:r>
              <a:rPr lang="en-US" sz="1600">
                <a:solidFill>
                  <a:schemeClr val="bg1"/>
                </a:solidFill>
              </a:rPr>
              <a:t> registry</a:t>
            </a:r>
          </a:p>
          <a:p>
            <a:pPr marL="228600" lvl="0" indent="-228600">
              <a:spcBef>
                <a:spcPts val="1600"/>
              </a:spcBef>
              <a:buFont typeface="Arial" panose="020B0604020202020204" pitchFamily="34" charset="0"/>
              <a:buChar char="•"/>
            </a:pPr>
            <a:r>
              <a:rPr lang="en-US" sz="1600">
                <a:solidFill>
                  <a:schemeClr val="bg1"/>
                </a:solidFill>
              </a:rPr>
              <a:t>Data Manager to reconcile census with submitted data</a:t>
            </a:r>
          </a:p>
          <a:p>
            <a:pPr lvl="0">
              <a:spcBef>
                <a:spcPts val="1600"/>
              </a:spcBef>
            </a:pPr>
            <a:endParaRPr lang="en-US" sz="1600">
              <a:solidFill>
                <a:schemeClr val="bg1"/>
              </a:solidFill>
            </a:endParaRPr>
          </a:p>
        </p:txBody>
      </p:sp>
      <p:sp>
        <p:nvSpPr>
          <p:cNvPr id="15" name="TextBox 14">
            <a:extLst>
              <a:ext uri="{FF2B5EF4-FFF2-40B4-BE49-F238E27FC236}">
                <a16:creationId xmlns:a16="http://schemas.microsoft.com/office/drawing/2014/main" id="{0B7EB971-E2D6-2744-8EF0-8C56083416A8}"/>
              </a:ext>
            </a:extLst>
          </p:cNvPr>
          <p:cNvSpPr txBox="1"/>
          <p:nvPr/>
        </p:nvSpPr>
        <p:spPr>
          <a:xfrm>
            <a:off x="815546" y="3597641"/>
            <a:ext cx="1610497" cy="2174954"/>
          </a:xfrm>
          <a:prstGeom prst="rect">
            <a:avLst/>
          </a:prstGeom>
          <a:noFill/>
        </p:spPr>
        <p:txBody>
          <a:bodyPr wrap="square" lIns="0" tIns="0" rIns="0" bIns="0" rtlCol="0">
            <a:spAutoFit/>
          </a:bodyPr>
          <a:lstStyle/>
          <a:p>
            <a:pPr marL="228600" lvl="0" indent="-228600">
              <a:spcBef>
                <a:spcPts val="1600"/>
              </a:spcBef>
              <a:buFont typeface="Arial" panose="020B0604020202020204" pitchFamily="34" charset="0"/>
              <a:buChar char="•"/>
            </a:pPr>
            <a:r>
              <a:rPr lang="en-US" sz="1600">
                <a:solidFill>
                  <a:schemeClr val="bg1"/>
                </a:solidFill>
              </a:rPr>
              <a:t>Confirm that site has passed a PC4 Audit</a:t>
            </a:r>
          </a:p>
          <a:p>
            <a:pPr marL="228600" lvl="0" indent="-228600">
              <a:spcBef>
                <a:spcPts val="1600"/>
              </a:spcBef>
              <a:buFont typeface="Arial" panose="020B0604020202020204" pitchFamily="34" charset="0"/>
              <a:buChar char="•"/>
            </a:pPr>
            <a:r>
              <a:rPr lang="en-US" sz="1600">
                <a:solidFill>
                  <a:schemeClr val="bg1"/>
                </a:solidFill>
              </a:rPr>
              <a:t>PAC</a:t>
            </a:r>
            <a:r>
              <a:rPr lang="en-US" sz="1600" baseline="30000">
                <a:solidFill>
                  <a:schemeClr val="bg1"/>
                </a:solidFill>
              </a:rPr>
              <a:t>3</a:t>
            </a:r>
            <a:r>
              <a:rPr lang="en-US" sz="1600">
                <a:solidFill>
                  <a:schemeClr val="bg1"/>
                </a:solidFill>
              </a:rPr>
              <a:t>-only centers: 1st audit will be individual</a:t>
            </a:r>
          </a:p>
        </p:txBody>
      </p:sp>
      <p:sp>
        <p:nvSpPr>
          <p:cNvPr id="18" name="TextBox 17">
            <a:extLst>
              <a:ext uri="{FF2B5EF4-FFF2-40B4-BE49-F238E27FC236}">
                <a16:creationId xmlns:a16="http://schemas.microsoft.com/office/drawing/2014/main" id="{387E51BB-8481-BC45-91E6-C5831AE8D313}"/>
              </a:ext>
            </a:extLst>
          </p:cNvPr>
          <p:cNvSpPr txBox="1"/>
          <p:nvPr/>
        </p:nvSpPr>
        <p:spPr>
          <a:xfrm>
            <a:off x="815547" y="2817338"/>
            <a:ext cx="1720678" cy="553998"/>
          </a:xfrm>
          <a:prstGeom prst="rect">
            <a:avLst/>
          </a:prstGeom>
          <a:noFill/>
        </p:spPr>
        <p:txBody>
          <a:bodyPr wrap="square" lIns="0" tIns="0" rIns="0" bIns="0" rtlCol="0">
            <a:spAutoFit/>
          </a:bodyPr>
          <a:lstStyle/>
          <a:p>
            <a:r>
              <a:rPr lang="en-US" b="1">
                <a:solidFill>
                  <a:schemeClr val="accent3"/>
                </a:solidFill>
              </a:rPr>
              <a:t>Review PC4 audit status</a:t>
            </a:r>
          </a:p>
        </p:txBody>
      </p:sp>
      <p:cxnSp>
        <p:nvCxnSpPr>
          <p:cNvPr id="20" name="Straight Connector 19">
            <a:extLst>
              <a:ext uri="{FF2B5EF4-FFF2-40B4-BE49-F238E27FC236}">
                <a16:creationId xmlns:a16="http://schemas.microsoft.com/office/drawing/2014/main" id="{3B05FEC3-F7C7-4640-A6D3-CFE96966D3F4}"/>
              </a:ext>
            </a:extLst>
          </p:cNvPr>
          <p:cNvCxnSpPr>
            <a:cxnSpLocks/>
          </p:cNvCxnSpPr>
          <p:nvPr/>
        </p:nvCxnSpPr>
        <p:spPr>
          <a:xfrm>
            <a:off x="5498756" y="2566251"/>
            <a:ext cx="0" cy="3648930"/>
          </a:xfrm>
          <a:prstGeom prst="line">
            <a:avLst/>
          </a:prstGeom>
          <a:ln w="3175">
            <a:solidFill>
              <a:schemeClr val="accent5">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7B9632-5E13-2144-AC63-502555152342}"/>
              </a:ext>
            </a:extLst>
          </p:cNvPr>
          <p:cNvCxnSpPr>
            <a:cxnSpLocks/>
          </p:cNvCxnSpPr>
          <p:nvPr/>
        </p:nvCxnSpPr>
        <p:spPr>
          <a:xfrm>
            <a:off x="2644345" y="2566251"/>
            <a:ext cx="0" cy="3648930"/>
          </a:xfrm>
          <a:prstGeom prst="line">
            <a:avLst/>
          </a:prstGeom>
          <a:ln w="3175">
            <a:solidFill>
              <a:schemeClr val="accent5">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189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3FAA-AD9F-4345-B0A5-C24799DAD91A}"/>
              </a:ext>
            </a:extLst>
          </p:cNvPr>
          <p:cNvSpPr>
            <a:spLocks noGrp="1"/>
          </p:cNvSpPr>
          <p:nvPr>
            <p:ph type="title"/>
          </p:nvPr>
        </p:nvSpPr>
        <p:spPr/>
        <p:txBody>
          <a:bodyPr/>
          <a:lstStyle/>
          <a:p>
            <a:r>
              <a:rPr lang="en-US"/>
              <a:t>PAC</a:t>
            </a:r>
            <a:r>
              <a:rPr lang="en-US" baseline="30000"/>
              <a:t>3</a:t>
            </a:r>
            <a:r>
              <a:rPr lang="en-US"/>
              <a:t> Supports Actionable Registry Data</a:t>
            </a:r>
          </a:p>
        </p:txBody>
      </p:sp>
      <p:sp>
        <p:nvSpPr>
          <p:cNvPr id="3" name="Content Placeholder 2">
            <a:extLst>
              <a:ext uri="{FF2B5EF4-FFF2-40B4-BE49-F238E27FC236}">
                <a16:creationId xmlns:a16="http://schemas.microsoft.com/office/drawing/2014/main" id="{81CA0254-23C5-4A93-A6C1-2236E80931B5}"/>
              </a:ext>
            </a:extLst>
          </p:cNvPr>
          <p:cNvSpPr>
            <a:spLocks noGrp="1"/>
          </p:cNvSpPr>
          <p:nvPr>
            <p:ph sz="quarter" idx="17"/>
          </p:nvPr>
        </p:nvSpPr>
        <p:spPr>
          <a:xfrm>
            <a:off x="497594" y="1527241"/>
            <a:ext cx="4574278" cy="4556554"/>
          </a:xfrm>
        </p:spPr>
        <p:txBody>
          <a:bodyPr/>
          <a:lstStyle/>
          <a:p>
            <a:pPr>
              <a:lnSpc>
                <a:spcPct val="100000"/>
              </a:lnSpc>
              <a:spcBef>
                <a:spcPts val="1600"/>
              </a:spcBef>
              <a:buSzPct val="80000"/>
            </a:pPr>
            <a:r>
              <a:rPr lang="en-US" sz="2800">
                <a:solidFill>
                  <a:schemeClr val="tx1"/>
                </a:solidFill>
              </a:rPr>
              <a:t>A collaborative-wide quality improvement project focused on data entry efficiency was launched in 2020</a:t>
            </a:r>
          </a:p>
          <a:p>
            <a:pPr>
              <a:lnSpc>
                <a:spcPct val="100000"/>
              </a:lnSpc>
              <a:spcBef>
                <a:spcPts val="1600"/>
              </a:spcBef>
              <a:buSzPct val="80000"/>
            </a:pPr>
            <a:r>
              <a:rPr lang="en-US" sz="2800">
                <a:solidFill>
                  <a:schemeClr val="tx1"/>
                </a:solidFill>
              </a:rPr>
              <a:t>By 2022 (despite COVID) the percentage of cases submitted within 1 month of discharge +7 days </a:t>
            </a:r>
            <a:r>
              <a:rPr lang="en-US" sz="2800" i="1">
                <a:solidFill>
                  <a:schemeClr val="tx1"/>
                </a:solidFill>
              </a:rPr>
              <a:t>from 55% to 71%</a:t>
            </a:r>
            <a:endParaRPr lang="en-US" i="1">
              <a:solidFill>
                <a:schemeClr val="tx1"/>
              </a:solidFill>
            </a:endParaRPr>
          </a:p>
          <a:p>
            <a:endParaRPr lang="en-US"/>
          </a:p>
        </p:txBody>
      </p:sp>
      <p:graphicFrame>
        <p:nvGraphicFramePr>
          <p:cNvPr id="5" name="CCT_538091_1">
            <a:extLst>
              <a:ext uri="{FF2B5EF4-FFF2-40B4-BE49-F238E27FC236}">
                <a16:creationId xmlns:a16="http://schemas.microsoft.com/office/drawing/2014/main" id="{6EA96F70-2669-4079-A1E7-6C1736FB51BA}"/>
              </a:ext>
            </a:extLst>
          </p:cNvPr>
          <p:cNvGraphicFramePr>
            <a:graphicFrameLocks/>
          </p:cNvGraphicFramePr>
          <p:nvPr/>
        </p:nvGraphicFramePr>
        <p:xfrm>
          <a:off x="5196840" y="1767168"/>
          <a:ext cx="6995160" cy="37109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8185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AFD71-94C1-4AE8-9FC4-546AADFCF541}"/>
              </a:ext>
            </a:extLst>
          </p:cNvPr>
          <p:cNvSpPr>
            <a:spLocks noGrp="1"/>
          </p:cNvSpPr>
          <p:nvPr>
            <p:ph type="title"/>
          </p:nvPr>
        </p:nvSpPr>
        <p:spPr/>
        <p:txBody>
          <a:bodyPr/>
          <a:lstStyle/>
          <a:p>
            <a:r>
              <a:rPr lang="en-US"/>
              <a:t>PAC</a:t>
            </a:r>
            <a:r>
              <a:rPr lang="en-US" baseline="30000"/>
              <a:t>3</a:t>
            </a:r>
            <a:r>
              <a:rPr lang="en-US"/>
              <a:t> Resources for Data Entry </a:t>
            </a:r>
          </a:p>
        </p:txBody>
      </p:sp>
      <p:sp>
        <p:nvSpPr>
          <p:cNvPr id="3" name="Content Placeholder 2">
            <a:extLst>
              <a:ext uri="{FF2B5EF4-FFF2-40B4-BE49-F238E27FC236}">
                <a16:creationId xmlns:a16="http://schemas.microsoft.com/office/drawing/2014/main" id="{D578CBC1-B41C-4B32-9B1F-31742126ECD7}"/>
              </a:ext>
            </a:extLst>
          </p:cNvPr>
          <p:cNvSpPr>
            <a:spLocks noGrp="1"/>
          </p:cNvSpPr>
          <p:nvPr>
            <p:ph sz="quarter" idx="17"/>
          </p:nvPr>
        </p:nvSpPr>
        <p:spPr>
          <a:xfrm>
            <a:off x="851162" y="1485900"/>
            <a:ext cx="5549638" cy="4457700"/>
          </a:xfrm>
        </p:spPr>
        <p:txBody>
          <a:bodyPr/>
          <a:lstStyle/>
          <a:p>
            <a:pPr>
              <a:lnSpc>
                <a:spcPct val="100000"/>
              </a:lnSpc>
              <a:spcBef>
                <a:spcPts val="1600"/>
              </a:spcBef>
              <a:buSzPct val="80000"/>
            </a:pPr>
            <a:r>
              <a:rPr lang="en-US"/>
              <a:t>The </a:t>
            </a:r>
            <a:r>
              <a:rPr lang="en-US" b="1">
                <a:solidFill>
                  <a:schemeClr val="accent3"/>
                </a:solidFill>
              </a:rPr>
              <a:t>Getting Started Toolkit </a:t>
            </a:r>
            <a:r>
              <a:rPr lang="en-US"/>
              <a:t>is available online and on SharePoint</a:t>
            </a:r>
          </a:p>
          <a:p>
            <a:pPr>
              <a:lnSpc>
                <a:spcPct val="100000"/>
              </a:lnSpc>
              <a:spcBef>
                <a:spcPts val="1600"/>
              </a:spcBef>
              <a:buSzPct val="80000"/>
            </a:pPr>
            <a:r>
              <a:rPr lang="en-US"/>
              <a:t>Includes sections on: </a:t>
            </a:r>
          </a:p>
          <a:p>
            <a:pPr lvl="1">
              <a:lnSpc>
                <a:spcPct val="100000"/>
              </a:lnSpc>
              <a:spcBef>
                <a:spcPts val="1000"/>
              </a:spcBef>
              <a:buSzPct val="80000"/>
            </a:pPr>
            <a:r>
              <a:rPr lang="en-US" sz="2000" i="1">
                <a:latin typeface="+mn-lt"/>
              </a:rPr>
              <a:t>Expectations for the clinical champion, data champion &amp; data team</a:t>
            </a:r>
          </a:p>
          <a:p>
            <a:pPr lvl="1">
              <a:lnSpc>
                <a:spcPct val="100000"/>
              </a:lnSpc>
              <a:spcBef>
                <a:spcPts val="1000"/>
              </a:spcBef>
              <a:buSzPct val="80000"/>
            </a:pPr>
            <a:r>
              <a:rPr lang="en-US" sz="2000" i="1">
                <a:latin typeface="+mn-lt"/>
              </a:rPr>
              <a:t>Building a patient identification report</a:t>
            </a:r>
          </a:p>
          <a:p>
            <a:pPr lvl="1">
              <a:lnSpc>
                <a:spcPct val="100000"/>
              </a:lnSpc>
              <a:spcBef>
                <a:spcPts val="1000"/>
              </a:spcBef>
              <a:buSzPct val="80000"/>
            </a:pPr>
            <a:r>
              <a:rPr lang="en-US" sz="2000" i="1">
                <a:latin typeface="+mn-lt"/>
              </a:rPr>
              <a:t>Chart abstraction for challenging fields</a:t>
            </a:r>
          </a:p>
          <a:p>
            <a:pPr lvl="1">
              <a:lnSpc>
                <a:spcPct val="100000"/>
              </a:lnSpc>
              <a:spcBef>
                <a:spcPts val="1000"/>
              </a:spcBef>
              <a:buSzPct val="80000"/>
            </a:pPr>
            <a:r>
              <a:rPr lang="en-US" sz="2000" i="1">
                <a:latin typeface="+mn-lt"/>
              </a:rPr>
              <a:t>Tracking patients</a:t>
            </a:r>
          </a:p>
          <a:p>
            <a:pPr lvl="1">
              <a:lnSpc>
                <a:spcPct val="100000"/>
              </a:lnSpc>
              <a:spcBef>
                <a:spcPts val="1000"/>
              </a:spcBef>
              <a:buSzPct val="80000"/>
            </a:pPr>
            <a:r>
              <a:rPr lang="en-US" sz="2000" i="1">
                <a:latin typeface="+mn-lt"/>
              </a:rPr>
              <a:t>Process for internal review of cases</a:t>
            </a:r>
          </a:p>
          <a:p>
            <a:pPr lvl="1">
              <a:lnSpc>
                <a:spcPct val="100000"/>
              </a:lnSpc>
              <a:spcBef>
                <a:spcPts val="1000"/>
              </a:spcBef>
              <a:buSzPct val="80000"/>
            </a:pPr>
            <a:r>
              <a:rPr lang="en-US" sz="2000" i="1">
                <a:latin typeface="+mn-lt"/>
              </a:rPr>
              <a:t>Maximizing partnerships with </a:t>
            </a:r>
            <a:br>
              <a:rPr lang="en-US" sz="2000" i="1">
                <a:latin typeface="+mn-lt"/>
              </a:rPr>
            </a:br>
            <a:r>
              <a:rPr lang="en-US" sz="2000" i="1">
                <a:latin typeface="+mn-lt"/>
              </a:rPr>
              <a:t>clinical teams</a:t>
            </a:r>
          </a:p>
          <a:p>
            <a:pPr lvl="1">
              <a:lnSpc>
                <a:spcPct val="100000"/>
              </a:lnSpc>
              <a:spcBef>
                <a:spcPts val="1000"/>
              </a:spcBef>
              <a:buSzPct val="80000"/>
            </a:pPr>
            <a:r>
              <a:rPr lang="en-US" sz="2000" i="1">
                <a:latin typeface="+mn-lt"/>
              </a:rPr>
              <a:t>Mentor Hospital Support</a:t>
            </a:r>
          </a:p>
        </p:txBody>
      </p:sp>
      <p:pic>
        <p:nvPicPr>
          <p:cNvPr id="5" name="Picture 4">
            <a:extLst>
              <a:ext uri="{FF2B5EF4-FFF2-40B4-BE49-F238E27FC236}">
                <a16:creationId xmlns:a16="http://schemas.microsoft.com/office/drawing/2014/main" id="{A4D9BC07-792B-456C-9BFD-5058F924D8F0}"/>
              </a:ext>
            </a:extLst>
          </p:cNvPr>
          <p:cNvPicPr>
            <a:picLocks noChangeAspect="1"/>
          </p:cNvPicPr>
          <p:nvPr/>
        </p:nvPicPr>
        <p:blipFill>
          <a:blip r:embed="rId2"/>
          <a:stretch>
            <a:fillRect/>
          </a:stretch>
        </p:blipFill>
        <p:spPr>
          <a:xfrm>
            <a:off x="7443081" y="559084"/>
            <a:ext cx="3910719" cy="5190874"/>
          </a:xfrm>
          <a:prstGeom prst="rect">
            <a:avLst/>
          </a:prstGeom>
          <a:ln w="3175">
            <a:solidFill>
              <a:schemeClr val="bg1">
                <a:lumMod val="85000"/>
              </a:schemeClr>
            </a:solidFill>
          </a:ln>
          <a:effectLst>
            <a:outerShdw blurRad="164279" dist="139700" dir="2700000" sx="99072" sy="99072" algn="tl" rotWithShape="0">
              <a:srgbClr val="333333">
                <a:alpha val="26377"/>
              </a:srgbClr>
            </a:outerShdw>
          </a:effectLst>
        </p:spPr>
      </p:pic>
    </p:spTree>
    <p:extLst>
      <p:ext uri="{BB962C8B-B14F-4D97-AF65-F5344CB8AC3E}">
        <p14:creationId xmlns:p14="http://schemas.microsoft.com/office/powerpoint/2010/main" val="1289310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B4A3-63D3-4A1B-96C9-FE65762D4373}"/>
              </a:ext>
            </a:extLst>
          </p:cNvPr>
          <p:cNvSpPr>
            <a:spLocks noGrp="1"/>
          </p:cNvSpPr>
          <p:nvPr>
            <p:ph type="title"/>
          </p:nvPr>
        </p:nvSpPr>
        <p:spPr/>
        <p:txBody>
          <a:bodyPr anchor="ctr"/>
          <a:lstStyle/>
          <a:p>
            <a:pPr algn="ctr"/>
            <a:r>
              <a:rPr lang="en-US">
                <a:solidFill>
                  <a:schemeClr val="accent4"/>
                </a:solidFill>
              </a:rPr>
              <a:t>[how to use this slide deck]</a:t>
            </a:r>
          </a:p>
        </p:txBody>
      </p:sp>
      <p:sp>
        <p:nvSpPr>
          <p:cNvPr id="3" name="Content Placeholder 2">
            <a:extLst>
              <a:ext uri="{FF2B5EF4-FFF2-40B4-BE49-F238E27FC236}">
                <a16:creationId xmlns:a16="http://schemas.microsoft.com/office/drawing/2014/main" id="{90168331-BD8A-4C0B-89B2-727EAD0EEDA0}"/>
              </a:ext>
            </a:extLst>
          </p:cNvPr>
          <p:cNvSpPr>
            <a:spLocks noGrp="1"/>
          </p:cNvSpPr>
          <p:nvPr>
            <p:ph sz="quarter" idx="14"/>
          </p:nvPr>
        </p:nvSpPr>
        <p:spPr>
          <a:xfrm>
            <a:off x="838200" y="1588770"/>
            <a:ext cx="10515600" cy="4594860"/>
          </a:xfrm>
        </p:spPr>
        <p:txBody>
          <a:bodyPr/>
          <a:lstStyle/>
          <a:p>
            <a:pPr>
              <a:lnSpc>
                <a:spcPct val="100000"/>
              </a:lnSpc>
              <a:spcBef>
                <a:spcPts val="1600"/>
              </a:spcBef>
            </a:pPr>
            <a:r>
              <a:rPr lang="en-US" sz="2000"/>
              <a:t>This slide deck is intended to provide information that may be helpful when presenting to administrators</a:t>
            </a:r>
          </a:p>
          <a:p>
            <a:pPr>
              <a:lnSpc>
                <a:spcPct val="100000"/>
              </a:lnSpc>
              <a:spcBef>
                <a:spcPts val="1600"/>
              </a:spcBef>
            </a:pPr>
            <a:r>
              <a:rPr lang="en-US" sz="2000"/>
              <a:t>There are 3 general sections: </a:t>
            </a:r>
            <a:r>
              <a:rPr lang="en-US" sz="2000" i="1"/>
              <a:t>Introduction, Impact on Patient Care and Patients &amp; Family experience, Opportunities for providers and member centers</a:t>
            </a:r>
            <a:r>
              <a:rPr lang="en-US" sz="2000"/>
              <a:t>. There is a “resources needed” section at the end for reference.</a:t>
            </a:r>
          </a:p>
          <a:p>
            <a:pPr>
              <a:lnSpc>
                <a:spcPct val="100000"/>
              </a:lnSpc>
              <a:spcBef>
                <a:spcPts val="1600"/>
              </a:spcBef>
            </a:pPr>
            <a:r>
              <a:rPr lang="en-US" sz="2000"/>
              <a:t>As a first step, we encourage you to complete a stakeholder analysis and align this presentation with goals that are most important to your key stakeholders</a:t>
            </a:r>
          </a:p>
          <a:p>
            <a:pPr lvl="1">
              <a:lnSpc>
                <a:spcPct val="100000"/>
              </a:lnSpc>
              <a:spcBef>
                <a:spcPts val="1600"/>
              </a:spcBef>
            </a:pPr>
            <a:r>
              <a:rPr lang="en-US" sz="1800" i="1"/>
              <a:t>Shorten: We intentionally included a lot of information, and recommend that you edit it down to the  most important to your administrators</a:t>
            </a:r>
          </a:p>
          <a:p>
            <a:pPr lvl="1">
              <a:lnSpc>
                <a:spcPct val="100000"/>
              </a:lnSpc>
              <a:spcBef>
                <a:spcPts val="1600"/>
              </a:spcBef>
            </a:pPr>
            <a:r>
              <a:rPr lang="en-US" sz="1800" i="1"/>
              <a:t>Add: Consider adding local data to compare with national data</a:t>
            </a:r>
          </a:p>
        </p:txBody>
      </p:sp>
    </p:spTree>
    <p:extLst>
      <p:ext uri="{BB962C8B-B14F-4D97-AF65-F5344CB8AC3E}">
        <p14:creationId xmlns:p14="http://schemas.microsoft.com/office/powerpoint/2010/main" val="4247180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73A69-83C2-4CA1-9405-DE80C98D614E}"/>
              </a:ext>
            </a:extLst>
          </p:cNvPr>
          <p:cNvSpPr>
            <a:spLocks noGrp="1"/>
          </p:cNvSpPr>
          <p:nvPr>
            <p:ph type="title"/>
          </p:nvPr>
        </p:nvSpPr>
        <p:spPr/>
        <p:txBody>
          <a:bodyPr/>
          <a:lstStyle/>
          <a:p>
            <a:r>
              <a:rPr lang="en-US"/>
              <a:t>Our Commitment</a:t>
            </a:r>
          </a:p>
        </p:txBody>
      </p:sp>
      <p:sp>
        <p:nvSpPr>
          <p:cNvPr id="3" name="Content Placeholder 2">
            <a:extLst>
              <a:ext uri="{FF2B5EF4-FFF2-40B4-BE49-F238E27FC236}">
                <a16:creationId xmlns:a16="http://schemas.microsoft.com/office/drawing/2014/main" id="{04A822F9-5AA9-4622-92AD-3032D38D3EC5}"/>
              </a:ext>
            </a:extLst>
          </p:cNvPr>
          <p:cNvSpPr>
            <a:spLocks noGrp="1"/>
          </p:cNvSpPr>
          <p:nvPr>
            <p:ph sz="quarter" idx="14"/>
          </p:nvPr>
        </p:nvSpPr>
        <p:spPr>
          <a:xfrm>
            <a:off x="3957850" y="1943100"/>
            <a:ext cx="7395949" cy="3924300"/>
          </a:xfrm>
        </p:spPr>
        <p:txBody>
          <a:bodyPr/>
          <a:lstStyle/>
          <a:p>
            <a:pPr marL="0" indent="0">
              <a:buNone/>
            </a:pPr>
            <a:r>
              <a:rPr lang="en-US"/>
              <a:t>Our new </a:t>
            </a:r>
            <a:r>
              <a:rPr lang="en-US" b="1">
                <a:solidFill>
                  <a:schemeClr val="tx2"/>
                </a:solidFill>
              </a:rPr>
              <a:t>Health Equity module </a:t>
            </a:r>
            <a:r>
              <a:rPr lang="en-US"/>
              <a:t>captures:</a:t>
            </a:r>
          </a:p>
          <a:p>
            <a:r>
              <a:rPr lang="en-US"/>
              <a:t>Language spoken </a:t>
            </a:r>
          </a:p>
          <a:p>
            <a:r>
              <a:rPr lang="en-US"/>
              <a:t>Insurance type</a:t>
            </a:r>
          </a:p>
          <a:p>
            <a:r>
              <a:rPr lang="en-US"/>
              <a:t>Utilizes the </a:t>
            </a:r>
            <a:r>
              <a:rPr lang="en-US" err="1"/>
              <a:t>DeGAUSS</a:t>
            </a:r>
            <a:r>
              <a:rPr lang="en-US"/>
              <a:t> tool* to determine: </a:t>
            </a:r>
          </a:p>
          <a:p>
            <a:pPr lvl="1"/>
            <a:r>
              <a:rPr lang="en-US"/>
              <a:t>Neighborhood Deprivation index, including fraction poverty, median income, fraction high school education, fraction no health insurance, households with assisted income in the last 12 months, fraction vacant housing</a:t>
            </a:r>
          </a:p>
          <a:p>
            <a:pPr lvl="1"/>
            <a:r>
              <a:rPr lang="en-US"/>
              <a:t>Distance from patient residence to hospital</a:t>
            </a:r>
          </a:p>
        </p:txBody>
      </p:sp>
      <p:pic>
        <p:nvPicPr>
          <p:cNvPr id="5" name="Picture 4">
            <a:extLst>
              <a:ext uri="{FF2B5EF4-FFF2-40B4-BE49-F238E27FC236}">
                <a16:creationId xmlns:a16="http://schemas.microsoft.com/office/drawing/2014/main" id="{B8E80D25-D678-45A2-9900-CCAA5B7ED3C5}"/>
              </a:ext>
            </a:extLst>
          </p:cNvPr>
          <p:cNvPicPr>
            <a:picLocks noChangeAspect="1"/>
          </p:cNvPicPr>
          <p:nvPr/>
        </p:nvPicPr>
        <p:blipFill>
          <a:blip r:embed="rId2"/>
          <a:stretch>
            <a:fillRect/>
          </a:stretch>
        </p:blipFill>
        <p:spPr>
          <a:xfrm>
            <a:off x="838199" y="1943100"/>
            <a:ext cx="2921423" cy="3924300"/>
          </a:xfrm>
          <a:prstGeom prst="rect">
            <a:avLst/>
          </a:prstGeom>
        </p:spPr>
      </p:pic>
      <p:sp>
        <p:nvSpPr>
          <p:cNvPr id="6" name="TextBox 5">
            <a:extLst>
              <a:ext uri="{FF2B5EF4-FFF2-40B4-BE49-F238E27FC236}">
                <a16:creationId xmlns:a16="http://schemas.microsoft.com/office/drawing/2014/main" id="{62700B87-B49B-404A-B6E2-E605179BA7BD}"/>
              </a:ext>
            </a:extLst>
          </p:cNvPr>
          <p:cNvSpPr txBox="1"/>
          <p:nvPr/>
        </p:nvSpPr>
        <p:spPr>
          <a:xfrm>
            <a:off x="1009934" y="6375862"/>
            <a:ext cx="8229600" cy="369332"/>
          </a:xfrm>
          <a:prstGeom prst="rect">
            <a:avLst/>
          </a:prstGeom>
          <a:noFill/>
        </p:spPr>
        <p:txBody>
          <a:bodyPr wrap="square" rtlCol="0">
            <a:spAutoFit/>
          </a:bodyPr>
          <a:lstStyle/>
          <a:p>
            <a:r>
              <a:rPr lang="en-US"/>
              <a:t>*</a:t>
            </a:r>
            <a:r>
              <a:rPr lang="en-US">
                <a:hlinkClick r:id="rId3"/>
              </a:rPr>
              <a:t>https://degauss.org/index.html</a:t>
            </a:r>
            <a:endParaRPr lang="en-US"/>
          </a:p>
        </p:txBody>
      </p:sp>
    </p:spTree>
    <p:extLst>
      <p:ext uri="{BB962C8B-B14F-4D97-AF65-F5344CB8AC3E}">
        <p14:creationId xmlns:p14="http://schemas.microsoft.com/office/powerpoint/2010/main" val="2810055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972E-8C00-4BDC-859B-4E498C4D097E}"/>
              </a:ext>
            </a:extLst>
          </p:cNvPr>
          <p:cNvSpPr>
            <a:spLocks noGrp="1"/>
          </p:cNvSpPr>
          <p:nvPr>
            <p:ph type="title"/>
          </p:nvPr>
        </p:nvSpPr>
        <p:spPr/>
        <p:txBody>
          <a:bodyPr anchor="ctr"/>
          <a:lstStyle/>
          <a:p>
            <a:r>
              <a:rPr lang="en-US"/>
              <a:t>PAC</a:t>
            </a:r>
            <a:r>
              <a:rPr lang="en-US" baseline="30000"/>
              <a:t>3</a:t>
            </a:r>
            <a:r>
              <a:rPr lang="en-US"/>
              <a:t> Impacts Care through Quality Improvement</a:t>
            </a:r>
          </a:p>
        </p:txBody>
      </p:sp>
      <p:sp>
        <p:nvSpPr>
          <p:cNvPr id="3" name="Content Placeholder 2">
            <a:extLst>
              <a:ext uri="{FF2B5EF4-FFF2-40B4-BE49-F238E27FC236}">
                <a16:creationId xmlns:a16="http://schemas.microsoft.com/office/drawing/2014/main" id="{21F7D081-4B8A-428F-9167-9EA85CC0CD5C}"/>
              </a:ext>
            </a:extLst>
          </p:cNvPr>
          <p:cNvSpPr>
            <a:spLocks noGrp="1"/>
          </p:cNvSpPr>
          <p:nvPr>
            <p:ph sz="quarter" idx="17"/>
          </p:nvPr>
        </p:nvSpPr>
        <p:spPr>
          <a:xfrm>
            <a:off x="851163" y="1485900"/>
            <a:ext cx="4499313" cy="4185851"/>
          </a:xfrm>
        </p:spPr>
        <p:txBody>
          <a:bodyPr/>
          <a:lstStyle/>
          <a:p>
            <a:pPr marL="0" indent="0">
              <a:lnSpc>
                <a:spcPct val="100000"/>
              </a:lnSpc>
              <a:spcBef>
                <a:spcPts val="1600"/>
              </a:spcBef>
              <a:buSzPct val="80000"/>
              <a:buNone/>
            </a:pPr>
            <a:r>
              <a:rPr lang="en-US"/>
              <a:t>Chest tube duration reduction after cardiothoracic surgery</a:t>
            </a:r>
          </a:p>
          <a:p>
            <a:pPr marL="228600" lvl="1">
              <a:lnSpc>
                <a:spcPct val="100000"/>
              </a:lnSpc>
              <a:spcBef>
                <a:spcPts val="1000"/>
              </a:spcBef>
              <a:buSzPct val="80000"/>
            </a:pPr>
            <a:r>
              <a:rPr lang="en-US" sz="2000" i="1">
                <a:latin typeface="+mn-lt"/>
              </a:rPr>
              <a:t>Identified a model site and learned from it</a:t>
            </a:r>
          </a:p>
          <a:p>
            <a:pPr marL="228600" lvl="1">
              <a:lnSpc>
                <a:spcPct val="100000"/>
              </a:lnSpc>
              <a:spcBef>
                <a:spcPts val="1000"/>
              </a:spcBef>
              <a:buSzPct val="80000"/>
            </a:pPr>
            <a:r>
              <a:rPr lang="en-US" sz="2000" i="1">
                <a:latin typeface="+mn-lt"/>
              </a:rPr>
              <a:t>Pioneer cohort successfully decreased chest tube duration</a:t>
            </a:r>
          </a:p>
          <a:p>
            <a:pPr marL="228600" lvl="1">
              <a:lnSpc>
                <a:spcPct val="100000"/>
              </a:lnSpc>
              <a:spcBef>
                <a:spcPts val="1000"/>
              </a:spcBef>
              <a:buSzPct val="80000"/>
            </a:pPr>
            <a:r>
              <a:rPr lang="en-US" sz="2000" i="1">
                <a:latin typeface="+mn-lt"/>
              </a:rPr>
              <a:t>Spread to an additional 9 sites</a:t>
            </a:r>
          </a:p>
          <a:p>
            <a:pPr marL="228600" lvl="1">
              <a:lnSpc>
                <a:spcPct val="100000"/>
              </a:lnSpc>
              <a:spcBef>
                <a:spcPts val="1000"/>
              </a:spcBef>
              <a:buSzPct val="80000"/>
            </a:pPr>
            <a:r>
              <a:rPr lang="en-US" sz="2000" i="1">
                <a:latin typeface="+mn-lt"/>
              </a:rPr>
              <a:t>Developing a change package to allow all other centers to take on this project</a:t>
            </a:r>
            <a:endParaRPr lang="en-US" sz="2000" i="1"/>
          </a:p>
        </p:txBody>
      </p:sp>
      <p:sp>
        <p:nvSpPr>
          <p:cNvPr id="4" name="TextBox 3">
            <a:extLst>
              <a:ext uri="{FF2B5EF4-FFF2-40B4-BE49-F238E27FC236}">
                <a16:creationId xmlns:a16="http://schemas.microsoft.com/office/drawing/2014/main" id="{DCE060D5-7791-44BE-B3AA-5ED0C4B73957}"/>
              </a:ext>
            </a:extLst>
          </p:cNvPr>
          <p:cNvSpPr txBox="1"/>
          <p:nvPr/>
        </p:nvSpPr>
        <p:spPr>
          <a:xfrm>
            <a:off x="8495440" y="5159135"/>
            <a:ext cx="2854350" cy="369332"/>
          </a:xfrm>
          <a:prstGeom prst="rect">
            <a:avLst/>
          </a:prstGeom>
          <a:noFill/>
        </p:spPr>
        <p:txBody>
          <a:bodyPr wrap="square" rtlCol="0">
            <a:spAutoFit/>
          </a:bodyPr>
          <a:lstStyle/>
          <a:p>
            <a:r>
              <a:rPr lang="en-US">
                <a:solidFill>
                  <a:schemeClr val="tx1">
                    <a:lumMod val="50000"/>
                  </a:schemeClr>
                </a:solidFill>
              </a:rPr>
              <a:t>*p&lt;0.05 across sites</a:t>
            </a:r>
          </a:p>
        </p:txBody>
      </p:sp>
      <p:pic>
        <p:nvPicPr>
          <p:cNvPr id="9" name="Picture 8">
            <a:extLst>
              <a:ext uri="{FF2B5EF4-FFF2-40B4-BE49-F238E27FC236}">
                <a16:creationId xmlns:a16="http://schemas.microsoft.com/office/drawing/2014/main" id="{8BC95A8A-285D-4FCF-8F2C-16F30C72DEA1}"/>
              </a:ext>
            </a:extLst>
          </p:cNvPr>
          <p:cNvPicPr>
            <a:picLocks noChangeAspect="1"/>
          </p:cNvPicPr>
          <p:nvPr/>
        </p:nvPicPr>
        <p:blipFill>
          <a:blip r:embed="rId3"/>
          <a:stretch>
            <a:fillRect/>
          </a:stretch>
        </p:blipFill>
        <p:spPr>
          <a:xfrm>
            <a:off x="6096000" y="1815353"/>
            <a:ext cx="5428590" cy="3227293"/>
          </a:xfrm>
          <a:prstGeom prst="rect">
            <a:avLst/>
          </a:prstGeom>
        </p:spPr>
      </p:pic>
      <p:grpSp>
        <p:nvGrpSpPr>
          <p:cNvPr id="5" name="Group 4">
            <a:extLst>
              <a:ext uri="{FF2B5EF4-FFF2-40B4-BE49-F238E27FC236}">
                <a16:creationId xmlns:a16="http://schemas.microsoft.com/office/drawing/2014/main" id="{9B6993BB-A303-4185-B8F3-DBF70638F84B}"/>
              </a:ext>
            </a:extLst>
          </p:cNvPr>
          <p:cNvGrpSpPr/>
          <p:nvPr/>
        </p:nvGrpSpPr>
        <p:grpSpPr>
          <a:xfrm>
            <a:off x="6964416" y="5159135"/>
            <a:ext cx="1748589" cy="369332"/>
            <a:chOff x="10331116" y="2896621"/>
            <a:chExt cx="1748589" cy="369332"/>
          </a:xfrm>
        </p:grpSpPr>
        <p:sp>
          <p:nvSpPr>
            <p:cNvPr id="6" name="TextBox 5">
              <a:extLst>
                <a:ext uri="{FF2B5EF4-FFF2-40B4-BE49-F238E27FC236}">
                  <a16:creationId xmlns:a16="http://schemas.microsoft.com/office/drawing/2014/main" id="{90D6AB28-B4FE-41E9-8F4B-082A98A7ADDC}"/>
                </a:ext>
              </a:extLst>
            </p:cNvPr>
            <p:cNvSpPr txBox="1"/>
            <p:nvPr/>
          </p:nvSpPr>
          <p:spPr>
            <a:xfrm>
              <a:off x="10555705" y="2896621"/>
              <a:ext cx="1524000" cy="369332"/>
            </a:xfrm>
            <a:prstGeom prst="rect">
              <a:avLst/>
            </a:prstGeom>
            <a:noFill/>
          </p:spPr>
          <p:txBody>
            <a:bodyPr wrap="square" rtlCol="0">
              <a:spAutoFit/>
            </a:bodyPr>
            <a:lstStyle/>
            <a:p>
              <a:r>
                <a:rPr lang="en-US">
                  <a:solidFill>
                    <a:schemeClr val="tx1">
                      <a:lumMod val="50000"/>
                    </a:schemeClr>
                  </a:solidFill>
                </a:rPr>
                <a:t>Model site</a:t>
              </a:r>
            </a:p>
          </p:txBody>
        </p:sp>
        <p:sp>
          <p:nvSpPr>
            <p:cNvPr id="7" name="Rectangle 6">
              <a:extLst>
                <a:ext uri="{FF2B5EF4-FFF2-40B4-BE49-F238E27FC236}">
                  <a16:creationId xmlns:a16="http://schemas.microsoft.com/office/drawing/2014/main" id="{CCC354E2-0158-4F7E-A2F7-99F5DE02D782}"/>
                </a:ext>
              </a:extLst>
            </p:cNvPr>
            <p:cNvSpPr/>
            <p:nvPr/>
          </p:nvSpPr>
          <p:spPr>
            <a:xfrm>
              <a:off x="10331116" y="2988248"/>
              <a:ext cx="192505" cy="247632"/>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3391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B17C6C-256D-3D45-83E3-A97AAB7A7407}"/>
              </a:ext>
            </a:extLst>
          </p:cNvPr>
          <p:cNvSpPr/>
          <p:nvPr/>
        </p:nvSpPr>
        <p:spPr>
          <a:xfrm>
            <a:off x="0" y="2792627"/>
            <a:ext cx="12192000" cy="40653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6B27EC-96B8-4F41-9F93-00EA980BDD2E}"/>
              </a:ext>
            </a:extLst>
          </p:cNvPr>
          <p:cNvSpPr>
            <a:spLocks noGrp="1"/>
          </p:cNvSpPr>
          <p:nvPr>
            <p:ph type="title"/>
          </p:nvPr>
        </p:nvSpPr>
        <p:spPr/>
        <p:txBody>
          <a:bodyPr anchor="ctr"/>
          <a:lstStyle/>
          <a:p>
            <a:r>
              <a:rPr lang="en-US"/>
              <a:t>Data from the Chest Tube Duration Reduction QI project</a:t>
            </a:r>
          </a:p>
        </p:txBody>
      </p:sp>
      <p:sp>
        <p:nvSpPr>
          <p:cNvPr id="3" name="Content Placeholder 2">
            <a:extLst>
              <a:ext uri="{FF2B5EF4-FFF2-40B4-BE49-F238E27FC236}">
                <a16:creationId xmlns:a16="http://schemas.microsoft.com/office/drawing/2014/main" id="{C92BC1D2-5498-4F3D-B874-4038B1C4DF0B}"/>
              </a:ext>
            </a:extLst>
          </p:cNvPr>
          <p:cNvSpPr>
            <a:spLocks noGrp="1"/>
          </p:cNvSpPr>
          <p:nvPr>
            <p:ph sz="quarter" idx="17"/>
          </p:nvPr>
        </p:nvSpPr>
        <p:spPr>
          <a:xfrm>
            <a:off x="851162" y="1485900"/>
            <a:ext cx="10502638" cy="1250343"/>
          </a:xfrm>
        </p:spPr>
        <p:txBody>
          <a:bodyPr anchor="t" anchorCtr="0"/>
          <a:lstStyle/>
          <a:p>
            <a:pPr marL="0" indent="0">
              <a:lnSpc>
                <a:spcPct val="100000"/>
              </a:lnSpc>
              <a:spcBef>
                <a:spcPts val="1600"/>
              </a:spcBef>
              <a:buNone/>
            </a:pPr>
            <a:r>
              <a:rPr lang="en-US"/>
              <a:t>Centers in the pioneer cohort </a:t>
            </a:r>
            <a:r>
              <a:rPr lang="en-US" b="1" i="1"/>
              <a:t>reduced</a:t>
            </a:r>
            <a:r>
              <a:rPr lang="en-US"/>
              <a:t> </a:t>
            </a:r>
            <a:r>
              <a:rPr lang="en-US" b="1" i="1"/>
              <a:t>chest tube duration by 24% </a:t>
            </a:r>
            <a:r>
              <a:rPr lang="en-US"/>
              <a:t>reduced </a:t>
            </a:r>
            <a:r>
              <a:rPr lang="en-US" b="1" i="1"/>
              <a:t>length of stay </a:t>
            </a:r>
            <a:r>
              <a:rPr lang="en-US"/>
              <a:t>from a mean of </a:t>
            </a:r>
            <a:r>
              <a:rPr lang="en-US" b="1" i="1"/>
              <a:t>11.4 days to 10.4 days </a:t>
            </a:r>
            <a:r>
              <a:rPr lang="en-US"/>
              <a:t>in 2V STS benchmark surgeries</a:t>
            </a:r>
            <a:endParaRPr lang="en-US" b="1" i="1"/>
          </a:p>
        </p:txBody>
      </p:sp>
      <p:graphicFrame>
        <p:nvGraphicFramePr>
          <p:cNvPr id="4" name="CCT_404155_1">
            <a:extLst>
              <a:ext uri="{FF2B5EF4-FFF2-40B4-BE49-F238E27FC236}">
                <a16:creationId xmlns:a16="http://schemas.microsoft.com/office/drawing/2014/main" id="{87F30F02-16DF-46DB-B683-3446A6E6B615}"/>
              </a:ext>
            </a:extLst>
          </p:cNvPr>
          <p:cNvGraphicFramePr>
            <a:graphicFrameLocks/>
          </p:cNvGraphicFramePr>
          <p:nvPr>
            <p:extLst>
              <p:ext uri="{D42A27DB-BD31-4B8C-83A1-F6EECF244321}">
                <p14:modId xmlns:p14="http://schemas.microsoft.com/office/powerpoint/2010/main" val="997359827"/>
              </p:ext>
            </p:extLst>
          </p:nvPr>
        </p:nvGraphicFramePr>
        <p:xfrm>
          <a:off x="517554" y="3064474"/>
          <a:ext cx="5159348" cy="3465295"/>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picture containing diagram&#10;&#10;Description automatically generated">
            <a:extLst>
              <a:ext uri="{FF2B5EF4-FFF2-40B4-BE49-F238E27FC236}">
                <a16:creationId xmlns:a16="http://schemas.microsoft.com/office/drawing/2014/main" id="{6E537701-FBA8-4F61-9103-BC93A467E490}"/>
              </a:ext>
            </a:extLst>
          </p:cNvPr>
          <p:cNvPicPr>
            <a:picLocks noChangeAspect="1"/>
          </p:cNvPicPr>
          <p:nvPr/>
        </p:nvPicPr>
        <p:blipFill>
          <a:blip r:embed="rId4"/>
          <a:stretch>
            <a:fillRect/>
          </a:stretch>
        </p:blipFill>
        <p:spPr>
          <a:xfrm>
            <a:off x="6104530" y="3064474"/>
            <a:ext cx="5569916" cy="3465294"/>
          </a:xfrm>
          <a:prstGeom prst="rect">
            <a:avLst/>
          </a:prstGeom>
        </p:spPr>
      </p:pic>
    </p:spTree>
    <p:extLst>
      <p:ext uri="{BB962C8B-B14F-4D97-AF65-F5344CB8AC3E}">
        <p14:creationId xmlns:p14="http://schemas.microsoft.com/office/powerpoint/2010/main" val="2321237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E795A-E0D6-45C4-8F67-664DDF907CC6}"/>
              </a:ext>
            </a:extLst>
          </p:cNvPr>
          <p:cNvSpPr>
            <a:spLocks noGrp="1"/>
          </p:cNvSpPr>
          <p:nvPr>
            <p:ph type="title"/>
          </p:nvPr>
        </p:nvSpPr>
        <p:spPr/>
        <p:txBody>
          <a:bodyPr/>
          <a:lstStyle/>
          <a:p>
            <a:r>
              <a:rPr lang="en-US"/>
              <a:t>Quotes from Families on the Chest Tube Project</a:t>
            </a:r>
          </a:p>
        </p:txBody>
      </p:sp>
      <p:sp>
        <p:nvSpPr>
          <p:cNvPr id="4" name="Speech Bubble: Rectangle with Corners Rounded 3">
            <a:extLst>
              <a:ext uri="{FF2B5EF4-FFF2-40B4-BE49-F238E27FC236}">
                <a16:creationId xmlns:a16="http://schemas.microsoft.com/office/drawing/2014/main" id="{15FFBFCF-01CC-48AB-8A9B-A7E8761C19F5}"/>
              </a:ext>
            </a:extLst>
          </p:cNvPr>
          <p:cNvSpPr/>
          <p:nvPr/>
        </p:nvSpPr>
        <p:spPr>
          <a:xfrm>
            <a:off x="5629307" y="4514910"/>
            <a:ext cx="6336495" cy="1623508"/>
          </a:xfrm>
          <a:prstGeom prst="wedgeRoundRectCallout">
            <a:avLst>
              <a:gd name="adj1" fmla="val -6232"/>
              <a:gd name="adj2" fmla="val 642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EAE8E13A-840F-46A8-8D04-7DAE13293378}"/>
              </a:ext>
            </a:extLst>
          </p:cNvPr>
          <p:cNvSpPr/>
          <p:nvPr/>
        </p:nvSpPr>
        <p:spPr>
          <a:xfrm>
            <a:off x="226198" y="1579694"/>
            <a:ext cx="3866245" cy="4167209"/>
          </a:xfrm>
          <a:prstGeom prst="wedgeRoundRectCallout">
            <a:avLst>
              <a:gd name="adj1" fmla="val 451"/>
              <a:gd name="adj2" fmla="val 64915"/>
              <a:gd name="adj3" fmla="val 1666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a:effectLst/>
              <a:latin typeface="Arial" panose="020B0604020202020204" pitchFamily="34" charset="0"/>
              <a:ea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6F9D234-1A2C-4728-89E9-59B204DAC67E}"/>
              </a:ext>
            </a:extLst>
          </p:cNvPr>
          <p:cNvSpPr/>
          <p:nvPr/>
        </p:nvSpPr>
        <p:spPr>
          <a:xfrm>
            <a:off x="8144664" y="1539924"/>
            <a:ext cx="3821138" cy="1889076"/>
          </a:xfrm>
          <a:prstGeom prst="wedgeRoundRectCallout">
            <a:avLst>
              <a:gd name="adj1" fmla="val -42234"/>
              <a:gd name="adj2" fmla="val 8117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7314AF-CC52-974A-BD91-FE0F24122EB5}"/>
              </a:ext>
            </a:extLst>
          </p:cNvPr>
          <p:cNvSpPr txBox="1"/>
          <p:nvPr/>
        </p:nvSpPr>
        <p:spPr>
          <a:xfrm>
            <a:off x="376229" y="1809417"/>
            <a:ext cx="3679526" cy="3813095"/>
          </a:xfrm>
          <a:prstGeom prst="rect">
            <a:avLst/>
          </a:prstGeom>
          <a:noFill/>
        </p:spPr>
        <p:txBody>
          <a:bodyPr wrap="square" rtlCol="0">
            <a:spAutoFit/>
          </a:bodyPr>
          <a:lstStyle/>
          <a:p>
            <a:pPr>
              <a:lnSpc>
                <a:spcPts val="2200"/>
              </a:lnSpc>
            </a:pPr>
            <a:r>
              <a:rPr lang="en-US" sz="1600">
                <a:solidFill>
                  <a:schemeClr val="bg1"/>
                </a:solidFill>
                <a:latin typeface="Arial" panose="020B0604020202020204" pitchFamily="34" charset="0"/>
                <a:ea typeface="Calibri" panose="020F0502020204030204" pitchFamily="34" charset="0"/>
              </a:rPr>
              <a:t>”We could tell it was so uncomfortable which meant he had to get pain meds consistently to alleviate the pain. The second the chest tube came out there was an instant change in our son’s behavior, and you could tell he was more comfortable. Short chest tube durations mean less time being uncomfortable, less time getting pain meds, a faster recovery process and hopefully shorter hospital stay.”</a:t>
            </a:r>
          </a:p>
          <a:p>
            <a:pPr>
              <a:lnSpc>
                <a:spcPts val="2200"/>
              </a:lnSpc>
              <a:spcBef>
                <a:spcPts val="600"/>
              </a:spcBef>
            </a:pPr>
            <a:r>
              <a:rPr lang="en-US" sz="1600">
                <a:solidFill>
                  <a:schemeClr val="tx2"/>
                </a:solidFill>
                <a:latin typeface="Arial" panose="020B0604020202020204" pitchFamily="34" charset="0"/>
              </a:rPr>
              <a:t>–</a:t>
            </a:r>
            <a:r>
              <a:rPr lang="en-US" sz="1400" b="1" i="1">
                <a:solidFill>
                  <a:schemeClr val="tx2"/>
                </a:solidFill>
                <a:latin typeface="Arial" panose="020B0604020202020204" pitchFamily="34" charset="0"/>
              </a:rPr>
              <a:t>Sameer, Dad of Dev</a:t>
            </a:r>
            <a:endParaRPr lang="en-US" sz="1400" b="1" i="1">
              <a:solidFill>
                <a:schemeClr val="tx2"/>
              </a:solidFill>
            </a:endParaRPr>
          </a:p>
          <a:p>
            <a:pPr>
              <a:lnSpc>
                <a:spcPts val="2200"/>
              </a:lnSpc>
            </a:pPr>
            <a:endParaRPr lang="en-US" sz="1600">
              <a:solidFill>
                <a:schemeClr val="bg1"/>
              </a:solidFill>
            </a:endParaRPr>
          </a:p>
        </p:txBody>
      </p:sp>
      <p:sp>
        <p:nvSpPr>
          <p:cNvPr id="9" name="TextBox 8">
            <a:extLst>
              <a:ext uri="{FF2B5EF4-FFF2-40B4-BE49-F238E27FC236}">
                <a16:creationId xmlns:a16="http://schemas.microsoft.com/office/drawing/2014/main" id="{C4E0FA6E-3F9E-5B48-B6AC-72178B255088}"/>
              </a:ext>
            </a:extLst>
          </p:cNvPr>
          <p:cNvSpPr txBox="1"/>
          <p:nvPr/>
        </p:nvSpPr>
        <p:spPr>
          <a:xfrm>
            <a:off x="5784363" y="4789616"/>
            <a:ext cx="6181439" cy="1268104"/>
          </a:xfrm>
          <a:prstGeom prst="rect">
            <a:avLst/>
          </a:prstGeom>
          <a:noFill/>
        </p:spPr>
        <p:txBody>
          <a:bodyPr wrap="square" rtlCol="0">
            <a:spAutoFit/>
          </a:bodyPr>
          <a:lstStyle/>
          <a:p>
            <a:pPr>
              <a:lnSpc>
                <a:spcPts val="2200"/>
              </a:lnSpc>
            </a:pPr>
            <a:r>
              <a:rPr lang="en-US" sz="1600">
                <a:solidFill>
                  <a:schemeClr val="bg1"/>
                </a:solidFill>
                <a:latin typeface="Arial" panose="020B0604020202020204" pitchFamily="34" charset="0"/>
                <a:ea typeface="Calibri" panose="020F0502020204030204" pitchFamily="34" charset="0"/>
              </a:rPr>
              <a:t>“Going forward, having a shorter chest tube duration means that there is the possibility that families of kids who have heart surgery can get back to their “normal” lives, which is always a good thing.”</a:t>
            </a:r>
          </a:p>
          <a:p>
            <a:pPr>
              <a:lnSpc>
                <a:spcPts val="2200"/>
              </a:lnSpc>
              <a:spcBef>
                <a:spcPts val="600"/>
              </a:spcBef>
            </a:pPr>
            <a:r>
              <a:rPr lang="en-US" sz="1400" b="1" i="1">
                <a:solidFill>
                  <a:schemeClr val="accent3"/>
                </a:solidFill>
                <a:latin typeface="Arial" panose="020B0604020202020204" pitchFamily="34" charset="0"/>
                <a:ea typeface="Calibri" panose="020F0502020204030204" pitchFamily="34" charset="0"/>
              </a:rPr>
              <a:t>–Mariel, Mom of Eli</a:t>
            </a:r>
            <a:endParaRPr lang="en-US" sz="1400" b="1" i="1">
              <a:solidFill>
                <a:schemeClr val="accent3"/>
              </a:solidFill>
            </a:endParaRPr>
          </a:p>
        </p:txBody>
      </p:sp>
      <p:sp>
        <p:nvSpPr>
          <p:cNvPr id="10" name="TextBox 9">
            <a:extLst>
              <a:ext uri="{FF2B5EF4-FFF2-40B4-BE49-F238E27FC236}">
                <a16:creationId xmlns:a16="http://schemas.microsoft.com/office/drawing/2014/main" id="{A00DE767-79E9-4B43-BB26-4F1D4CD309C2}"/>
              </a:ext>
            </a:extLst>
          </p:cNvPr>
          <p:cNvSpPr txBox="1"/>
          <p:nvPr/>
        </p:nvSpPr>
        <p:spPr>
          <a:xfrm>
            <a:off x="8425367" y="1840478"/>
            <a:ext cx="3494573" cy="1268104"/>
          </a:xfrm>
          <a:prstGeom prst="rect">
            <a:avLst/>
          </a:prstGeom>
          <a:noFill/>
        </p:spPr>
        <p:txBody>
          <a:bodyPr wrap="square" rtlCol="0">
            <a:spAutoFit/>
          </a:bodyPr>
          <a:lstStyle/>
          <a:p>
            <a:pPr>
              <a:lnSpc>
                <a:spcPts val="2200"/>
              </a:lnSpc>
            </a:pPr>
            <a:r>
              <a:rPr lang="en-US" sz="1600">
                <a:solidFill>
                  <a:schemeClr val="bg1"/>
                </a:solidFill>
                <a:latin typeface="Arial" panose="020B0604020202020204" pitchFamily="34" charset="0"/>
                <a:ea typeface="Calibri" panose="020F0502020204030204" pitchFamily="34" charset="0"/>
              </a:rPr>
              <a:t>Getting them out was one step closer to my being able to hold him so I was glad to see them go!</a:t>
            </a:r>
          </a:p>
          <a:p>
            <a:pPr>
              <a:lnSpc>
                <a:spcPts val="2200"/>
              </a:lnSpc>
              <a:spcBef>
                <a:spcPts val="600"/>
              </a:spcBef>
            </a:pPr>
            <a:r>
              <a:rPr lang="en-US" sz="1400" b="1" i="1">
                <a:solidFill>
                  <a:schemeClr val="accent3"/>
                </a:solidFill>
                <a:latin typeface="Arial" panose="020B0604020202020204" pitchFamily="34" charset="0"/>
                <a:ea typeface="Calibri" panose="020F0502020204030204" pitchFamily="34" charset="0"/>
              </a:rPr>
              <a:t>–Corey, Mom of Noah</a:t>
            </a:r>
          </a:p>
        </p:txBody>
      </p:sp>
      <p:pic>
        <p:nvPicPr>
          <p:cNvPr id="8" name="Picture 7">
            <a:extLst>
              <a:ext uri="{FF2B5EF4-FFF2-40B4-BE49-F238E27FC236}">
                <a16:creationId xmlns:a16="http://schemas.microsoft.com/office/drawing/2014/main" id="{AC812260-0554-40B0-A85C-79D4E233740E}"/>
              </a:ext>
            </a:extLst>
          </p:cNvPr>
          <p:cNvPicPr>
            <a:picLocks noChangeAspect="1"/>
          </p:cNvPicPr>
          <p:nvPr/>
        </p:nvPicPr>
        <p:blipFill>
          <a:blip r:embed="rId2"/>
          <a:stretch>
            <a:fillRect/>
          </a:stretch>
        </p:blipFill>
        <p:spPr>
          <a:xfrm>
            <a:off x="4371267" y="2098870"/>
            <a:ext cx="3494573" cy="2315086"/>
          </a:xfrm>
          <a:prstGeom prst="rect">
            <a:avLst/>
          </a:prstGeom>
        </p:spPr>
      </p:pic>
    </p:spTree>
    <p:extLst>
      <p:ext uri="{BB962C8B-B14F-4D97-AF65-F5344CB8AC3E}">
        <p14:creationId xmlns:p14="http://schemas.microsoft.com/office/powerpoint/2010/main" val="3170709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website&#10;&#10;Description automatically generated with medium confidence">
            <a:extLst>
              <a:ext uri="{FF2B5EF4-FFF2-40B4-BE49-F238E27FC236}">
                <a16:creationId xmlns:a16="http://schemas.microsoft.com/office/drawing/2014/main" id="{6915B843-C006-9743-913C-64F094C2FAB6}"/>
              </a:ext>
            </a:extLst>
          </p:cNvPr>
          <p:cNvPicPr>
            <a:picLocks noChangeAspect="1"/>
          </p:cNvPicPr>
          <p:nvPr/>
        </p:nvPicPr>
        <p:blipFill>
          <a:blip r:embed="rId2"/>
          <a:stretch>
            <a:fillRect/>
          </a:stretch>
        </p:blipFill>
        <p:spPr>
          <a:xfrm>
            <a:off x="0" y="6342"/>
            <a:ext cx="12192000" cy="6845316"/>
          </a:xfrm>
          <a:prstGeom prst="rect">
            <a:avLst/>
          </a:prstGeom>
        </p:spPr>
      </p:pic>
    </p:spTree>
    <p:extLst>
      <p:ext uri="{BB962C8B-B14F-4D97-AF65-F5344CB8AC3E}">
        <p14:creationId xmlns:p14="http://schemas.microsoft.com/office/powerpoint/2010/main" val="853137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10;&#10;Description automatically generated with medium confidence">
            <a:extLst>
              <a:ext uri="{FF2B5EF4-FFF2-40B4-BE49-F238E27FC236}">
                <a16:creationId xmlns:a16="http://schemas.microsoft.com/office/drawing/2014/main" id="{143A0E48-4A25-4E26-99A4-3481A602FBEA}"/>
              </a:ext>
            </a:extLst>
          </p:cNvPr>
          <p:cNvPicPr>
            <a:picLocks noGrp="1" noChangeAspect="1"/>
          </p:cNvPicPr>
          <p:nvPr>
            <p:ph sz="quarter" idx="14"/>
          </p:nvPr>
        </p:nvPicPr>
        <p:blipFill>
          <a:blip r:embed="rId2"/>
          <a:stretch>
            <a:fillRect/>
          </a:stretch>
        </p:blipFill>
        <p:spPr>
          <a:xfrm>
            <a:off x="838200" y="2101406"/>
            <a:ext cx="10515600" cy="2655188"/>
          </a:xfrm>
          <a:prstGeom prst="rect">
            <a:avLst/>
          </a:prstGeom>
          <a:noFill/>
        </p:spPr>
      </p:pic>
    </p:spTree>
    <p:extLst>
      <p:ext uri="{BB962C8B-B14F-4D97-AF65-F5344CB8AC3E}">
        <p14:creationId xmlns:p14="http://schemas.microsoft.com/office/powerpoint/2010/main" val="1797210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F2AA-FBE2-4968-A304-8FD918215A29}"/>
              </a:ext>
            </a:extLst>
          </p:cNvPr>
          <p:cNvSpPr>
            <a:spLocks noGrp="1"/>
          </p:cNvSpPr>
          <p:nvPr>
            <p:ph type="title"/>
          </p:nvPr>
        </p:nvSpPr>
        <p:spPr/>
        <p:txBody>
          <a:bodyPr/>
          <a:lstStyle/>
          <a:p>
            <a:r>
              <a:rPr lang="en-US"/>
              <a:t>Opportunities for Providers and Member Centers</a:t>
            </a:r>
          </a:p>
        </p:txBody>
      </p:sp>
    </p:spTree>
    <p:extLst>
      <p:ext uri="{BB962C8B-B14F-4D97-AF65-F5344CB8AC3E}">
        <p14:creationId xmlns:p14="http://schemas.microsoft.com/office/powerpoint/2010/main" val="390074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448CF8B-3B8D-7C48-A9FB-96854C69AA22}"/>
              </a:ext>
            </a:extLst>
          </p:cNvPr>
          <p:cNvSpPr>
            <a:spLocks noGrp="1"/>
          </p:cNvSpPr>
          <p:nvPr>
            <p:ph type="body" sz="quarter" idx="15"/>
          </p:nvPr>
        </p:nvSpPr>
        <p:spPr/>
        <p:txBody>
          <a:bodyPr/>
          <a:lstStyle/>
          <a:p>
            <a:r>
              <a:rPr lang="en-US"/>
              <a:t>*provided by Cardiac Networks United</a:t>
            </a:r>
          </a:p>
        </p:txBody>
      </p:sp>
      <p:sp>
        <p:nvSpPr>
          <p:cNvPr id="2" name="Title 1">
            <a:extLst>
              <a:ext uri="{FF2B5EF4-FFF2-40B4-BE49-F238E27FC236}">
                <a16:creationId xmlns:a16="http://schemas.microsoft.com/office/drawing/2014/main" id="{3A84DCE1-FB4E-4D1F-B5CA-CD03FD50F03F}"/>
              </a:ext>
            </a:extLst>
          </p:cNvPr>
          <p:cNvSpPr>
            <a:spLocks noGrp="1"/>
          </p:cNvSpPr>
          <p:nvPr>
            <p:ph type="title"/>
          </p:nvPr>
        </p:nvSpPr>
        <p:spPr/>
        <p:txBody>
          <a:bodyPr/>
          <a:lstStyle/>
          <a:p>
            <a:r>
              <a:rPr lang="en-US"/>
              <a:t>Educational Opportunities Provided by PAC</a:t>
            </a:r>
            <a:r>
              <a:rPr lang="en-US" baseline="30000"/>
              <a:t>3</a:t>
            </a:r>
            <a:endParaRPr lang="en-US"/>
          </a:p>
        </p:txBody>
      </p:sp>
      <p:sp>
        <p:nvSpPr>
          <p:cNvPr id="3" name="Content Placeholder 2">
            <a:extLst>
              <a:ext uri="{FF2B5EF4-FFF2-40B4-BE49-F238E27FC236}">
                <a16:creationId xmlns:a16="http://schemas.microsoft.com/office/drawing/2014/main" id="{AFB0A821-F53D-4506-B46C-5A9C4018E1FB}"/>
              </a:ext>
            </a:extLst>
          </p:cNvPr>
          <p:cNvSpPr>
            <a:spLocks noGrp="1"/>
          </p:cNvSpPr>
          <p:nvPr>
            <p:ph sz="quarter" idx="17"/>
          </p:nvPr>
        </p:nvSpPr>
        <p:spPr>
          <a:xfrm>
            <a:off x="851162" y="1485900"/>
            <a:ext cx="5426808" cy="3908395"/>
          </a:xfrm>
        </p:spPr>
        <p:txBody>
          <a:bodyPr/>
          <a:lstStyle/>
          <a:p>
            <a:pPr>
              <a:buSzPct val="80000"/>
            </a:pPr>
            <a:r>
              <a:rPr lang="en-US"/>
              <a:t>Quarterly Acute Care Cardiology Grand Rounds</a:t>
            </a:r>
          </a:p>
          <a:p>
            <a:pPr lvl="1">
              <a:buSzPct val="80000"/>
            </a:pPr>
            <a:r>
              <a:rPr lang="en-US" sz="2000" i="1">
                <a:latin typeface="+mn-lt"/>
              </a:rPr>
              <a:t>See past recorded webinar talks at: </a:t>
            </a:r>
            <a:r>
              <a:rPr lang="en-US" sz="2000" i="1">
                <a:latin typeface="+mn-lt"/>
                <a:hlinkClick r:id="rId3"/>
              </a:rPr>
              <a:t>pac3quality.org/education-series</a:t>
            </a:r>
            <a:r>
              <a:rPr lang="en-US" sz="2000" i="1">
                <a:latin typeface="+mn-lt"/>
              </a:rPr>
              <a:t> </a:t>
            </a:r>
          </a:p>
          <a:p>
            <a:pPr>
              <a:lnSpc>
                <a:spcPct val="100000"/>
              </a:lnSpc>
              <a:spcBef>
                <a:spcPts val="1600"/>
              </a:spcBef>
              <a:buSzPct val="80000"/>
            </a:pPr>
            <a:r>
              <a:rPr lang="en-US" i="1"/>
              <a:t>Quality Improvement </a:t>
            </a:r>
            <a:r>
              <a:rPr lang="en-US"/>
              <a:t>education</a:t>
            </a:r>
          </a:p>
          <a:p>
            <a:pPr lvl="1">
              <a:buSzPct val="80000"/>
            </a:pPr>
            <a:r>
              <a:rPr lang="en-US" sz="2000" i="1">
                <a:latin typeface="+mn-lt"/>
              </a:rPr>
              <a:t>On collaborative QI project webinars</a:t>
            </a:r>
          </a:p>
          <a:p>
            <a:pPr lvl="1">
              <a:buSzPct val="80000"/>
            </a:pPr>
            <a:r>
              <a:rPr lang="en-US" sz="2000" i="1">
                <a:latin typeface="+mn-lt"/>
              </a:rPr>
              <a:t>Institute for Healthcare Improvement (IHI) Open School licenses*</a:t>
            </a:r>
          </a:p>
          <a:p>
            <a:pPr lvl="1">
              <a:buSzPct val="80000"/>
            </a:pPr>
            <a:r>
              <a:rPr lang="en-US" sz="2000" i="1">
                <a:latin typeface="+mn-lt"/>
              </a:rPr>
              <a:t>Quality improvement education course</a:t>
            </a:r>
          </a:p>
          <a:p>
            <a:pPr lvl="1">
              <a:buSzPct val="80000"/>
            </a:pPr>
            <a:r>
              <a:rPr lang="en-US"/>
              <a:t>APP orientation curriculum</a:t>
            </a:r>
            <a:endParaRPr lang="en-US">
              <a:latin typeface="+mn-lt"/>
            </a:endParaRPr>
          </a:p>
        </p:txBody>
      </p:sp>
      <p:pic>
        <p:nvPicPr>
          <p:cNvPr id="4" name="Picture 3" descr="A computer screen with a play button&#10;&#10;Description automatically generated">
            <a:extLst>
              <a:ext uri="{FF2B5EF4-FFF2-40B4-BE49-F238E27FC236}">
                <a16:creationId xmlns:a16="http://schemas.microsoft.com/office/drawing/2014/main" id="{4AEAB694-4AC1-AB90-F988-5AE7EBBE4CF2}"/>
              </a:ext>
            </a:extLst>
          </p:cNvPr>
          <p:cNvPicPr>
            <a:picLocks noChangeAspect="1"/>
          </p:cNvPicPr>
          <p:nvPr/>
        </p:nvPicPr>
        <p:blipFill>
          <a:blip r:embed="rId4"/>
          <a:stretch>
            <a:fillRect/>
          </a:stretch>
        </p:blipFill>
        <p:spPr>
          <a:xfrm>
            <a:off x="6277970" y="2088888"/>
            <a:ext cx="5627706" cy="2352484"/>
          </a:xfrm>
          <a:prstGeom prst="rect">
            <a:avLst/>
          </a:prstGeom>
        </p:spPr>
      </p:pic>
    </p:spTree>
    <p:extLst>
      <p:ext uri="{BB962C8B-B14F-4D97-AF65-F5344CB8AC3E}">
        <p14:creationId xmlns:p14="http://schemas.microsoft.com/office/powerpoint/2010/main" val="3037774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3CE834-F6C0-444F-A0D7-7E8CE930AB37}"/>
              </a:ext>
            </a:extLst>
          </p:cNvPr>
          <p:cNvSpPr>
            <a:spLocks noGrp="1"/>
          </p:cNvSpPr>
          <p:nvPr>
            <p:ph type="body" sz="quarter" idx="18"/>
          </p:nvPr>
        </p:nvSpPr>
        <p:spPr>
          <a:xfrm>
            <a:off x="1080655" y="1080655"/>
            <a:ext cx="2294311" cy="4522123"/>
          </a:xfrm>
        </p:spPr>
        <p:txBody>
          <a:bodyPr anchor="ctr">
            <a:normAutofit/>
          </a:bodyPr>
          <a:lstStyle/>
          <a:p>
            <a:r>
              <a:rPr lang="en-US" sz="2800"/>
              <a:t>Talking is Teaching Program</a:t>
            </a:r>
          </a:p>
        </p:txBody>
      </p:sp>
      <p:pic>
        <p:nvPicPr>
          <p:cNvPr id="6" name="Picture 5">
            <a:extLst>
              <a:ext uri="{FF2B5EF4-FFF2-40B4-BE49-F238E27FC236}">
                <a16:creationId xmlns:a16="http://schemas.microsoft.com/office/drawing/2014/main" id="{2580ECDD-3888-4F8E-8CF4-AEB67409D246}"/>
              </a:ext>
            </a:extLst>
          </p:cNvPr>
          <p:cNvPicPr>
            <a:picLocks noChangeAspect="1"/>
          </p:cNvPicPr>
          <p:nvPr/>
        </p:nvPicPr>
        <p:blipFill>
          <a:blip r:embed="rId3"/>
          <a:srcRect/>
          <a:stretch/>
        </p:blipFill>
        <p:spPr>
          <a:xfrm>
            <a:off x="4093689" y="830078"/>
            <a:ext cx="3896990" cy="5045967"/>
          </a:xfrm>
          <a:prstGeom prst="rect">
            <a:avLst/>
          </a:prstGeom>
          <a:noFill/>
        </p:spPr>
      </p:pic>
      <p:sp>
        <p:nvSpPr>
          <p:cNvPr id="7" name="TextBox 6">
            <a:extLst>
              <a:ext uri="{FF2B5EF4-FFF2-40B4-BE49-F238E27FC236}">
                <a16:creationId xmlns:a16="http://schemas.microsoft.com/office/drawing/2014/main" id="{A0A8FAA9-593E-44EB-9F2B-2D72F46ACEC2}"/>
              </a:ext>
            </a:extLst>
          </p:cNvPr>
          <p:cNvSpPr txBox="1"/>
          <p:nvPr/>
        </p:nvSpPr>
        <p:spPr>
          <a:xfrm>
            <a:off x="8353888" y="830077"/>
            <a:ext cx="3098306" cy="5045967"/>
          </a:xfrm>
          <a:prstGeom prst="rect">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noAutofit/>
          </a:bodyPr>
          <a:lstStyle/>
          <a:p>
            <a:r>
              <a:rPr lang="en-US" sz="2050"/>
              <a:t>"Talking is Teaching: Talk, Read, Sing" is a public awareness and action campaign that helps parents recognize their power to boost their children’s early brain &amp; vocabulary development through simple, everyday actions. </a:t>
            </a:r>
          </a:p>
          <a:p>
            <a:endParaRPr lang="en-US" sz="2050"/>
          </a:p>
          <a:p>
            <a:r>
              <a:rPr lang="en-US" sz="2050"/>
              <a:t>PAC</a:t>
            </a:r>
            <a:r>
              <a:rPr lang="en-US" sz="2050" baseline="30000"/>
              <a:t>3</a:t>
            </a:r>
            <a:r>
              <a:rPr lang="en-US" sz="2050"/>
              <a:t> is proud to sponsor these initiatives for families while they are on the ACCU.</a:t>
            </a:r>
          </a:p>
        </p:txBody>
      </p:sp>
      <p:pic>
        <p:nvPicPr>
          <p:cNvPr id="9" name="Picture 8">
            <a:extLst>
              <a:ext uri="{FF2B5EF4-FFF2-40B4-BE49-F238E27FC236}">
                <a16:creationId xmlns:a16="http://schemas.microsoft.com/office/drawing/2014/main" id="{516E3BB7-41BF-4131-BECC-ABB4719A0E90}"/>
              </a:ext>
            </a:extLst>
          </p:cNvPr>
          <p:cNvPicPr>
            <a:picLocks noChangeAspect="1"/>
          </p:cNvPicPr>
          <p:nvPr/>
        </p:nvPicPr>
        <p:blipFill>
          <a:blip r:embed="rId4"/>
          <a:stretch>
            <a:fillRect/>
          </a:stretch>
        </p:blipFill>
        <p:spPr>
          <a:xfrm>
            <a:off x="731520" y="6440708"/>
            <a:ext cx="2514354" cy="358128"/>
          </a:xfrm>
          <a:prstGeom prst="rect">
            <a:avLst/>
          </a:prstGeom>
        </p:spPr>
      </p:pic>
      <p:pic>
        <p:nvPicPr>
          <p:cNvPr id="11" name="Picture 10">
            <a:extLst>
              <a:ext uri="{FF2B5EF4-FFF2-40B4-BE49-F238E27FC236}">
                <a16:creationId xmlns:a16="http://schemas.microsoft.com/office/drawing/2014/main" id="{9B650AD1-F35D-4955-88E6-0F60006EEA7A}"/>
              </a:ext>
            </a:extLst>
          </p:cNvPr>
          <p:cNvPicPr>
            <a:picLocks noChangeAspect="1"/>
          </p:cNvPicPr>
          <p:nvPr/>
        </p:nvPicPr>
        <p:blipFill>
          <a:blip r:embed="rId5"/>
          <a:stretch>
            <a:fillRect/>
          </a:stretch>
        </p:blipFill>
        <p:spPr>
          <a:xfrm>
            <a:off x="7138740" y="6377828"/>
            <a:ext cx="510183" cy="480172"/>
          </a:xfrm>
          <a:prstGeom prst="rect">
            <a:avLst/>
          </a:prstGeom>
        </p:spPr>
      </p:pic>
      <p:pic>
        <p:nvPicPr>
          <p:cNvPr id="13" name="Picture 12">
            <a:extLst>
              <a:ext uri="{FF2B5EF4-FFF2-40B4-BE49-F238E27FC236}">
                <a16:creationId xmlns:a16="http://schemas.microsoft.com/office/drawing/2014/main" id="{900A5188-E3E8-4651-8F33-7C4D684D82FC}"/>
              </a:ext>
            </a:extLst>
          </p:cNvPr>
          <p:cNvPicPr>
            <a:picLocks noChangeAspect="1"/>
          </p:cNvPicPr>
          <p:nvPr/>
        </p:nvPicPr>
        <p:blipFill>
          <a:blip r:embed="rId6"/>
          <a:stretch>
            <a:fillRect/>
          </a:stretch>
        </p:blipFill>
        <p:spPr>
          <a:xfrm>
            <a:off x="7705804" y="6436991"/>
            <a:ext cx="2163685" cy="361845"/>
          </a:xfrm>
          <a:prstGeom prst="rect">
            <a:avLst/>
          </a:prstGeom>
        </p:spPr>
      </p:pic>
    </p:spTree>
    <p:extLst>
      <p:ext uri="{BB962C8B-B14F-4D97-AF65-F5344CB8AC3E}">
        <p14:creationId xmlns:p14="http://schemas.microsoft.com/office/powerpoint/2010/main" val="1103255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E721-0A30-490C-B2B4-68286FD56DE6}"/>
              </a:ext>
            </a:extLst>
          </p:cNvPr>
          <p:cNvSpPr>
            <a:spLocks noGrp="1"/>
          </p:cNvSpPr>
          <p:nvPr>
            <p:ph type="title"/>
          </p:nvPr>
        </p:nvSpPr>
        <p:spPr/>
        <p:txBody>
          <a:bodyPr/>
          <a:lstStyle/>
          <a:p>
            <a:r>
              <a:rPr lang="en-US"/>
              <a:t>Leadership Opportunities for All Levels of Provider</a:t>
            </a:r>
          </a:p>
        </p:txBody>
      </p:sp>
      <p:sp>
        <p:nvSpPr>
          <p:cNvPr id="3" name="Content Placeholder 2">
            <a:extLst>
              <a:ext uri="{FF2B5EF4-FFF2-40B4-BE49-F238E27FC236}">
                <a16:creationId xmlns:a16="http://schemas.microsoft.com/office/drawing/2014/main" id="{8F4DC3E3-DB83-41D0-966A-B24973FAE815}"/>
              </a:ext>
            </a:extLst>
          </p:cNvPr>
          <p:cNvSpPr>
            <a:spLocks noGrp="1"/>
          </p:cNvSpPr>
          <p:nvPr>
            <p:ph sz="quarter" idx="17"/>
          </p:nvPr>
        </p:nvSpPr>
        <p:spPr/>
        <p:txBody>
          <a:bodyPr/>
          <a:lstStyle/>
          <a:p>
            <a:pPr>
              <a:lnSpc>
                <a:spcPct val="100000"/>
              </a:lnSpc>
              <a:spcBef>
                <a:spcPts val="1600"/>
              </a:spcBef>
              <a:buSzPct val="80000"/>
            </a:pPr>
            <a:r>
              <a:rPr lang="en-US"/>
              <a:t>Opportunities to present at national conferences and in educational series</a:t>
            </a:r>
          </a:p>
          <a:p>
            <a:pPr>
              <a:lnSpc>
                <a:spcPct val="100000"/>
              </a:lnSpc>
              <a:spcBef>
                <a:spcPts val="1600"/>
              </a:spcBef>
              <a:buSzPct val="80000"/>
            </a:pPr>
            <a:r>
              <a:rPr lang="en-US"/>
              <a:t>Authorship on publications</a:t>
            </a:r>
          </a:p>
          <a:p>
            <a:pPr>
              <a:lnSpc>
                <a:spcPct val="100000"/>
              </a:lnSpc>
              <a:spcBef>
                <a:spcPts val="1600"/>
              </a:spcBef>
              <a:buSzPct val="80000"/>
            </a:pPr>
            <a:r>
              <a:rPr lang="en-US"/>
              <a:t>Committee membership and leadership roles</a:t>
            </a:r>
          </a:p>
          <a:p>
            <a:pPr>
              <a:lnSpc>
                <a:spcPct val="100000"/>
              </a:lnSpc>
              <a:spcBef>
                <a:spcPts val="1600"/>
              </a:spcBef>
              <a:buSzPct val="80000"/>
            </a:pPr>
            <a:r>
              <a:rPr lang="en-US"/>
              <a:t>Project leads</a:t>
            </a:r>
          </a:p>
        </p:txBody>
      </p:sp>
    </p:spTree>
    <p:extLst>
      <p:ext uri="{BB962C8B-B14F-4D97-AF65-F5344CB8AC3E}">
        <p14:creationId xmlns:p14="http://schemas.microsoft.com/office/powerpoint/2010/main" val="358811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9EC76-B282-12E7-3572-245EE8402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B2596-55D2-22BA-9A08-4DBE3AE28884}"/>
              </a:ext>
            </a:extLst>
          </p:cNvPr>
          <p:cNvSpPr>
            <a:spLocks noGrp="1"/>
          </p:cNvSpPr>
          <p:nvPr>
            <p:ph type="title"/>
          </p:nvPr>
        </p:nvSpPr>
        <p:spPr/>
        <p:txBody>
          <a:bodyPr/>
          <a:lstStyle/>
          <a:p>
            <a:r>
              <a:rPr lang="en-US"/>
              <a:t>Introduction</a:t>
            </a:r>
          </a:p>
        </p:txBody>
      </p:sp>
    </p:spTree>
    <p:extLst>
      <p:ext uri="{BB962C8B-B14F-4D97-AF65-F5344CB8AC3E}">
        <p14:creationId xmlns:p14="http://schemas.microsoft.com/office/powerpoint/2010/main" val="348044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56C4-D36C-46E9-BF59-5D0D4D9EEDB1}"/>
              </a:ext>
            </a:extLst>
          </p:cNvPr>
          <p:cNvSpPr>
            <a:spLocks noGrp="1"/>
          </p:cNvSpPr>
          <p:nvPr>
            <p:ph type="title"/>
          </p:nvPr>
        </p:nvSpPr>
        <p:spPr/>
        <p:txBody>
          <a:bodyPr/>
          <a:lstStyle/>
          <a:p>
            <a:r>
              <a:rPr lang="en-US"/>
              <a:t>Resources Needed</a:t>
            </a:r>
          </a:p>
        </p:txBody>
      </p:sp>
    </p:spTree>
    <p:extLst>
      <p:ext uri="{BB962C8B-B14F-4D97-AF65-F5344CB8AC3E}">
        <p14:creationId xmlns:p14="http://schemas.microsoft.com/office/powerpoint/2010/main" val="50247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31D7B-BB15-4178-9961-B7F79BDA3BB7}"/>
              </a:ext>
            </a:extLst>
          </p:cNvPr>
          <p:cNvSpPr>
            <a:spLocks noGrp="1"/>
          </p:cNvSpPr>
          <p:nvPr>
            <p:ph type="title"/>
          </p:nvPr>
        </p:nvSpPr>
        <p:spPr>
          <a:xfrm>
            <a:off x="838200" y="565262"/>
            <a:ext cx="10515600" cy="678891"/>
          </a:xfrm>
        </p:spPr>
        <p:txBody>
          <a:bodyPr/>
          <a:lstStyle/>
          <a:p>
            <a:r>
              <a:rPr lang="en-US"/>
              <a:t>Resources &amp; Contracting</a:t>
            </a:r>
          </a:p>
        </p:txBody>
      </p:sp>
      <p:sp>
        <p:nvSpPr>
          <p:cNvPr id="3" name="Content Placeholder 2">
            <a:extLst>
              <a:ext uri="{FF2B5EF4-FFF2-40B4-BE49-F238E27FC236}">
                <a16:creationId xmlns:a16="http://schemas.microsoft.com/office/drawing/2014/main" id="{9D2F2FAA-2006-4B78-AB40-3BEA02B423F8}"/>
              </a:ext>
            </a:extLst>
          </p:cNvPr>
          <p:cNvSpPr>
            <a:spLocks noGrp="1"/>
          </p:cNvSpPr>
          <p:nvPr>
            <p:ph sz="quarter" idx="17"/>
          </p:nvPr>
        </p:nvSpPr>
        <p:spPr>
          <a:xfrm>
            <a:off x="851162" y="1485900"/>
            <a:ext cx="10502638" cy="3908395"/>
          </a:xfrm>
        </p:spPr>
        <p:txBody>
          <a:bodyPr/>
          <a:lstStyle/>
          <a:p>
            <a:r>
              <a:rPr lang="en-US" sz="2000"/>
              <a:t>PAC</a:t>
            </a:r>
            <a:r>
              <a:rPr lang="en-US" sz="2000" baseline="30000"/>
              <a:t>3</a:t>
            </a:r>
            <a:r>
              <a:rPr lang="en-US" sz="2000"/>
              <a:t> Membership: Signed Letter of Intent</a:t>
            </a:r>
          </a:p>
          <a:p>
            <a:r>
              <a:rPr lang="en-US" sz="2000"/>
              <a:t>Executed Data Use Agreement (DUA) with University of Michigan </a:t>
            </a:r>
          </a:p>
          <a:p>
            <a:pPr lvl="1"/>
            <a:r>
              <a:rPr lang="en-US" sz="1600" i="1"/>
              <a:t>Execution of multiple module financial amendment not required for data entry, but required for a clinical champion to have access to ArborMetrix data that is unblinded by site</a:t>
            </a:r>
          </a:p>
          <a:p>
            <a:r>
              <a:rPr lang="en-US" sz="2000"/>
              <a:t>Executed Master Subscription Agreement (that includes a Business Associate Agreement) with ArborMetrix Inc</a:t>
            </a:r>
          </a:p>
          <a:p>
            <a:pPr lvl="1"/>
            <a:r>
              <a:rPr lang="en-US" sz="1600" i="1"/>
              <a:t>If already a member of PC4 or CNOC, adding the PAC3 module via an amendment to the original agreement (Joinder Agreement)</a:t>
            </a:r>
          </a:p>
          <a:p>
            <a:r>
              <a:rPr lang="en-US" sz="2000"/>
              <a:t>Contract in place with </a:t>
            </a:r>
            <a:r>
              <a:rPr lang="en-US" sz="2000" err="1"/>
              <a:t>CardioAccess</a:t>
            </a:r>
            <a:r>
              <a:rPr lang="en-US" sz="2000"/>
              <a:t> or LUMEDX for PAC</a:t>
            </a:r>
            <a:r>
              <a:rPr lang="en-US" sz="2000" baseline="30000"/>
              <a:t>3</a:t>
            </a:r>
            <a:r>
              <a:rPr lang="en-US" sz="2000"/>
              <a:t> module</a:t>
            </a:r>
          </a:p>
          <a:p>
            <a:r>
              <a:rPr lang="en-US" sz="2000"/>
              <a:t>IRB exemption/approval needed</a:t>
            </a:r>
          </a:p>
          <a:p>
            <a:pPr lvl="1"/>
            <a:r>
              <a:rPr lang="en-US" sz="1600" i="1"/>
              <a:t>Previous institutional IRB approval for PC</a:t>
            </a:r>
            <a:r>
              <a:rPr lang="en-US" sz="1600" i="1" baseline="30000"/>
              <a:t>4</a:t>
            </a:r>
            <a:r>
              <a:rPr lang="en-US" sz="1600" i="1"/>
              <a:t> serves as approval for PAC</a:t>
            </a:r>
            <a:r>
              <a:rPr lang="en-US" sz="1600" i="1" baseline="30000"/>
              <a:t>3</a:t>
            </a:r>
            <a:r>
              <a:rPr lang="en-US" sz="1600" i="1"/>
              <a:t> in most cases (check with your local IRB)</a:t>
            </a:r>
          </a:p>
          <a:p>
            <a:r>
              <a:rPr lang="en-US" sz="2000"/>
              <a:t>Data Entry Personnel – data entry and travel for meetings</a:t>
            </a:r>
          </a:p>
          <a:p>
            <a:pPr lvl="1"/>
            <a:r>
              <a:rPr lang="en-US" sz="1600" i="1"/>
              <a:t>Most successful sites in terms of data accuracy and timeliness have 1FTE per 800 acute care unit encounters/year</a:t>
            </a:r>
          </a:p>
          <a:p>
            <a:endParaRPr lang="en-US" sz="1600" i="1"/>
          </a:p>
          <a:p>
            <a:endParaRPr lang="en-US" sz="2000"/>
          </a:p>
        </p:txBody>
      </p:sp>
    </p:spTree>
    <p:extLst>
      <p:ext uri="{BB962C8B-B14F-4D97-AF65-F5344CB8AC3E}">
        <p14:creationId xmlns:p14="http://schemas.microsoft.com/office/powerpoint/2010/main" val="2747254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284C-B136-4B09-A9BB-CB82B570D18E}"/>
              </a:ext>
            </a:extLst>
          </p:cNvPr>
          <p:cNvSpPr>
            <a:spLocks noGrp="1"/>
          </p:cNvSpPr>
          <p:nvPr>
            <p:ph type="title"/>
          </p:nvPr>
        </p:nvSpPr>
        <p:spPr/>
        <p:txBody>
          <a:bodyPr/>
          <a:lstStyle/>
          <a:p>
            <a:r>
              <a:rPr lang="en-US"/>
              <a:t>Resources Needed</a:t>
            </a:r>
          </a:p>
        </p:txBody>
      </p:sp>
      <p:sp>
        <p:nvSpPr>
          <p:cNvPr id="4" name="Content Placeholder 2">
            <a:extLst>
              <a:ext uri="{FF2B5EF4-FFF2-40B4-BE49-F238E27FC236}">
                <a16:creationId xmlns:a16="http://schemas.microsoft.com/office/drawing/2014/main" id="{F32554FF-F651-45A5-BF21-7AD335C0D9C4}"/>
              </a:ext>
            </a:extLst>
          </p:cNvPr>
          <p:cNvSpPr txBox="1">
            <a:spLocks/>
          </p:cNvSpPr>
          <p:nvPr/>
        </p:nvSpPr>
        <p:spPr>
          <a:xfrm>
            <a:off x="5483893" y="1531950"/>
            <a:ext cx="6708107" cy="766404"/>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buSzPct val="80000"/>
            </a:pPr>
            <a:r>
              <a:rPr lang="en-US" sz="2000">
                <a:latin typeface="+mn-lt"/>
              </a:rPr>
              <a:t>$12,500 for one registry (PAC</a:t>
            </a:r>
            <a:r>
              <a:rPr lang="en-US" sz="2000" baseline="30000">
                <a:latin typeface="+mn-lt"/>
              </a:rPr>
              <a:t>3</a:t>
            </a:r>
            <a:r>
              <a:rPr lang="en-US" sz="2000">
                <a:latin typeface="+mn-lt"/>
              </a:rPr>
              <a:t> </a:t>
            </a:r>
            <a:r>
              <a:rPr lang="en-US" sz="2000" b="1">
                <a:latin typeface="+mn-lt"/>
              </a:rPr>
              <a:t>or</a:t>
            </a:r>
            <a:r>
              <a:rPr lang="en-US" sz="2000">
                <a:latin typeface="+mn-lt"/>
              </a:rPr>
              <a:t> PC</a:t>
            </a:r>
            <a:r>
              <a:rPr lang="en-US" sz="2000" baseline="30000">
                <a:latin typeface="+mn-lt"/>
              </a:rPr>
              <a:t>4</a:t>
            </a:r>
            <a:r>
              <a:rPr lang="en-US" sz="2000">
                <a:latin typeface="+mn-lt"/>
              </a:rPr>
              <a:t>)</a:t>
            </a:r>
          </a:p>
          <a:p>
            <a:pPr>
              <a:lnSpc>
                <a:spcPct val="100000"/>
              </a:lnSpc>
              <a:buSzPct val="80000"/>
            </a:pPr>
            <a:r>
              <a:rPr lang="en-US" sz="2000">
                <a:latin typeface="+mn-lt"/>
              </a:rPr>
              <a:t>$17,500 for both (PAC</a:t>
            </a:r>
            <a:r>
              <a:rPr lang="en-US" sz="2000" baseline="30000">
                <a:latin typeface="+mn-lt"/>
              </a:rPr>
              <a:t>3</a:t>
            </a:r>
            <a:r>
              <a:rPr lang="en-US" sz="2000">
                <a:latin typeface="+mn-lt"/>
              </a:rPr>
              <a:t> </a:t>
            </a:r>
            <a:r>
              <a:rPr lang="en-US" sz="2000" b="1">
                <a:latin typeface="+mn-lt"/>
              </a:rPr>
              <a:t>and </a:t>
            </a:r>
            <a:r>
              <a:rPr lang="en-US" sz="2000">
                <a:latin typeface="+mn-lt"/>
              </a:rPr>
              <a:t>PC</a:t>
            </a:r>
            <a:r>
              <a:rPr lang="en-US" sz="2000" baseline="30000">
                <a:latin typeface="+mn-lt"/>
              </a:rPr>
              <a:t>4</a:t>
            </a:r>
            <a:r>
              <a:rPr lang="en-US" sz="2000">
                <a:latin typeface="+mn-lt"/>
              </a:rPr>
              <a:t>)</a:t>
            </a:r>
          </a:p>
        </p:txBody>
      </p:sp>
      <p:sp>
        <p:nvSpPr>
          <p:cNvPr id="5" name="Content Placeholder 3">
            <a:extLst>
              <a:ext uri="{FF2B5EF4-FFF2-40B4-BE49-F238E27FC236}">
                <a16:creationId xmlns:a16="http://schemas.microsoft.com/office/drawing/2014/main" id="{FAD0CBB8-0DA9-495C-BCB0-9871A91BE4DE}"/>
              </a:ext>
            </a:extLst>
          </p:cNvPr>
          <p:cNvSpPr txBox="1">
            <a:spLocks/>
          </p:cNvSpPr>
          <p:nvPr/>
        </p:nvSpPr>
        <p:spPr>
          <a:xfrm>
            <a:off x="838198" y="1495112"/>
            <a:ext cx="4489176" cy="396912"/>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err="1">
                <a:solidFill>
                  <a:schemeClr val="accent3"/>
                </a:solidFill>
                <a:latin typeface="+mj-lt"/>
              </a:rPr>
              <a:t>ArborMetrix</a:t>
            </a:r>
            <a:r>
              <a:rPr lang="en-US" sz="2400">
                <a:solidFill>
                  <a:schemeClr val="accent3"/>
                </a:solidFill>
                <a:latin typeface="+mj-lt"/>
              </a:rPr>
              <a:t> </a:t>
            </a:r>
            <a:r>
              <a:rPr lang="en-US" sz="2000" i="1">
                <a:latin typeface="+mj-lt"/>
              </a:rPr>
              <a:t>(annual cost)</a:t>
            </a:r>
          </a:p>
        </p:txBody>
      </p:sp>
      <p:cxnSp>
        <p:nvCxnSpPr>
          <p:cNvPr id="6" name="Straight Connector 5">
            <a:extLst>
              <a:ext uri="{FF2B5EF4-FFF2-40B4-BE49-F238E27FC236}">
                <a16:creationId xmlns:a16="http://schemas.microsoft.com/office/drawing/2014/main" id="{B4A451F5-B0A5-45F9-9A09-8EB8E41B6D53}"/>
              </a:ext>
            </a:extLst>
          </p:cNvPr>
          <p:cNvCxnSpPr>
            <a:cxnSpLocks/>
          </p:cNvCxnSpPr>
          <p:nvPr/>
        </p:nvCxnSpPr>
        <p:spPr>
          <a:xfrm>
            <a:off x="838198" y="2705239"/>
            <a:ext cx="1034466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46383E-B80B-4A6A-9BD0-C65ED2E9B8AF}"/>
              </a:ext>
            </a:extLst>
          </p:cNvPr>
          <p:cNvCxnSpPr>
            <a:cxnSpLocks/>
          </p:cNvCxnSpPr>
          <p:nvPr/>
        </p:nvCxnSpPr>
        <p:spPr>
          <a:xfrm>
            <a:off x="838198" y="4674462"/>
            <a:ext cx="1034466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61476768-0024-6B43-91DD-2B954AC5B275}"/>
              </a:ext>
            </a:extLst>
          </p:cNvPr>
          <p:cNvSpPr txBox="1">
            <a:spLocks/>
          </p:cNvSpPr>
          <p:nvPr/>
        </p:nvSpPr>
        <p:spPr>
          <a:xfrm>
            <a:off x="838198" y="5022164"/>
            <a:ext cx="4489176" cy="301431"/>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a:solidFill>
                  <a:schemeClr val="accent3"/>
                </a:solidFill>
                <a:latin typeface="+mj-lt"/>
              </a:rPr>
              <a:t>PAC</a:t>
            </a:r>
            <a:r>
              <a:rPr lang="en-US" sz="2400" baseline="30000">
                <a:solidFill>
                  <a:schemeClr val="accent3"/>
                </a:solidFill>
                <a:latin typeface="+mj-lt"/>
              </a:rPr>
              <a:t>3</a:t>
            </a:r>
            <a:r>
              <a:rPr lang="en-US" sz="2400">
                <a:solidFill>
                  <a:schemeClr val="accent3"/>
                </a:solidFill>
                <a:latin typeface="+mj-lt"/>
              </a:rPr>
              <a:t> fee</a:t>
            </a:r>
          </a:p>
        </p:txBody>
      </p:sp>
      <p:sp>
        <p:nvSpPr>
          <p:cNvPr id="10" name="Content Placeholder 2">
            <a:extLst>
              <a:ext uri="{FF2B5EF4-FFF2-40B4-BE49-F238E27FC236}">
                <a16:creationId xmlns:a16="http://schemas.microsoft.com/office/drawing/2014/main" id="{A96C9918-0F2F-3E4C-A85B-61CF228E58B9}"/>
              </a:ext>
            </a:extLst>
          </p:cNvPr>
          <p:cNvSpPr txBox="1">
            <a:spLocks/>
          </p:cNvSpPr>
          <p:nvPr/>
        </p:nvSpPr>
        <p:spPr>
          <a:xfrm>
            <a:off x="5483893" y="5022164"/>
            <a:ext cx="6708107" cy="1835836"/>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1">
              <a:lnSpc>
                <a:spcPct val="100000"/>
              </a:lnSpc>
              <a:spcBef>
                <a:spcPts val="1000"/>
              </a:spcBef>
              <a:buSzPct val="80000"/>
            </a:pPr>
            <a:r>
              <a:rPr lang="en-US" sz="2200">
                <a:latin typeface="+mn-lt"/>
              </a:rPr>
              <a:t>$6,500</a:t>
            </a:r>
          </a:p>
        </p:txBody>
      </p:sp>
      <p:sp>
        <p:nvSpPr>
          <p:cNvPr id="12" name="Content Placeholder 3">
            <a:extLst>
              <a:ext uri="{FF2B5EF4-FFF2-40B4-BE49-F238E27FC236}">
                <a16:creationId xmlns:a16="http://schemas.microsoft.com/office/drawing/2014/main" id="{66884ECE-8149-D042-8276-83992B9FA302}"/>
              </a:ext>
            </a:extLst>
          </p:cNvPr>
          <p:cNvSpPr txBox="1">
            <a:spLocks/>
          </p:cNvSpPr>
          <p:nvPr/>
        </p:nvSpPr>
        <p:spPr>
          <a:xfrm>
            <a:off x="838198" y="3123098"/>
            <a:ext cx="4489176" cy="396912"/>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a:solidFill>
                  <a:schemeClr val="accent3"/>
                </a:solidFill>
                <a:latin typeface="+mj-lt"/>
              </a:rPr>
              <a:t>LUMEDX and </a:t>
            </a:r>
            <a:r>
              <a:rPr lang="en-US" sz="2400" err="1">
                <a:solidFill>
                  <a:schemeClr val="accent3"/>
                </a:solidFill>
                <a:latin typeface="+mj-lt"/>
              </a:rPr>
              <a:t>CardioAccess</a:t>
            </a:r>
            <a:endParaRPr lang="en-US" sz="2400">
              <a:solidFill>
                <a:schemeClr val="accent3"/>
              </a:solidFill>
              <a:latin typeface="+mj-lt"/>
            </a:endParaRPr>
          </a:p>
        </p:txBody>
      </p:sp>
      <p:sp>
        <p:nvSpPr>
          <p:cNvPr id="13" name="Content Placeholder 2">
            <a:extLst>
              <a:ext uri="{FF2B5EF4-FFF2-40B4-BE49-F238E27FC236}">
                <a16:creationId xmlns:a16="http://schemas.microsoft.com/office/drawing/2014/main" id="{89366B86-4535-614A-8FE1-4AEA8D6F0E01}"/>
              </a:ext>
            </a:extLst>
          </p:cNvPr>
          <p:cNvSpPr txBox="1">
            <a:spLocks/>
          </p:cNvSpPr>
          <p:nvPr/>
        </p:nvSpPr>
        <p:spPr>
          <a:xfrm>
            <a:off x="5483893" y="3123098"/>
            <a:ext cx="6708107" cy="1347176"/>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lumMod val="50000"/>
                  </a:schemeClr>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lumMod val="50000"/>
                  </a:schemeClr>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lumMod val="50000"/>
                  </a:schemeClr>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lvl="1">
              <a:lnSpc>
                <a:spcPct val="100000"/>
              </a:lnSpc>
              <a:spcBef>
                <a:spcPts val="1000"/>
              </a:spcBef>
              <a:buSzPct val="80000"/>
            </a:pPr>
            <a:r>
              <a:rPr lang="en-US" sz="2000">
                <a:latin typeface="+mn-lt"/>
              </a:rPr>
              <a:t>Prefer to quote sites individually</a:t>
            </a:r>
          </a:p>
          <a:p>
            <a:pPr marL="228600" lvl="1">
              <a:lnSpc>
                <a:spcPct val="100000"/>
              </a:lnSpc>
              <a:spcBef>
                <a:spcPts val="1000"/>
              </a:spcBef>
              <a:buSzPct val="80000"/>
            </a:pPr>
            <a:r>
              <a:rPr lang="en-US" sz="2000">
                <a:latin typeface="+mn-lt"/>
              </a:rPr>
              <a:t>One time set up fee estimated to be $10–15K</a:t>
            </a:r>
          </a:p>
          <a:p>
            <a:pPr marL="228600" lvl="1">
              <a:lnSpc>
                <a:spcPct val="100000"/>
              </a:lnSpc>
              <a:spcBef>
                <a:spcPts val="1000"/>
              </a:spcBef>
              <a:buSzPct val="80000"/>
            </a:pPr>
            <a:r>
              <a:rPr lang="en-US" sz="2000">
                <a:latin typeface="+mn-lt"/>
              </a:rPr>
              <a:t>Annual maintenance fee estimated to be $3–6K</a:t>
            </a:r>
          </a:p>
        </p:txBody>
      </p:sp>
    </p:spTree>
    <p:extLst>
      <p:ext uri="{BB962C8B-B14F-4D97-AF65-F5344CB8AC3E}">
        <p14:creationId xmlns:p14="http://schemas.microsoft.com/office/powerpoint/2010/main" val="3650116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AF299-C5E6-72F2-B2D4-D3CBFB56775C}"/>
              </a:ext>
            </a:extLst>
          </p:cNvPr>
          <p:cNvSpPr>
            <a:spLocks noGrp="1"/>
          </p:cNvSpPr>
          <p:nvPr>
            <p:ph type="body" sz="quarter" idx="15"/>
          </p:nvPr>
        </p:nvSpPr>
        <p:spPr/>
        <p:txBody>
          <a:bodyPr/>
          <a:lstStyle/>
          <a:p>
            <a:endParaRPr lang="en-US"/>
          </a:p>
        </p:txBody>
      </p:sp>
      <p:sp>
        <p:nvSpPr>
          <p:cNvPr id="3" name="Title 2">
            <a:extLst>
              <a:ext uri="{FF2B5EF4-FFF2-40B4-BE49-F238E27FC236}">
                <a16:creationId xmlns:a16="http://schemas.microsoft.com/office/drawing/2014/main" id="{BDD502D8-ABE5-97F5-E0EB-B62EC90F9601}"/>
              </a:ext>
            </a:extLst>
          </p:cNvPr>
          <p:cNvSpPr>
            <a:spLocks noGrp="1"/>
          </p:cNvSpPr>
          <p:nvPr>
            <p:ph type="title"/>
          </p:nvPr>
        </p:nvSpPr>
        <p:spPr/>
        <p:txBody>
          <a:bodyPr/>
          <a:lstStyle/>
          <a:p>
            <a:r>
              <a:rPr lang="en-US"/>
              <a:t>Contacts	</a:t>
            </a:r>
          </a:p>
        </p:txBody>
      </p:sp>
      <p:sp>
        <p:nvSpPr>
          <p:cNvPr id="4" name="Content Placeholder 3">
            <a:extLst>
              <a:ext uri="{FF2B5EF4-FFF2-40B4-BE49-F238E27FC236}">
                <a16:creationId xmlns:a16="http://schemas.microsoft.com/office/drawing/2014/main" id="{321531C6-26F8-5685-589C-A5FE5E8387CB}"/>
              </a:ext>
            </a:extLst>
          </p:cNvPr>
          <p:cNvSpPr>
            <a:spLocks noGrp="1"/>
          </p:cNvSpPr>
          <p:nvPr>
            <p:ph sz="quarter" idx="17"/>
          </p:nvPr>
        </p:nvSpPr>
        <p:spPr/>
        <p:txBody>
          <a:bodyPr/>
          <a:lstStyle/>
          <a:p>
            <a:r>
              <a:rPr lang="en-US"/>
              <a:t>Website: pac3quality.org</a:t>
            </a:r>
          </a:p>
          <a:p>
            <a:r>
              <a:rPr lang="en-US"/>
              <a:t>Additional questions or support: </a:t>
            </a:r>
          </a:p>
          <a:p>
            <a:pPr lvl="1"/>
            <a:r>
              <a:rPr lang="en-US" sz="2000">
                <a:latin typeface="+mn-lt"/>
              </a:rPr>
              <a:t>Cortney Higbee, PAC</a:t>
            </a:r>
            <a:r>
              <a:rPr lang="en-US" sz="2000" baseline="30000">
                <a:latin typeface="+mn-lt"/>
              </a:rPr>
              <a:t>3</a:t>
            </a:r>
            <a:r>
              <a:rPr lang="en-US" sz="2000">
                <a:latin typeface="+mn-lt"/>
              </a:rPr>
              <a:t> Program Director – </a:t>
            </a:r>
            <a:r>
              <a:rPr lang="en-US" sz="2000">
                <a:latin typeface="+mn-lt"/>
                <a:hlinkClick r:id="rId2"/>
              </a:rPr>
              <a:t>Cortney.higbee@childrens.com</a:t>
            </a:r>
            <a:r>
              <a:rPr lang="en-US" sz="2000">
                <a:latin typeface="+mn-lt"/>
              </a:rPr>
              <a:t> </a:t>
            </a:r>
          </a:p>
          <a:p>
            <a:pPr lvl="1"/>
            <a:r>
              <a:rPr lang="en-US" sz="2000">
                <a:latin typeface="+mn-lt"/>
              </a:rPr>
              <a:t>General inquiries: </a:t>
            </a:r>
            <a:r>
              <a:rPr lang="en-US" sz="2000">
                <a:latin typeface="+mn-lt"/>
                <a:hlinkClick r:id="rId3"/>
              </a:rPr>
              <a:t>pac3@childrens.com</a:t>
            </a:r>
            <a:r>
              <a:rPr lang="en-US" sz="2000">
                <a:latin typeface="+mn-lt"/>
              </a:rPr>
              <a:t> </a:t>
            </a:r>
          </a:p>
        </p:txBody>
      </p:sp>
    </p:spTree>
    <p:extLst>
      <p:ext uri="{BB962C8B-B14F-4D97-AF65-F5344CB8AC3E}">
        <p14:creationId xmlns:p14="http://schemas.microsoft.com/office/powerpoint/2010/main" val="1494258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3487-903B-4FF8-B348-BD1F9091C0C3}"/>
              </a:ext>
            </a:extLst>
          </p:cNvPr>
          <p:cNvSpPr>
            <a:spLocks noGrp="1"/>
          </p:cNvSpPr>
          <p:nvPr>
            <p:ph type="title"/>
          </p:nvPr>
        </p:nvSpPr>
        <p:spPr/>
        <p:txBody>
          <a:bodyPr/>
          <a:lstStyle/>
          <a:p>
            <a:r>
              <a:rPr lang="en-US"/>
              <a:t>Pediatric Acute Care Cardiology Collaborative</a:t>
            </a:r>
          </a:p>
        </p:txBody>
      </p:sp>
      <p:sp>
        <p:nvSpPr>
          <p:cNvPr id="3" name="Content Placeholder 2">
            <a:extLst>
              <a:ext uri="{FF2B5EF4-FFF2-40B4-BE49-F238E27FC236}">
                <a16:creationId xmlns:a16="http://schemas.microsoft.com/office/drawing/2014/main" id="{E968A708-78E4-46B9-ABDD-0226F6A347E5}"/>
              </a:ext>
            </a:extLst>
          </p:cNvPr>
          <p:cNvSpPr>
            <a:spLocks noGrp="1"/>
          </p:cNvSpPr>
          <p:nvPr>
            <p:ph sz="quarter" idx="17"/>
          </p:nvPr>
        </p:nvSpPr>
        <p:spPr>
          <a:xfrm>
            <a:off x="851162" y="1474802"/>
            <a:ext cx="10502638" cy="3908395"/>
          </a:xfrm>
        </p:spPr>
        <p:txBody>
          <a:bodyPr/>
          <a:lstStyle/>
          <a:p>
            <a:pPr>
              <a:lnSpc>
                <a:spcPct val="150000"/>
              </a:lnSpc>
              <a:spcBef>
                <a:spcPts val="1600"/>
              </a:spcBef>
              <a:buSzPct val="80000"/>
            </a:pPr>
            <a:r>
              <a:rPr lang="en-US" b="1">
                <a:solidFill>
                  <a:schemeClr val="accent3"/>
                </a:solidFill>
                <a:latin typeface="Verdana" panose="020B0604030504040204" pitchFamily="34" charset="0"/>
                <a:ea typeface="Verdana" panose="020B0604030504040204" pitchFamily="34" charset="0"/>
                <a:cs typeface="Verdana" panose="020B0604030504040204" pitchFamily="34" charset="0"/>
              </a:rPr>
              <a:t>Our Mission</a:t>
            </a:r>
            <a:r>
              <a:rPr lang="en-US">
                <a:solidFill>
                  <a:schemeClr val="accent3"/>
                </a:solidFill>
                <a:latin typeface="Verdana" panose="020B0604030504040204" pitchFamily="34" charset="0"/>
                <a:ea typeface="Verdana" panose="020B0604030504040204" pitchFamily="34" charset="0"/>
                <a:cs typeface="Verdana" panose="020B0604030504040204" pitchFamily="34" charset="0"/>
              </a:rPr>
              <a:t>: </a:t>
            </a:r>
            <a:r>
              <a:rPr lang="en-US">
                <a:latin typeface="Verdana" panose="020B0604030504040204" pitchFamily="34" charset="0"/>
                <a:ea typeface="Verdana" panose="020B0604030504040204" pitchFamily="34" charset="0"/>
                <a:cs typeface="Verdana" panose="020B0604030504040204" pitchFamily="34" charset="0"/>
              </a:rPr>
              <a:t>is to improve acute care cardiology outcomes by focusing on quality, research, value, and experiences as appreciated by all patients, loved ones, and care team members. </a:t>
            </a:r>
          </a:p>
          <a:p>
            <a:pPr>
              <a:lnSpc>
                <a:spcPct val="150000"/>
              </a:lnSpc>
              <a:spcBef>
                <a:spcPts val="1600"/>
              </a:spcBef>
              <a:buSzPct val="80000"/>
            </a:pPr>
            <a:r>
              <a:rPr lang="en-US" b="1">
                <a:solidFill>
                  <a:schemeClr val="accent3"/>
                </a:solidFill>
                <a:latin typeface="Verdana" panose="020B0604030504040204" pitchFamily="34" charset="0"/>
                <a:ea typeface="Verdana" panose="020B0604030504040204" pitchFamily="34" charset="0"/>
                <a:cs typeface="Verdana" panose="020B0604030504040204" pitchFamily="34" charset="0"/>
              </a:rPr>
              <a:t>Our Focus: </a:t>
            </a:r>
          </a:p>
          <a:p>
            <a:pPr marL="463550" lvl="1" indent="-231775">
              <a:lnSpc>
                <a:spcPct val="150000"/>
              </a:lnSpc>
              <a:buSzPct val="80000"/>
              <a:buFont typeface="Arial" panose="020B0604020202020204" pitchFamily="34" charset="0"/>
              <a:buChar char="•"/>
              <a:defRPr/>
            </a:pPr>
            <a:r>
              <a:rPr kumimoji="0" lang="en-US" b="0" i="0" u="none" strike="noStrike" kern="0" cap="none" spc="0" normalizeH="0" baseline="0" noProof="0">
                <a:ln>
                  <a:noFill/>
                </a:ln>
                <a:effectLst/>
                <a:uLnTx/>
                <a:uFillTx/>
                <a:latin typeface="Verdana" panose="020B0604030504040204" pitchFamily="34" charset="0"/>
                <a:ea typeface="Verdana" panose="020B0604030504040204" pitchFamily="34" charset="0"/>
                <a:cs typeface="Verdana" panose="020B0604030504040204" pitchFamily="34" charset="0"/>
              </a:rPr>
              <a:t>Patients, Families, Advanced Practice Providers, Nurses</a:t>
            </a:r>
            <a:r>
              <a:rPr lang="en-US" kern="0">
                <a:latin typeface="Verdana" panose="020B0604030504040204" pitchFamily="34" charset="0"/>
                <a:ea typeface="Verdana" panose="020B0604030504040204" pitchFamily="34" charset="0"/>
                <a:cs typeface="Verdana" panose="020B0604030504040204" pitchFamily="34" charset="0"/>
              </a:rPr>
              <a:t>, </a:t>
            </a:r>
            <a:r>
              <a:rPr kumimoji="0" lang="en-US" b="0" i="0" u="none" strike="noStrike" kern="0" cap="none" spc="0" normalizeH="0" baseline="0" noProof="0">
                <a:ln>
                  <a:noFill/>
                </a:ln>
                <a:effectLst/>
                <a:uLnTx/>
                <a:uFillTx/>
                <a:latin typeface="Verdana" panose="020B0604030504040204" pitchFamily="34" charset="0"/>
                <a:ea typeface="Verdana" panose="020B0604030504040204" pitchFamily="34" charset="0"/>
                <a:cs typeface="Verdana" panose="020B0604030504040204" pitchFamily="34" charset="0"/>
              </a:rPr>
              <a:t>Data champions, Cardiologists, Cardiac surgeons, </a:t>
            </a:r>
            <a:r>
              <a:rPr lang="en-US" kern="0">
                <a:latin typeface="Verdana" panose="020B0604030504040204" pitchFamily="34" charset="0"/>
                <a:ea typeface="Verdana" panose="020B0604030504040204" pitchFamily="34" charset="0"/>
                <a:cs typeface="Verdana" panose="020B0604030504040204" pitchFamily="34" charset="0"/>
              </a:rPr>
              <a:t>pharmacists, social workers, </a:t>
            </a:r>
            <a:r>
              <a:rPr kumimoji="0" lang="en-US" b="0" i="0" u="none" strike="noStrike" kern="0" cap="none" spc="0" normalizeH="0" baseline="0" noProof="0">
                <a:ln>
                  <a:noFill/>
                </a:ln>
                <a:effectLst/>
                <a:uLnTx/>
                <a:uFillTx/>
                <a:latin typeface="Verdana" panose="020B0604030504040204" pitchFamily="34" charset="0"/>
                <a:ea typeface="Verdana" panose="020B0604030504040204" pitchFamily="34" charset="0"/>
                <a:cs typeface="Verdana" panose="020B0604030504040204" pitchFamily="34" charset="0"/>
              </a:rPr>
              <a:t>etc.</a:t>
            </a:r>
          </a:p>
        </p:txBody>
      </p:sp>
    </p:spTree>
    <p:extLst>
      <p:ext uri="{BB962C8B-B14F-4D97-AF65-F5344CB8AC3E}">
        <p14:creationId xmlns:p14="http://schemas.microsoft.com/office/powerpoint/2010/main" val="695224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0D26E5D-AA2B-98D4-685A-C824EE178006}"/>
              </a:ext>
            </a:extLst>
          </p:cNvPr>
          <p:cNvPicPr>
            <a:picLocks noChangeAspect="1"/>
          </p:cNvPicPr>
          <p:nvPr/>
        </p:nvPicPr>
        <p:blipFill rotWithShape="1">
          <a:blip r:embed="rId3"/>
          <a:srcRect r="56928" b="53147"/>
          <a:stretch/>
        </p:blipFill>
        <p:spPr>
          <a:xfrm>
            <a:off x="551334" y="4810844"/>
            <a:ext cx="2001509" cy="1302778"/>
          </a:xfrm>
          <a:prstGeom prst="rect">
            <a:avLst/>
          </a:prstGeom>
        </p:spPr>
      </p:pic>
      <p:cxnSp>
        <p:nvCxnSpPr>
          <p:cNvPr id="10" name="Straight Connector 9">
            <a:extLst>
              <a:ext uri="{FF2B5EF4-FFF2-40B4-BE49-F238E27FC236}">
                <a16:creationId xmlns:a16="http://schemas.microsoft.com/office/drawing/2014/main" id="{BF2984A9-4409-BE34-76FF-0C10B89444FA}"/>
              </a:ext>
            </a:extLst>
          </p:cNvPr>
          <p:cNvCxnSpPr>
            <a:cxnSpLocks/>
          </p:cNvCxnSpPr>
          <p:nvPr/>
        </p:nvCxnSpPr>
        <p:spPr>
          <a:xfrm flipV="1">
            <a:off x="6092651" y="513580"/>
            <a:ext cx="0" cy="5745113"/>
          </a:xfrm>
          <a:prstGeom prst="line">
            <a:avLst/>
          </a:prstGeom>
          <a:ln w="22225">
            <a:solidFill>
              <a:srgbClr val="DAEDF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AB39CA1-537B-8A5F-F989-86B56360662F}"/>
              </a:ext>
            </a:extLst>
          </p:cNvPr>
          <p:cNvPicPr>
            <a:picLocks noChangeAspect="1"/>
          </p:cNvPicPr>
          <p:nvPr/>
        </p:nvPicPr>
        <p:blipFill>
          <a:blip r:embed="rId4"/>
          <a:stretch>
            <a:fillRect/>
          </a:stretch>
        </p:blipFill>
        <p:spPr>
          <a:xfrm>
            <a:off x="7201128" y="688439"/>
            <a:ext cx="3908786" cy="2653114"/>
          </a:xfrm>
          <a:prstGeom prst="rect">
            <a:avLst/>
          </a:prstGeom>
        </p:spPr>
      </p:pic>
      <p:cxnSp>
        <p:nvCxnSpPr>
          <p:cNvPr id="14" name="Straight Connector 13">
            <a:extLst>
              <a:ext uri="{FF2B5EF4-FFF2-40B4-BE49-F238E27FC236}">
                <a16:creationId xmlns:a16="http://schemas.microsoft.com/office/drawing/2014/main" id="{14E79EF8-53C5-023E-4BFD-2789B9667BE0}"/>
              </a:ext>
            </a:extLst>
          </p:cNvPr>
          <p:cNvCxnSpPr>
            <a:cxnSpLocks/>
          </p:cNvCxnSpPr>
          <p:nvPr/>
        </p:nvCxnSpPr>
        <p:spPr>
          <a:xfrm>
            <a:off x="6092651" y="3745491"/>
            <a:ext cx="5523242" cy="0"/>
          </a:xfrm>
          <a:prstGeom prst="line">
            <a:avLst/>
          </a:prstGeom>
          <a:ln w="22225">
            <a:solidFill>
              <a:srgbClr val="DAEDF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33C1D53-17DF-0016-483B-054A5A2CCBF1}"/>
              </a:ext>
            </a:extLst>
          </p:cNvPr>
          <p:cNvPicPr>
            <a:picLocks noChangeAspect="1"/>
          </p:cNvPicPr>
          <p:nvPr/>
        </p:nvPicPr>
        <p:blipFill rotWithShape="1">
          <a:blip r:embed="rId5"/>
          <a:srcRect b="40737"/>
          <a:stretch/>
        </p:blipFill>
        <p:spPr>
          <a:xfrm>
            <a:off x="7090596" y="4201145"/>
            <a:ext cx="2113675" cy="1710322"/>
          </a:xfrm>
          <a:prstGeom prst="rect">
            <a:avLst/>
          </a:prstGeom>
        </p:spPr>
      </p:pic>
      <p:pic>
        <p:nvPicPr>
          <p:cNvPr id="20" name="Picture 19">
            <a:extLst>
              <a:ext uri="{FF2B5EF4-FFF2-40B4-BE49-F238E27FC236}">
                <a16:creationId xmlns:a16="http://schemas.microsoft.com/office/drawing/2014/main" id="{5C3CC042-786D-B8B9-BAD0-98CC9CE33D52}"/>
              </a:ext>
            </a:extLst>
          </p:cNvPr>
          <p:cNvPicPr>
            <a:picLocks noChangeAspect="1"/>
          </p:cNvPicPr>
          <p:nvPr/>
        </p:nvPicPr>
        <p:blipFill rotWithShape="1">
          <a:blip r:embed="rId5"/>
          <a:srcRect t="55956"/>
          <a:stretch/>
        </p:blipFill>
        <p:spPr>
          <a:xfrm>
            <a:off x="9255909" y="4420751"/>
            <a:ext cx="2113675" cy="1271109"/>
          </a:xfrm>
          <a:prstGeom prst="rect">
            <a:avLst/>
          </a:prstGeom>
        </p:spPr>
      </p:pic>
      <p:pic>
        <p:nvPicPr>
          <p:cNvPr id="22" name="Picture 21">
            <a:extLst>
              <a:ext uri="{FF2B5EF4-FFF2-40B4-BE49-F238E27FC236}">
                <a16:creationId xmlns:a16="http://schemas.microsoft.com/office/drawing/2014/main" id="{EEADAE45-4DEC-D1DB-F9FE-887CBB632B8C}"/>
              </a:ext>
            </a:extLst>
          </p:cNvPr>
          <p:cNvPicPr>
            <a:picLocks noChangeAspect="1"/>
          </p:cNvPicPr>
          <p:nvPr/>
        </p:nvPicPr>
        <p:blipFill rotWithShape="1">
          <a:blip r:embed="rId3"/>
          <a:srcRect l="43945" r="-497" b="19509"/>
          <a:stretch/>
        </p:blipFill>
        <p:spPr>
          <a:xfrm>
            <a:off x="839911" y="888998"/>
            <a:ext cx="4709799" cy="4011142"/>
          </a:xfrm>
          <a:prstGeom prst="rect">
            <a:avLst/>
          </a:prstGeom>
        </p:spPr>
      </p:pic>
      <p:grpSp>
        <p:nvGrpSpPr>
          <p:cNvPr id="25" name="Group 24">
            <a:extLst>
              <a:ext uri="{FF2B5EF4-FFF2-40B4-BE49-F238E27FC236}">
                <a16:creationId xmlns:a16="http://schemas.microsoft.com/office/drawing/2014/main" id="{1FECD1C6-2C76-4F81-4900-E55CB28C0BCF}"/>
              </a:ext>
            </a:extLst>
          </p:cNvPr>
          <p:cNvGrpSpPr/>
          <p:nvPr/>
        </p:nvGrpSpPr>
        <p:grpSpPr>
          <a:xfrm>
            <a:off x="2909118" y="4698580"/>
            <a:ext cx="2213544" cy="1631625"/>
            <a:chOff x="3021906" y="4292749"/>
            <a:chExt cx="2213544" cy="1631625"/>
          </a:xfrm>
        </p:grpSpPr>
        <p:pic>
          <p:nvPicPr>
            <p:cNvPr id="23" name="Picture 22">
              <a:extLst>
                <a:ext uri="{FF2B5EF4-FFF2-40B4-BE49-F238E27FC236}">
                  <a16:creationId xmlns:a16="http://schemas.microsoft.com/office/drawing/2014/main" id="{1EA4B749-6C80-57E5-FFFA-65BE3B49AF9B}"/>
                </a:ext>
              </a:extLst>
            </p:cNvPr>
            <p:cNvPicPr>
              <a:picLocks noChangeAspect="1"/>
            </p:cNvPicPr>
            <p:nvPr/>
          </p:nvPicPr>
          <p:blipFill rotWithShape="1">
            <a:blip r:embed="rId3"/>
            <a:srcRect l="1859" t="69013" r="50506" b="-232"/>
            <a:stretch/>
          </p:blipFill>
          <p:spPr>
            <a:xfrm>
              <a:off x="3021906" y="5056305"/>
              <a:ext cx="2213544" cy="868069"/>
            </a:xfrm>
            <a:prstGeom prst="rect">
              <a:avLst/>
            </a:prstGeom>
          </p:spPr>
        </p:pic>
        <p:pic>
          <p:nvPicPr>
            <p:cNvPr id="24" name="Picture 23">
              <a:extLst>
                <a:ext uri="{FF2B5EF4-FFF2-40B4-BE49-F238E27FC236}">
                  <a16:creationId xmlns:a16="http://schemas.microsoft.com/office/drawing/2014/main" id="{498789E2-184E-B85B-3301-1D00F18A3C80}"/>
                </a:ext>
              </a:extLst>
            </p:cNvPr>
            <p:cNvPicPr>
              <a:picLocks noChangeAspect="1"/>
            </p:cNvPicPr>
            <p:nvPr/>
          </p:nvPicPr>
          <p:blipFill rotWithShape="1">
            <a:blip r:embed="rId3"/>
            <a:srcRect l="16983" t="49459" r="65906" b="30415"/>
            <a:stretch/>
          </p:blipFill>
          <p:spPr>
            <a:xfrm>
              <a:off x="3614174" y="4292749"/>
              <a:ext cx="1084918" cy="763556"/>
            </a:xfrm>
            <a:prstGeom prst="rect">
              <a:avLst/>
            </a:prstGeom>
          </p:spPr>
        </p:pic>
      </p:grpSp>
      <p:sp>
        <p:nvSpPr>
          <p:cNvPr id="15" name="TextBox 14">
            <a:extLst>
              <a:ext uri="{FF2B5EF4-FFF2-40B4-BE49-F238E27FC236}">
                <a16:creationId xmlns:a16="http://schemas.microsoft.com/office/drawing/2014/main" id="{F6BE47E8-120E-F44E-B468-C2211070FAAF}"/>
              </a:ext>
            </a:extLst>
          </p:cNvPr>
          <p:cNvSpPr txBox="1"/>
          <p:nvPr/>
        </p:nvSpPr>
        <p:spPr>
          <a:xfrm>
            <a:off x="363545" y="6498902"/>
            <a:ext cx="7304690" cy="215444"/>
          </a:xfrm>
          <a:prstGeom prst="rect">
            <a:avLst/>
          </a:prstGeom>
          <a:noFill/>
        </p:spPr>
        <p:txBody>
          <a:bodyPr wrap="square" lIns="0" tIns="0" rIns="0" bIns="0" rtlCol="0">
            <a:spAutoFit/>
          </a:bodyPr>
          <a:lstStyle/>
          <a:p>
            <a:r>
              <a:rPr lang="en-US" sz="1400"/>
              <a:t>See our up-to-date participants list at: </a:t>
            </a:r>
            <a:r>
              <a:rPr lang="en-US" sz="1400">
                <a:hlinkClick r:id="rId6"/>
              </a:rPr>
              <a:t>pac3quality.org/participating-hospitals</a:t>
            </a:r>
            <a:endParaRPr lang="en-US" sz="1400"/>
          </a:p>
        </p:txBody>
      </p:sp>
      <p:sp>
        <p:nvSpPr>
          <p:cNvPr id="2" name="TextBox 1">
            <a:extLst>
              <a:ext uri="{FF2B5EF4-FFF2-40B4-BE49-F238E27FC236}">
                <a16:creationId xmlns:a16="http://schemas.microsoft.com/office/drawing/2014/main" id="{D6727506-019B-48D4-9D60-1C15B4D6CE8C}"/>
              </a:ext>
            </a:extLst>
          </p:cNvPr>
          <p:cNvSpPr txBox="1"/>
          <p:nvPr/>
        </p:nvSpPr>
        <p:spPr>
          <a:xfrm>
            <a:off x="839911" y="304223"/>
            <a:ext cx="4837405" cy="584775"/>
          </a:xfrm>
          <a:prstGeom prst="rect">
            <a:avLst/>
          </a:prstGeom>
          <a:noFill/>
        </p:spPr>
        <p:txBody>
          <a:bodyPr wrap="square" rtlCol="0">
            <a:spAutoFit/>
          </a:bodyPr>
          <a:lstStyle/>
          <a:p>
            <a:r>
              <a:rPr lang="en-US" sz="3200">
                <a:solidFill>
                  <a:schemeClr val="tx2"/>
                </a:solidFill>
              </a:rPr>
              <a:t>Who We Are</a:t>
            </a:r>
          </a:p>
        </p:txBody>
      </p:sp>
      <p:sp>
        <p:nvSpPr>
          <p:cNvPr id="3" name="TextBox 2">
            <a:extLst>
              <a:ext uri="{FF2B5EF4-FFF2-40B4-BE49-F238E27FC236}">
                <a16:creationId xmlns:a16="http://schemas.microsoft.com/office/drawing/2014/main" id="{2C3055D0-BD2E-D687-8912-CEE10099A65F}"/>
              </a:ext>
            </a:extLst>
          </p:cNvPr>
          <p:cNvSpPr txBox="1"/>
          <p:nvPr/>
        </p:nvSpPr>
        <p:spPr>
          <a:xfrm>
            <a:off x="954593" y="4632293"/>
            <a:ext cx="1266093" cy="1200329"/>
          </a:xfrm>
          <a:prstGeom prst="rect">
            <a:avLst/>
          </a:prstGeom>
          <a:solidFill>
            <a:schemeClr val="bg1"/>
          </a:solidFill>
        </p:spPr>
        <p:txBody>
          <a:bodyPr wrap="square" rtlCol="0">
            <a:spAutoFit/>
          </a:bodyPr>
          <a:lstStyle/>
          <a:p>
            <a:r>
              <a:rPr lang="en-US" sz="7200" b="1">
                <a:solidFill>
                  <a:schemeClr val="accent4"/>
                </a:solidFill>
              </a:rPr>
              <a:t>50</a:t>
            </a:r>
          </a:p>
        </p:txBody>
      </p:sp>
    </p:spTree>
    <p:extLst>
      <p:ext uri="{BB962C8B-B14F-4D97-AF65-F5344CB8AC3E}">
        <p14:creationId xmlns:p14="http://schemas.microsoft.com/office/powerpoint/2010/main" val="2753108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12D634DE-AD78-2C49-9403-FAF6A7F7B88E}"/>
              </a:ext>
            </a:extLst>
          </p:cNvPr>
          <p:cNvPicPr>
            <a:picLocks noChangeAspect="1"/>
          </p:cNvPicPr>
          <p:nvPr/>
        </p:nvPicPr>
        <p:blipFill>
          <a:blip r:embed="rId2"/>
          <a:stretch>
            <a:fillRect/>
          </a:stretch>
        </p:blipFill>
        <p:spPr>
          <a:xfrm>
            <a:off x="14377" y="8878"/>
            <a:ext cx="12163245" cy="6858000"/>
          </a:xfrm>
          <a:prstGeom prst="rect">
            <a:avLst/>
          </a:prstGeom>
        </p:spPr>
      </p:pic>
    </p:spTree>
    <p:extLst>
      <p:ext uri="{BB962C8B-B14F-4D97-AF65-F5344CB8AC3E}">
        <p14:creationId xmlns:p14="http://schemas.microsoft.com/office/powerpoint/2010/main" val="4122285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840731-A12C-5348-BE00-54EC6F14AD62}"/>
              </a:ext>
            </a:extLst>
          </p:cNvPr>
          <p:cNvSpPr>
            <a:spLocks noGrp="1"/>
          </p:cNvSpPr>
          <p:nvPr>
            <p:ph type="title"/>
          </p:nvPr>
        </p:nvSpPr>
        <p:spPr/>
        <p:txBody>
          <a:bodyPr/>
          <a:lstStyle/>
          <a:p>
            <a:r>
              <a:rPr lang="en-US"/>
              <a:t>Why Join PAC</a:t>
            </a:r>
            <a:r>
              <a:rPr lang="en-US" baseline="30000"/>
              <a:t>3</a:t>
            </a:r>
          </a:p>
        </p:txBody>
      </p:sp>
      <p:sp>
        <p:nvSpPr>
          <p:cNvPr id="4" name="Content Placeholder 3">
            <a:extLst>
              <a:ext uri="{FF2B5EF4-FFF2-40B4-BE49-F238E27FC236}">
                <a16:creationId xmlns:a16="http://schemas.microsoft.com/office/drawing/2014/main" id="{DDCD82D0-87F0-4713-821A-6816B76EE5DD}"/>
              </a:ext>
            </a:extLst>
          </p:cNvPr>
          <p:cNvSpPr>
            <a:spLocks noGrp="1"/>
          </p:cNvSpPr>
          <p:nvPr>
            <p:ph sz="quarter" idx="17"/>
          </p:nvPr>
        </p:nvSpPr>
        <p:spPr>
          <a:xfrm>
            <a:off x="851162" y="1485900"/>
            <a:ext cx="10776546" cy="4806838"/>
          </a:xfrm>
        </p:spPr>
        <p:txBody>
          <a:bodyPr>
            <a:noAutofit/>
          </a:bodyPr>
          <a:lstStyle/>
          <a:p>
            <a:pPr>
              <a:lnSpc>
                <a:spcPct val="100000"/>
              </a:lnSpc>
              <a:buSzPct val="80000"/>
            </a:pPr>
            <a:r>
              <a:rPr lang="en-US" sz="2000" b="1">
                <a:latin typeface="+mn-lt"/>
              </a:rPr>
              <a:t>Only national collaborative and registry with focus on pediatric acute care cardiology</a:t>
            </a:r>
          </a:p>
          <a:p>
            <a:pPr>
              <a:lnSpc>
                <a:spcPct val="100000"/>
              </a:lnSpc>
              <a:buSzPct val="80000"/>
            </a:pPr>
            <a:r>
              <a:rPr lang="en-US" sz="2000">
                <a:latin typeface="+mn-lt"/>
              </a:rPr>
              <a:t>Benchmarking</a:t>
            </a:r>
          </a:p>
          <a:p>
            <a:pPr>
              <a:lnSpc>
                <a:spcPct val="100000"/>
              </a:lnSpc>
              <a:buSzPct val="80000"/>
            </a:pPr>
            <a:r>
              <a:rPr lang="en-US" sz="2000"/>
              <a:t>Integration with other cardiac registries including STS and PC</a:t>
            </a:r>
            <a:r>
              <a:rPr lang="en-US" sz="2000" baseline="30000"/>
              <a:t>4</a:t>
            </a:r>
            <a:r>
              <a:rPr lang="en-US" sz="2000"/>
              <a:t> to get the full patient picture</a:t>
            </a:r>
            <a:endParaRPr lang="en-US" sz="2000">
              <a:latin typeface="+mn-lt"/>
            </a:endParaRPr>
          </a:p>
          <a:p>
            <a:pPr>
              <a:lnSpc>
                <a:spcPct val="100000"/>
              </a:lnSpc>
              <a:buSzPct val="80000"/>
            </a:pPr>
            <a:r>
              <a:rPr lang="en-US" sz="2000">
                <a:latin typeface="+mn-lt"/>
              </a:rPr>
              <a:t>Improved patient outcomes through local clinical improvement work</a:t>
            </a:r>
          </a:p>
          <a:p>
            <a:pPr>
              <a:lnSpc>
                <a:spcPct val="100000"/>
              </a:lnSpc>
              <a:buSzPct val="80000"/>
            </a:pPr>
            <a:r>
              <a:rPr lang="en-US" sz="2000">
                <a:latin typeface="+mn-lt"/>
              </a:rPr>
              <a:t>Participation in national quality improvement and research projects</a:t>
            </a:r>
          </a:p>
          <a:p>
            <a:pPr>
              <a:lnSpc>
                <a:spcPct val="100000"/>
              </a:lnSpc>
              <a:buSzPct val="80000"/>
            </a:pPr>
            <a:r>
              <a:rPr lang="en-US" sz="2000">
                <a:latin typeface="+mn-lt"/>
              </a:rPr>
              <a:t>Quality Improvement and Clinical Education</a:t>
            </a:r>
          </a:p>
          <a:p>
            <a:pPr>
              <a:lnSpc>
                <a:spcPct val="100000"/>
              </a:lnSpc>
              <a:buSzPct val="80000"/>
            </a:pPr>
            <a:r>
              <a:rPr lang="en-US" sz="2000"/>
              <a:t>Clinical Practice Guidelines</a:t>
            </a:r>
            <a:endParaRPr lang="en-US" sz="2000">
              <a:latin typeface="+mn-lt"/>
            </a:endParaRPr>
          </a:p>
          <a:p>
            <a:pPr>
              <a:lnSpc>
                <a:spcPct val="100000"/>
              </a:lnSpc>
              <a:buSzPct val="80000"/>
            </a:pPr>
            <a:r>
              <a:rPr lang="en-US" sz="2000">
                <a:latin typeface="+mn-lt"/>
              </a:rPr>
              <a:t>Opportunities for professional and career growth for participants through mentoring, collaboration, and networking</a:t>
            </a:r>
          </a:p>
          <a:p>
            <a:pPr>
              <a:lnSpc>
                <a:spcPct val="100000"/>
              </a:lnSpc>
              <a:buSzPct val="80000"/>
            </a:pPr>
            <a:r>
              <a:rPr lang="en-US" sz="2000">
                <a:latin typeface="+mn-lt"/>
              </a:rPr>
              <a:t>Patient and Family Engagement/Support</a:t>
            </a:r>
          </a:p>
          <a:p>
            <a:pPr>
              <a:lnSpc>
                <a:spcPct val="100000"/>
              </a:lnSpc>
              <a:buSzPct val="80000"/>
            </a:pPr>
            <a:r>
              <a:rPr lang="en-US" sz="2000">
                <a:latin typeface="+mn-lt"/>
              </a:rPr>
              <a:t>Point on </a:t>
            </a:r>
            <a:r>
              <a:rPr lang="en-US" sz="2000" i="1">
                <a:latin typeface="+mn-lt"/>
              </a:rPr>
              <a:t>U.S. News and World Report</a:t>
            </a:r>
          </a:p>
        </p:txBody>
      </p:sp>
    </p:spTree>
    <p:extLst>
      <p:ext uri="{BB962C8B-B14F-4D97-AF65-F5344CB8AC3E}">
        <p14:creationId xmlns:p14="http://schemas.microsoft.com/office/powerpoint/2010/main" val="382406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866" y="731131"/>
            <a:ext cx="12192000" cy="861774"/>
          </a:xfrm>
          <a:prstGeom prst="rect">
            <a:avLst/>
          </a:prstGeom>
          <a:noFill/>
        </p:spPr>
        <p:txBody>
          <a:bodyPr wrap="square" rtlCol="0">
            <a:spAutoFit/>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Accelerating discovery and improvements in care through </a:t>
            </a:r>
            <a:r>
              <a:rPr kumimoji="0" lang="en-US" sz="2400" b="1"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collaboration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B38FA227-B9B0-144C-974D-0F7CAFBA1900}"/>
              </a:ext>
            </a:extLst>
          </p:cNvPr>
          <p:cNvPicPr>
            <a:picLocks noChangeAspect="1"/>
          </p:cNvPicPr>
          <p:nvPr/>
        </p:nvPicPr>
        <p:blipFill>
          <a:blip r:embed="rId3"/>
          <a:stretch>
            <a:fillRect/>
          </a:stretch>
        </p:blipFill>
        <p:spPr>
          <a:xfrm>
            <a:off x="5105400" y="3124200"/>
            <a:ext cx="1911706" cy="1920240"/>
          </a:xfrm>
          <a:prstGeom prst="rect">
            <a:avLst/>
          </a:prstGeom>
        </p:spPr>
      </p:pic>
      <p:pic>
        <p:nvPicPr>
          <p:cNvPr id="20" name="Picture 19" descr="PC4_Logo.png">
            <a:extLst>
              <a:ext uri="{FF2B5EF4-FFF2-40B4-BE49-F238E27FC236}">
                <a16:creationId xmlns:a16="http://schemas.microsoft.com/office/drawing/2014/main" id="{3B655BC1-E47B-6B43-B514-67551EAA0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821" y="1524000"/>
            <a:ext cx="1003323" cy="652160"/>
          </a:xfrm>
          <a:prstGeom prst="rect">
            <a:avLst/>
          </a:prstGeom>
        </p:spPr>
      </p:pic>
      <p:pic>
        <p:nvPicPr>
          <p:cNvPr id="21" name="Picture 20">
            <a:extLst>
              <a:ext uri="{FF2B5EF4-FFF2-40B4-BE49-F238E27FC236}">
                <a16:creationId xmlns:a16="http://schemas.microsoft.com/office/drawing/2014/main" id="{456B3F09-48ED-9F43-BA15-EFD2FD9982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917" y="3155739"/>
            <a:ext cx="1937930" cy="902899"/>
          </a:xfrm>
          <a:prstGeom prst="rect">
            <a:avLst/>
          </a:prstGeom>
        </p:spPr>
      </p:pic>
      <p:cxnSp>
        <p:nvCxnSpPr>
          <p:cNvPr id="22" name="Straight Connector 21">
            <a:extLst>
              <a:ext uri="{FF2B5EF4-FFF2-40B4-BE49-F238E27FC236}">
                <a16:creationId xmlns:a16="http://schemas.microsoft.com/office/drawing/2014/main" id="{97247342-6712-1449-8CFA-7BEBC98B22A0}"/>
              </a:ext>
            </a:extLst>
          </p:cNvPr>
          <p:cNvCxnSpPr>
            <a:cxnSpLocks/>
          </p:cNvCxnSpPr>
          <p:nvPr/>
        </p:nvCxnSpPr>
        <p:spPr>
          <a:xfrm flipV="1">
            <a:off x="6853008" y="2667000"/>
            <a:ext cx="438912" cy="5120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B57208-F00D-BB4B-8371-8912240B415B}"/>
              </a:ext>
            </a:extLst>
          </p:cNvPr>
          <p:cNvCxnSpPr>
            <a:cxnSpLocks/>
          </p:cNvCxnSpPr>
          <p:nvPr/>
        </p:nvCxnSpPr>
        <p:spPr>
          <a:xfrm flipH="1" flipV="1">
            <a:off x="4878365" y="2590800"/>
            <a:ext cx="440271" cy="5118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57B80E85-8B1A-1E48-A6A5-A806C74446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6047" y="2138271"/>
            <a:ext cx="1623835" cy="571619"/>
          </a:xfrm>
          <a:prstGeom prst="rect">
            <a:avLst/>
          </a:prstGeom>
        </p:spPr>
      </p:pic>
      <p:pic>
        <p:nvPicPr>
          <p:cNvPr id="25" name="Picture 24">
            <a:extLst>
              <a:ext uri="{FF2B5EF4-FFF2-40B4-BE49-F238E27FC236}">
                <a16:creationId xmlns:a16="http://schemas.microsoft.com/office/drawing/2014/main" id="{B514A0E0-9D13-0A44-AE76-4864D31DA7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3600" y="4606147"/>
            <a:ext cx="2018858" cy="950921"/>
          </a:xfrm>
          <a:prstGeom prst="rect">
            <a:avLst/>
          </a:prstGeom>
        </p:spPr>
      </p:pic>
      <p:cxnSp>
        <p:nvCxnSpPr>
          <p:cNvPr id="27" name="Straight Connector 26">
            <a:extLst>
              <a:ext uri="{FF2B5EF4-FFF2-40B4-BE49-F238E27FC236}">
                <a16:creationId xmlns:a16="http://schemas.microsoft.com/office/drawing/2014/main" id="{5F326128-B3F4-CA4F-95B0-FA918212CA82}"/>
              </a:ext>
            </a:extLst>
          </p:cNvPr>
          <p:cNvCxnSpPr>
            <a:cxnSpLocks/>
          </p:cNvCxnSpPr>
          <p:nvPr/>
        </p:nvCxnSpPr>
        <p:spPr>
          <a:xfrm flipH="1">
            <a:off x="5485606" y="5190118"/>
            <a:ext cx="209384" cy="593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E93726-2518-8E45-8032-09C7C44AA627}"/>
              </a:ext>
            </a:extLst>
          </p:cNvPr>
          <p:cNvCxnSpPr>
            <a:cxnSpLocks/>
          </p:cNvCxnSpPr>
          <p:nvPr/>
        </p:nvCxnSpPr>
        <p:spPr>
          <a:xfrm>
            <a:off x="6477000" y="5196840"/>
            <a:ext cx="210312" cy="594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39C4A65-F59F-6445-ABAC-ACAADB7558FD}"/>
              </a:ext>
            </a:extLst>
          </p:cNvPr>
          <p:cNvCxnSpPr>
            <a:cxnSpLocks/>
          </p:cNvCxnSpPr>
          <p:nvPr/>
        </p:nvCxnSpPr>
        <p:spPr>
          <a:xfrm flipV="1">
            <a:off x="7315200" y="3733053"/>
            <a:ext cx="644574" cy="103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D19CCC6B-37D5-B449-BA7E-6CC2EA813E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4290" y="2975559"/>
            <a:ext cx="1858167" cy="1238778"/>
          </a:xfrm>
          <a:prstGeom prst="rect">
            <a:avLst/>
          </a:prstGeom>
        </p:spPr>
      </p:pic>
      <p:graphicFrame>
        <p:nvGraphicFramePr>
          <p:cNvPr id="32" name="Object 31">
            <a:extLst>
              <a:ext uri="{FF2B5EF4-FFF2-40B4-BE49-F238E27FC236}">
                <a16:creationId xmlns:a16="http://schemas.microsoft.com/office/drawing/2014/main" id="{A4B6EA96-2EC6-9545-91A0-87F642049199}"/>
              </a:ext>
            </a:extLst>
          </p:cNvPr>
          <p:cNvGraphicFramePr>
            <a:graphicFrameLocks noChangeAspect="1"/>
          </p:cNvGraphicFramePr>
          <p:nvPr/>
        </p:nvGraphicFramePr>
        <p:xfrm>
          <a:off x="2960608" y="1546181"/>
          <a:ext cx="1764829" cy="942854"/>
        </p:xfrm>
        <a:graphic>
          <a:graphicData uri="http://schemas.openxmlformats.org/presentationml/2006/ole">
            <mc:AlternateContent xmlns:mc="http://schemas.openxmlformats.org/markup-compatibility/2006">
              <mc:Choice xmlns:v="urn:schemas-microsoft-com:vml" Requires="v">
                <p:oleObj name="Bitmap Image" r:id="rId9" imgW="2352381" imgH="1267002" progId="Paint.Picture">
                  <p:embed/>
                </p:oleObj>
              </mc:Choice>
              <mc:Fallback>
                <p:oleObj name="Bitmap Image" r:id="rId9" imgW="2352381" imgH="1267002" progId="Paint.Picture">
                  <p:embed/>
                  <p:pic>
                    <p:nvPicPr>
                      <p:cNvPr id="32" name="Object 31">
                        <a:extLst>
                          <a:ext uri="{FF2B5EF4-FFF2-40B4-BE49-F238E27FC236}">
                            <a16:creationId xmlns:a16="http://schemas.microsoft.com/office/drawing/2014/main" id="{A4B6EA96-2EC6-9545-91A0-87F6420491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0608" y="1546181"/>
                        <a:ext cx="1764829" cy="942854"/>
                      </a:xfrm>
                      <a:prstGeom prst="rect">
                        <a:avLst/>
                      </a:prstGeom>
                      <a:noFill/>
                    </p:spPr>
                  </p:pic>
                </p:oleObj>
              </mc:Fallback>
            </mc:AlternateContent>
          </a:graphicData>
        </a:graphic>
      </p:graphicFrame>
      <p:pic>
        <p:nvPicPr>
          <p:cNvPr id="33" name="Picture 32">
            <a:extLst>
              <a:ext uri="{FF2B5EF4-FFF2-40B4-BE49-F238E27FC236}">
                <a16:creationId xmlns:a16="http://schemas.microsoft.com/office/drawing/2014/main" id="{F780A91D-5D52-9F48-9CBD-2218E157D3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48424" y="5840053"/>
            <a:ext cx="3769675" cy="747444"/>
          </a:xfrm>
          <a:prstGeom prst="rect">
            <a:avLst/>
          </a:prstGeom>
        </p:spPr>
      </p:pic>
      <p:cxnSp>
        <p:nvCxnSpPr>
          <p:cNvPr id="34" name="Straight Connector 33">
            <a:extLst>
              <a:ext uri="{FF2B5EF4-FFF2-40B4-BE49-F238E27FC236}">
                <a16:creationId xmlns:a16="http://schemas.microsoft.com/office/drawing/2014/main" id="{10476911-673A-C54C-8788-2E06F37F5EB9}"/>
              </a:ext>
            </a:extLst>
          </p:cNvPr>
          <p:cNvCxnSpPr>
            <a:cxnSpLocks/>
          </p:cNvCxnSpPr>
          <p:nvPr/>
        </p:nvCxnSpPr>
        <p:spPr>
          <a:xfrm>
            <a:off x="7151544" y="4651861"/>
            <a:ext cx="576072" cy="372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9B33BDE-03DF-B24C-B8DC-D9417839429F}"/>
              </a:ext>
            </a:extLst>
          </p:cNvPr>
          <p:cNvPicPr>
            <a:picLocks noChangeAspect="1"/>
          </p:cNvPicPr>
          <p:nvPr/>
        </p:nvPicPr>
        <p:blipFill>
          <a:blip r:embed="rId12"/>
          <a:stretch>
            <a:fillRect/>
          </a:stretch>
        </p:blipFill>
        <p:spPr>
          <a:xfrm>
            <a:off x="8050917" y="4649620"/>
            <a:ext cx="2617083" cy="774657"/>
          </a:xfrm>
          <a:prstGeom prst="rect">
            <a:avLst/>
          </a:prstGeom>
        </p:spPr>
      </p:pic>
      <p:cxnSp>
        <p:nvCxnSpPr>
          <p:cNvPr id="35" name="Straight Connector 34">
            <a:extLst>
              <a:ext uri="{FF2B5EF4-FFF2-40B4-BE49-F238E27FC236}">
                <a16:creationId xmlns:a16="http://schemas.microsoft.com/office/drawing/2014/main" id="{4D1B47F1-08E6-3941-A59E-E605A6C317C7}"/>
              </a:ext>
            </a:extLst>
          </p:cNvPr>
          <p:cNvCxnSpPr>
            <a:cxnSpLocks/>
          </p:cNvCxnSpPr>
          <p:nvPr/>
        </p:nvCxnSpPr>
        <p:spPr>
          <a:xfrm flipV="1">
            <a:off x="4495800" y="4651861"/>
            <a:ext cx="577944" cy="372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CA4D90EA-53E1-804F-ECDD-EE42383A56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7400" y="5954482"/>
            <a:ext cx="3739358" cy="633015"/>
          </a:xfrm>
          <a:prstGeom prst="rect">
            <a:avLst/>
          </a:prstGeom>
        </p:spPr>
      </p:pic>
      <p:cxnSp>
        <p:nvCxnSpPr>
          <p:cNvPr id="36" name="Straight Connector 35">
            <a:extLst>
              <a:ext uri="{FF2B5EF4-FFF2-40B4-BE49-F238E27FC236}">
                <a16:creationId xmlns:a16="http://schemas.microsoft.com/office/drawing/2014/main" id="{C7AB3ECF-70C8-8258-3FA9-6ECB4CBDE1DA}"/>
              </a:ext>
            </a:extLst>
          </p:cNvPr>
          <p:cNvCxnSpPr>
            <a:cxnSpLocks/>
          </p:cNvCxnSpPr>
          <p:nvPr/>
        </p:nvCxnSpPr>
        <p:spPr>
          <a:xfrm flipV="1">
            <a:off x="6108866" y="2209800"/>
            <a:ext cx="0" cy="6400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0CA21C7-6713-377A-B888-D163FB22C4FB}"/>
              </a:ext>
            </a:extLst>
          </p:cNvPr>
          <p:cNvCxnSpPr>
            <a:cxnSpLocks/>
          </p:cNvCxnSpPr>
          <p:nvPr/>
        </p:nvCxnSpPr>
        <p:spPr>
          <a:xfrm flipH="1" flipV="1">
            <a:off x="4267200" y="3755317"/>
            <a:ext cx="649224" cy="1005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itle 2">
            <a:extLst>
              <a:ext uri="{FF2B5EF4-FFF2-40B4-BE49-F238E27FC236}">
                <a16:creationId xmlns:a16="http://schemas.microsoft.com/office/drawing/2014/main" id="{DBF7B167-5C4B-4533-8F16-E1D6D675CAE8}"/>
              </a:ext>
            </a:extLst>
          </p:cNvPr>
          <p:cNvSpPr txBox="1">
            <a:spLocks/>
          </p:cNvSpPr>
          <p:nvPr/>
        </p:nvSpPr>
        <p:spPr>
          <a:xfrm>
            <a:off x="1866900" y="76200"/>
            <a:ext cx="8458200" cy="787400"/>
          </a:xfrm>
          <a:prstGeom prst="rect">
            <a:avLst/>
          </a:prstGeom>
        </p:spPr>
        <p:txBody>
          <a:bodyPr>
            <a:normAutofit/>
          </a:bodyPr>
          <a:lstStyle>
            <a:lvl1pPr algn="l" defTabSz="914400" rtl="0" eaLnBrk="1" latinLnBrk="0" hangingPunct="1">
              <a:lnSpc>
                <a:spcPct val="90000"/>
              </a:lnSpc>
              <a:spcBef>
                <a:spcPct val="0"/>
              </a:spcBef>
              <a:buNone/>
              <a:defRPr sz="3600" kern="1200" baseline="0">
                <a:solidFill>
                  <a:schemeClr val="accent4"/>
                </a:solidFill>
                <a:latin typeface="+mj-lt"/>
                <a:ea typeface="+mj-ea"/>
                <a:cs typeface="+mj-cs"/>
              </a:defRPr>
            </a:lvl1pPr>
          </a:lstStyle>
          <a:p>
            <a:pPr algn="ctr"/>
            <a:r>
              <a:rPr lang="en-US" sz="4000" b="1">
                <a:latin typeface="Century Gothic" panose="020B0502020202020204" pitchFamily="34" charset="0"/>
              </a:rPr>
              <a:t>Cardiac Networks United </a:t>
            </a:r>
            <a:endParaRPr lang="en-US" sz="4000" i="1">
              <a:latin typeface="Century Gothic" panose="020B0502020202020204" pitchFamily="34" charset="0"/>
            </a:endParaRPr>
          </a:p>
        </p:txBody>
      </p:sp>
    </p:spTree>
    <p:extLst>
      <p:ext uri="{BB962C8B-B14F-4D97-AF65-F5344CB8AC3E}">
        <p14:creationId xmlns:p14="http://schemas.microsoft.com/office/powerpoint/2010/main" val="559340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26DD-0DA8-4B2C-A739-6BBA1E831073}"/>
              </a:ext>
            </a:extLst>
          </p:cNvPr>
          <p:cNvSpPr>
            <a:spLocks noGrp="1"/>
          </p:cNvSpPr>
          <p:nvPr>
            <p:ph type="title"/>
          </p:nvPr>
        </p:nvSpPr>
        <p:spPr/>
        <p:txBody>
          <a:bodyPr/>
          <a:lstStyle/>
          <a:p>
            <a:r>
              <a:rPr lang="en-US"/>
              <a:t>Impact on Patient Care and Patients &amp; Family Experience</a:t>
            </a:r>
          </a:p>
        </p:txBody>
      </p:sp>
    </p:spTree>
    <p:extLst>
      <p:ext uri="{BB962C8B-B14F-4D97-AF65-F5344CB8AC3E}">
        <p14:creationId xmlns:p14="http://schemas.microsoft.com/office/powerpoint/2010/main" val="23410661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e1b79320-d9d8-448f-95ff-de09aef4e3b4"/>
</p:tagLst>
</file>

<file path=ppt/theme/theme1.xml><?xml version="1.0" encoding="utf-8"?>
<a:theme xmlns:a="http://schemas.openxmlformats.org/drawingml/2006/main" name="Office Theme">
  <a:themeElements>
    <a:clrScheme name="Custom 3">
      <a:dk1>
        <a:srgbClr val="6C6D6C"/>
      </a:dk1>
      <a:lt1>
        <a:srgbClr val="FFFFFF"/>
      </a:lt1>
      <a:dk2>
        <a:srgbClr val="1C3E58"/>
      </a:dk2>
      <a:lt2>
        <a:srgbClr val="FFFEFE"/>
      </a:lt2>
      <a:accent1>
        <a:srgbClr val="6B226D"/>
      </a:accent1>
      <a:accent2>
        <a:srgbClr val="1C3E58"/>
      </a:accent2>
      <a:accent3>
        <a:srgbClr val="23A5B9"/>
      </a:accent3>
      <a:accent4>
        <a:srgbClr val="ED2127"/>
      </a:accent4>
      <a:accent5>
        <a:srgbClr val="E7E1F0"/>
      </a:accent5>
      <a:accent6>
        <a:srgbClr val="D9E7F3"/>
      </a:accent6>
      <a:hlink>
        <a:srgbClr val="23A5B9"/>
      </a:hlink>
      <a:folHlink>
        <a:srgbClr val="ED21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F300D2D6-0903-AA41-AE8C-83816CB66801}" vid="{74E1F263-7AC7-E344-92D8-A2D4C8C98F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6a02d5f0-0602-40c9-a8e2-42b39ed58b74" ContentTypeId="0x010100254E999C9D447D4FBED1117473D88A5228" PreviousValue="false"/>
</file>

<file path=customXml/item3.xml><?xml version="1.0" encoding="utf-8"?>
<?mso-contentType ?>
<spe:Receivers xmlns:spe="http://schemas.microsoft.com/sharepoint/events"/>
</file>

<file path=customXml/item4.xml><?xml version="1.0" encoding="utf-8"?>
<p:properties xmlns:p="http://schemas.microsoft.com/office/2006/metadata/properties" xmlns:xsi="http://www.w3.org/2001/XMLSchema-instance" xmlns:pc="http://schemas.microsoft.com/office/infopath/2007/PartnerControls">
  <documentManagement>
    <_DCDateModified xmlns="http://schemas.microsoft.com/sharepoint/v3/fields" xsi:nil="true"/>
    <p4c2de8f6dca436b800dda8920dc3891 xmlns="1ca9b75f-ef95-40bb-948b-47cbd142a8c7">
      <Terms xmlns="http://schemas.microsoft.com/office/infopath/2007/PartnerControls"/>
    </p4c2de8f6dca436b800dda8920dc3891>
    <TaxCatchAll xmlns="1ca9b75f-ef95-40bb-948b-47cbd142a8c7" xsi:nil="true"/>
    <Original_x0020_Data_x0020_Location xmlns="1ca9b75f-ef95-40bb-948b-47cbd142a8c7" xsi:nil="true"/>
    <ValidatedNOPHIPII xmlns="1ca9b75f-ef95-40bb-948b-47cbd142a8c7">false</ValidatedNOPHIPII>
    <ee2c36aa4d0b4efcba3b21a54ac96d80 xmlns="1ca9b75f-ef95-40bb-948b-47cbd142a8c7">
      <Terms xmlns="http://schemas.microsoft.com/office/infopath/2007/PartnerControls"/>
    </ee2c36aa4d0b4efcba3b21a54ac96d80>
    <g3a0cf035af44a12a01b0adcaf2c5701 xmlns="1ca9b75f-ef95-40bb-948b-47cbd142a8c7">
      <Terms xmlns="http://schemas.microsoft.com/office/infopath/2007/PartnerControls"/>
    </g3a0cf035af44a12a01b0adcaf2c5701>
    <j4450a2e53e5495ba2b00738b05749ea xmlns="1ca9b75f-ef95-40bb-948b-47cbd142a8c7">
      <Terms xmlns="http://schemas.microsoft.com/office/infopath/2007/PartnerControls"/>
    </j4450a2e53e5495ba2b00738b05749ea>
    <_DCDateCreated xmlns="http://schemas.microsoft.com/sharepoint/v3/fields" xsi:nil="true"/>
    <h12b1aae979a4e3ea4d977685c65ab94 xmlns="1ca9b75f-ef95-40bb-948b-47cbd142a8c7">
      <Terms xmlns="http://schemas.microsoft.com/office/infopath/2007/PartnerControls"/>
    </h12b1aae979a4e3ea4d977685c65ab94>
  </documentManagement>
</p:properties>
</file>

<file path=customXml/item5.xml><?xml version="1.0" encoding="utf-8"?>
<ct:contentTypeSchema xmlns:ct="http://schemas.microsoft.com/office/2006/metadata/contentType" xmlns:ma="http://schemas.microsoft.com/office/2006/metadata/properties/metaAttributes" ct:_="" ma:_="" ma:contentTypeName="Children's_Heart_Center_Document" ma:contentTypeID="0x010100254E999C9D447D4FBED1117473D88A5228003F30B86235E1C843A0B9449C54A2C283" ma:contentTypeVersion="44" ma:contentTypeDescription="" ma:contentTypeScope="" ma:versionID="443a00818cbe03399ae554e0bf417387">
  <xsd:schema xmlns:xsd="http://www.w3.org/2001/XMLSchema" xmlns:xs="http://www.w3.org/2001/XMLSchema" xmlns:p="http://schemas.microsoft.com/office/2006/metadata/properties" xmlns:ns2="http://schemas.microsoft.com/sharepoint/v3/fields" xmlns:ns3="1ca9b75f-ef95-40bb-948b-47cbd142a8c7" targetNamespace="http://schemas.microsoft.com/office/2006/metadata/properties" ma:root="true" ma:fieldsID="54796912010aca5109adfd65f51344ec" ns2:_="" ns3:_="">
    <xsd:import namespace="http://schemas.microsoft.com/sharepoint/v3/fields"/>
    <xsd:import namespace="1ca9b75f-ef95-40bb-948b-47cbd142a8c7"/>
    <xsd:element name="properties">
      <xsd:complexType>
        <xsd:sequence>
          <xsd:element name="documentManagement">
            <xsd:complexType>
              <xsd:all>
                <xsd:element ref="ns2:_DCDateCreated" minOccurs="0"/>
                <xsd:element ref="ns2:_DCDateModified" minOccurs="0"/>
                <xsd:element ref="ns3:j4450a2e53e5495ba2b00738b05749ea" minOccurs="0"/>
                <xsd:element ref="ns3:TaxCatchAll" minOccurs="0"/>
                <xsd:element ref="ns3:TaxCatchAllLabel" minOccurs="0"/>
                <xsd:element ref="ns3:Original_x0020_Data_x0020_Location" minOccurs="0"/>
                <xsd:element ref="ns3:g3a0cf035af44a12a01b0adcaf2c5701" minOccurs="0"/>
                <xsd:element ref="ns3:ValidatedNOPHIPII" minOccurs="0"/>
                <xsd:element ref="ns3:h12b1aae979a4e3ea4d977685c65ab94" minOccurs="0"/>
                <xsd:element ref="ns3:p4c2de8f6dca436b800dda8920dc3891" minOccurs="0"/>
                <xsd:element ref="ns3:ee2c36aa4d0b4efcba3b21a54ac96d8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8" nillable="true" ma:displayName="Date Created" ma:description="The date on which this resource was created" ma:format="DateTime" ma:internalName="_DCDateCreated">
      <xsd:simpleType>
        <xsd:restriction base="dms:DateTime"/>
      </xsd:simpleType>
    </xsd:element>
    <xsd:element name="_DCDateModified" ma:index="9" nillable="true" ma:displayName="Date Modified" ma:description="The date on which this resource was last modified" ma:format="DateTime" ma:internalName="_DCDateModifi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ca9b75f-ef95-40bb-948b-47cbd142a8c7" elementFormDefault="qualified">
    <xsd:import namespace="http://schemas.microsoft.com/office/2006/documentManagement/types"/>
    <xsd:import namespace="http://schemas.microsoft.com/office/infopath/2007/PartnerControls"/>
    <xsd:element name="j4450a2e53e5495ba2b00738b05749ea" ma:index="10" nillable="true" ma:taxonomy="true" ma:internalName="j4450a2e53e5495ba2b00738b05749ea" ma:taxonomyFieldName="Locations" ma:displayName="Sites Locations" ma:default="" ma:fieldId="{34450a2e-53e5-495b-a2b0-0738b05749ea}" ma:taxonomyMulti="true" ma:sspId="6a02d5f0-0602-40c9-a8e2-42b39ed58b74" ma:termSetId="52eeb398-2d16-42aa-aac9-341e8d9a492d" ma:anchorId="00000000-0000-0000-0000-000000000000" ma:open="false" ma:isKeyword="false">
      <xsd:complexType>
        <xsd:sequence>
          <xsd:element ref="pc:Terms" minOccurs="0" maxOccurs="1"/>
        </xsd:sequence>
      </xsd:complexType>
    </xsd:element>
    <xsd:element name="TaxCatchAll" ma:index="11" nillable="true" ma:displayName="Taxonomy Catch All Column" ma:description="" ma:hidden="true" ma:list="{c82dddd7-0ad2-4a34-9b18-a629684ce9b7}" ma:internalName="TaxCatchAll" ma:showField="CatchAllData" ma:web="0b041adb-6bde-482f-9a4d-1d2704dbed5d">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c82dddd7-0ad2-4a34-9b18-a629684ce9b7}" ma:internalName="TaxCatchAllLabel" ma:readOnly="true" ma:showField="CatchAllDataLabel" ma:web="0b041adb-6bde-482f-9a4d-1d2704dbed5d">
      <xsd:complexType>
        <xsd:complexContent>
          <xsd:extension base="dms:MultiChoiceLookup">
            <xsd:sequence>
              <xsd:element name="Value" type="dms:Lookup" maxOccurs="unbounded" minOccurs="0" nillable="true"/>
            </xsd:sequence>
          </xsd:extension>
        </xsd:complexContent>
      </xsd:complexType>
    </xsd:element>
    <xsd:element name="Original_x0020_Data_x0020_Location" ma:index="14" nillable="true" ma:displayName="Original Data Location" ma:internalName="Original_x0020_Data_x0020_Location">
      <xsd:simpleType>
        <xsd:restriction base="dms:Text">
          <xsd:maxLength value="255"/>
        </xsd:restriction>
      </xsd:simpleType>
    </xsd:element>
    <xsd:element name="g3a0cf035af44a12a01b0adcaf2c5701" ma:index="15" nillable="true" ma:taxonomy="true" ma:internalName="g3a0cf035af44a12a01b0adcaf2c5701" ma:taxonomyFieldName="Document_x0020_Type" ma:displayName="Document Type" ma:default="" ma:fieldId="{03a0cf03-5af4-4a12-a01b-0adcaf2c5701}" ma:sspId="6a02d5f0-0602-40c9-a8e2-42b39ed58b74" ma:termSetId="d6f6d067-aefa-4424-8372-9f0e8cc4200a" ma:anchorId="00000000-0000-0000-0000-000000000000" ma:open="false" ma:isKeyword="false">
      <xsd:complexType>
        <xsd:sequence>
          <xsd:element ref="pc:Terms" minOccurs="0" maxOccurs="1"/>
        </xsd:sequence>
      </xsd:complexType>
    </xsd:element>
    <xsd:element name="ValidatedNOPHIPII" ma:index="17" nillable="true" ma:displayName="Validated No PHI_PII" ma:default="0" ma:internalName="ValidatedNOPHIPII">
      <xsd:simpleType>
        <xsd:restriction base="dms:Boolean"/>
      </xsd:simpleType>
    </xsd:element>
    <xsd:element name="h12b1aae979a4e3ea4d977685c65ab94" ma:index="18" nillable="true" ma:taxonomy="true" ma:internalName="h12b1aae979a4e3ea4d977685c65ab94" ma:taxonomyFieldName="PHI" ma:displayName="PHI" ma:default="" ma:fieldId="{112b1aae-979a-4e3e-a4d9-77685c65ab94}" ma:sspId="6a02d5f0-0602-40c9-a8e2-42b39ed58b74" ma:termSetId="b7f3673f-a80a-4f97-84bc-f10da0bc0faf" ma:anchorId="00000000-0000-0000-0000-000000000000" ma:open="false" ma:isKeyword="false">
      <xsd:complexType>
        <xsd:sequence>
          <xsd:element ref="pc:Terms" minOccurs="0" maxOccurs="1"/>
        </xsd:sequence>
      </xsd:complexType>
    </xsd:element>
    <xsd:element name="p4c2de8f6dca436b800dda8920dc3891" ma:index="20" nillable="true" ma:taxonomy="true" ma:internalName="p4c2de8f6dca436b800dda8920dc3891" ma:taxonomyFieldName="PII" ma:displayName="PII" ma:default="" ma:fieldId="{94c2de8f-6dca-436b-800d-da8920dc3891}" ma:sspId="6a02d5f0-0602-40c9-a8e2-42b39ed58b74" ma:termSetId="b7f3673f-a80a-4f97-84bc-f10da0bc0faf" ma:anchorId="00000000-0000-0000-0000-000000000000" ma:open="false" ma:isKeyword="false">
      <xsd:complexType>
        <xsd:sequence>
          <xsd:element ref="pc:Terms" minOccurs="0" maxOccurs="1"/>
        </xsd:sequence>
      </xsd:complexType>
    </xsd:element>
    <xsd:element name="ee2c36aa4d0b4efcba3b21a54ac96d80" ma:index="22" nillable="true" ma:taxonomy="true" ma:internalName="ee2c36aa4d0b4efcba3b21a54ac96d80" ma:taxonomyFieldName="PHI_PII" ma:displayName="PHI_PII" ma:default="" ma:fieldId="{ee2c36aa-4d0b-4efc-ba3b-21a54ac96d80}" ma:taxonomyMulti="true" ma:sspId="6a02d5f0-0602-40c9-a8e2-42b39ed58b74" ma:termSetId="b7f3673f-a80a-4f97-84bc-f10da0bc0faf"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59DA18-79BB-4F33-B2E6-02562FD65BB6}">
  <ds:schemaRefs>
    <ds:schemaRef ds:uri="http://schemas.microsoft.com/sharepoint/v3/contenttype/forms"/>
  </ds:schemaRefs>
</ds:datastoreItem>
</file>

<file path=customXml/itemProps2.xml><?xml version="1.0" encoding="utf-8"?>
<ds:datastoreItem xmlns:ds="http://schemas.openxmlformats.org/officeDocument/2006/customXml" ds:itemID="{2E234489-6FA9-452F-9215-F88952DD1A05}">
  <ds:schemaRefs>
    <ds:schemaRef ds:uri="Microsoft.SharePoint.Taxonomy.ContentTypeSync"/>
  </ds:schemaRefs>
</ds:datastoreItem>
</file>

<file path=customXml/itemProps3.xml><?xml version="1.0" encoding="utf-8"?>
<ds:datastoreItem xmlns:ds="http://schemas.openxmlformats.org/officeDocument/2006/customXml" ds:itemID="{D2D15834-E71B-45E2-9145-6892500FCF8F}">
  <ds:schemaRefs>
    <ds:schemaRef ds:uri="http://schemas.microsoft.com/sharepoint/events"/>
  </ds:schemaRefs>
</ds:datastoreItem>
</file>

<file path=customXml/itemProps4.xml><?xml version="1.0" encoding="utf-8"?>
<ds:datastoreItem xmlns:ds="http://schemas.openxmlformats.org/officeDocument/2006/customXml" ds:itemID="{92CA0BD9-0C76-44F3-9E4B-F44D5D283818}">
  <ds:schemaRefs>
    <ds:schemaRef ds:uri="1ca9b75f-ef95-40bb-948b-47cbd142a8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6F748A6B-8D18-4F9C-87FB-05AD427B6A61}">
  <ds:schemaRefs>
    <ds:schemaRef ds:uri="1ca9b75f-ef95-40bb-948b-47cbd142a8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PAC3_PPT_TemplateB_072018</Template>
  <Application>Microsoft Office PowerPoint</Application>
  <PresentationFormat>Widescreen</PresentationFormat>
  <Slides>33</Slides>
  <Notes>18</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The Value of PAC3 for Member Institutions</vt:lpstr>
      <vt:lpstr>[how to use this slide deck]</vt:lpstr>
      <vt:lpstr>Introduction</vt:lpstr>
      <vt:lpstr>Pediatric Acute Care Cardiology Collaborative</vt:lpstr>
      <vt:lpstr>PowerPoint Presentation</vt:lpstr>
      <vt:lpstr>PowerPoint Presentation</vt:lpstr>
      <vt:lpstr>Why Join PAC3</vt:lpstr>
      <vt:lpstr>PowerPoint Presentation</vt:lpstr>
      <vt:lpstr>Impact on Patient Care and Patients &amp; Family Experience</vt:lpstr>
      <vt:lpstr>PowerPoint Presentation</vt:lpstr>
      <vt:lpstr>PAC3 Impacts Patient Care through Data</vt:lpstr>
      <vt:lpstr>PowerPoint Presentation</vt:lpstr>
      <vt:lpstr>PowerPoint Presentation</vt:lpstr>
      <vt:lpstr>PAC3 Impacts Patient Care through Benchmarking</vt:lpstr>
      <vt:lpstr>PowerPoint Presentation</vt:lpstr>
      <vt:lpstr>PAC3 Supports Actionable Registry Data</vt:lpstr>
      <vt:lpstr>Four-tiered Audit Framework</vt:lpstr>
      <vt:lpstr>PAC3 Supports Actionable Registry Data</vt:lpstr>
      <vt:lpstr>PAC3 Resources for Data Entry </vt:lpstr>
      <vt:lpstr>Our Commitment</vt:lpstr>
      <vt:lpstr>PAC3 Impacts Care through Quality Improvement</vt:lpstr>
      <vt:lpstr>Data from the Chest Tube Duration Reduction QI project</vt:lpstr>
      <vt:lpstr>Quotes from Families on the Chest Tube Project</vt:lpstr>
      <vt:lpstr>PowerPoint Presentation</vt:lpstr>
      <vt:lpstr>PowerPoint Presentation</vt:lpstr>
      <vt:lpstr>Opportunities for Providers and Member Centers</vt:lpstr>
      <vt:lpstr>Educational Opportunities Provided by PAC3</vt:lpstr>
      <vt:lpstr>PowerPoint Presentation</vt:lpstr>
      <vt:lpstr>Leadership Opportunities for All Levels of Provider</vt:lpstr>
      <vt:lpstr>Resources Needed</vt:lpstr>
      <vt:lpstr>Resources &amp; Contracting</vt:lpstr>
      <vt:lpstr>Resources Needed</vt:lpstr>
      <vt:lpstr>Contacts </vt:lpstr>
    </vt:vector>
  </TitlesOfParts>
  <Company>Cincinnati Children's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Graupe, Margaret</dc:creator>
  <cp:revision>1</cp:revision>
  <cp:lastPrinted>2021-07-22T14:54:12Z</cp:lastPrinted>
  <dcterms:created xsi:type="dcterms:W3CDTF">2018-12-05T18:21:32Z</dcterms:created>
  <dcterms:modified xsi:type="dcterms:W3CDTF">2025-01-06T20:03:00Z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0x010100254E999C9D447D4FBED1117473D88A5228003F30B86235E1C843A0B9449C54A2C283</vt:lpwstr>
  </property>
  <property fmtid="{D5CDD505-2E9C-101B-9397-08002B2CF9AE}" pid="3" name="Locations">
    <vt:lpwstr/>
  </property>
  <property fmtid="{D5CDD505-2E9C-101B-9397-08002B2CF9AE}" pid="4" name="PII">
    <vt:lpwstr/>
  </property>
  <property fmtid="{D5CDD505-2E9C-101B-9397-08002B2CF9AE}" pid="5" name="PHI_PII">
    <vt:lpwstr/>
  </property>
  <property fmtid="{D5CDD505-2E9C-101B-9397-08002B2CF9AE}" pid="6" name="PHI">
    <vt:lpwstr/>
  </property>
  <property fmtid="{D5CDD505-2E9C-101B-9397-08002B2CF9AE}" pid="7" name="Document Type">
    <vt:lpwstr/>
  </property>
  <property fmtid="{D5CDD505-2E9C-101B-9397-08002B2CF9AE}" pid="8" name="MediaServiceImageTags">
    <vt:lpwstr/>
  </property>
  <property fmtid="{D5CDD505-2E9C-101B-9397-08002B2CF9AE}" pid="9" name="lcf76f155ced4ddcb4097134ff3c332f">
    <vt:lpwstr/>
  </property>
</Properties>
</file>